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700" r:id="rId5"/>
  </p:sldMasterIdLst>
  <p:notesMasterIdLst>
    <p:notesMasterId r:id="rId38"/>
  </p:notesMasterIdLst>
  <p:sldIdLst>
    <p:sldId id="292" r:id="rId6"/>
    <p:sldId id="293" r:id="rId7"/>
    <p:sldId id="262" r:id="rId8"/>
    <p:sldId id="257" r:id="rId9"/>
    <p:sldId id="258" r:id="rId10"/>
    <p:sldId id="259" r:id="rId11"/>
    <p:sldId id="260" r:id="rId12"/>
    <p:sldId id="263" r:id="rId13"/>
    <p:sldId id="26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90"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660"/>
    <a:srgbClr val="0C2B50"/>
    <a:srgbClr val="ED9A3F"/>
    <a:srgbClr val="F19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3" autoAdjust="0"/>
  </p:normalViewPr>
  <p:slideViewPr>
    <p:cSldViewPr>
      <p:cViewPr varScale="1">
        <p:scale>
          <a:sx n="73" d="100"/>
          <a:sy n="73" d="100"/>
        </p:scale>
        <p:origin x="1157"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297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C5E8E7F-8C83-4166-9426-5EE3C5E6CA02}" type="datetimeFigureOut">
              <a:rPr lang="en-US" smtClean="0"/>
              <a:t>5/2/2024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01E7096-08DB-4DFC-A01D-3706B26D8561}" type="slidenum">
              <a:rPr lang="en-US" smtClean="0"/>
              <a:t>‹#›</a:t>
            </a:fld>
            <a:endParaRPr lang="en-US"/>
          </a:p>
        </p:txBody>
      </p:sp>
    </p:spTree>
    <p:extLst>
      <p:ext uri="{BB962C8B-B14F-4D97-AF65-F5344CB8AC3E}">
        <p14:creationId xmlns:p14="http://schemas.microsoft.com/office/powerpoint/2010/main" val="154052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3</a:t>
            </a:fld>
            <a:endParaRPr lang="en-US"/>
          </a:p>
        </p:txBody>
      </p:sp>
    </p:spTree>
    <p:extLst>
      <p:ext uri="{BB962C8B-B14F-4D97-AF65-F5344CB8AC3E}">
        <p14:creationId xmlns:p14="http://schemas.microsoft.com/office/powerpoint/2010/main" val="87002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12</a:t>
            </a:fld>
            <a:endParaRPr lang="en-US"/>
          </a:p>
        </p:txBody>
      </p:sp>
    </p:spTree>
    <p:extLst>
      <p:ext uri="{BB962C8B-B14F-4D97-AF65-F5344CB8AC3E}">
        <p14:creationId xmlns:p14="http://schemas.microsoft.com/office/powerpoint/2010/main" val="65524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13</a:t>
            </a:fld>
            <a:endParaRPr lang="en-US"/>
          </a:p>
        </p:txBody>
      </p:sp>
    </p:spTree>
    <p:extLst>
      <p:ext uri="{BB962C8B-B14F-4D97-AF65-F5344CB8AC3E}">
        <p14:creationId xmlns:p14="http://schemas.microsoft.com/office/powerpoint/2010/main" val="69362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14</a:t>
            </a:fld>
            <a:endParaRPr lang="en-US"/>
          </a:p>
        </p:txBody>
      </p:sp>
    </p:spTree>
    <p:extLst>
      <p:ext uri="{BB962C8B-B14F-4D97-AF65-F5344CB8AC3E}">
        <p14:creationId xmlns:p14="http://schemas.microsoft.com/office/powerpoint/2010/main" val="163942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15</a:t>
            </a:fld>
            <a:endParaRPr lang="en-US"/>
          </a:p>
        </p:txBody>
      </p:sp>
    </p:spTree>
    <p:extLst>
      <p:ext uri="{BB962C8B-B14F-4D97-AF65-F5344CB8AC3E}">
        <p14:creationId xmlns:p14="http://schemas.microsoft.com/office/powerpoint/2010/main" val="97294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16</a:t>
            </a:fld>
            <a:endParaRPr lang="en-US"/>
          </a:p>
        </p:txBody>
      </p:sp>
    </p:spTree>
    <p:extLst>
      <p:ext uri="{BB962C8B-B14F-4D97-AF65-F5344CB8AC3E}">
        <p14:creationId xmlns:p14="http://schemas.microsoft.com/office/powerpoint/2010/main" val="1360209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17</a:t>
            </a:fld>
            <a:endParaRPr lang="en-US"/>
          </a:p>
        </p:txBody>
      </p:sp>
    </p:spTree>
    <p:extLst>
      <p:ext uri="{BB962C8B-B14F-4D97-AF65-F5344CB8AC3E}">
        <p14:creationId xmlns:p14="http://schemas.microsoft.com/office/powerpoint/2010/main" val="14457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18</a:t>
            </a:fld>
            <a:endParaRPr lang="en-US"/>
          </a:p>
        </p:txBody>
      </p:sp>
    </p:spTree>
    <p:extLst>
      <p:ext uri="{BB962C8B-B14F-4D97-AF65-F5344CB8AC3E}">
        <p14:creationId xmlns:p14="http://schemas.microsoft.com/office/powerpoint/2010/main" val="150055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19</a:t>
            </a:fld>
            <a:endParaRPr lang="en-US"/>
          </a:p>
        </p:txBody>
      </p:sp>
    </p:spTree>
    <p:extLst>
      <p:ext uri="{BB962C8B-B14F-4D97-AF65-F5344CB8AC3E}">
        <p14:creationId xmlns:p14="http://schemas.microsoft.com/office/powerpoint/2010/main" val="319843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20</a:t>
            </a:fld>
            <a:endParaRPr lang="en-US"/>
          </a:p>
        </p:txBody>
      </p:sp>
    </p:spTree>
    <p:extLst>
      <p:ext uri="{BB962C8B-B14F-4D97-AF65-F5344CB8AC3E}">
        <p14:creationId xmlns:p14="http://schemas.microsoft.com/office/powerpoint/2010/main" val="124049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21</a:t>
            </a:fld>
            <a:endParaRPr lang="en-US"/>
          </a:p>
        </p:txBody>
      </p:sp>
    </p:spTree>
    <p:extLst>
      <p:ext uri="{BB962C8B-B14F-4D97-AF65-F5344CB8AC3E}">
        <p14:creationId xmlns:p14="http://schemas.microsoft.com/office/powerpoint/2010/main" val="88597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4</a:t>
            </a:fld>
            <a:endParaRPr lang="en-US"/>
          </a:p>
        </p:txBody>
      </p:sp>
    </p:spTree>
    <p:extLst>
      <p:ext uri="{BB962C8B-B14F-4D97-AF65-F5344CB8AC3E}">
        <p14:creationId xmlns:p14="http://schemas.microsoft.com/office/powerpoint/2010/main" val="3775845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22</a:t>
            </a:fld>
            <a:endParaRPr lang="en-US"/>
          </a:p>
        </p:txBody>
      </p:sp>
    </p:spTree>
    <p:extLst>
      <p:ext uri="{BB962C8B-B14F-4D97-AF65-F5344CB8AC3E}">
        <p14:creationId xmlns:p14="http://schemas.microsoft.com/office/powerpoint/2010/main" val="322559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23</a:t>
            </a:fld>
            <a:endParaRPr lang="en-US"/>
          </a:p>
        </p:txBody>
      </p:sp>
    </p:spTree>
    <p:extLst>
      <p:ext uri="{BB962C8B-B14F-4D97-AF65-F5344CB8AC3E}">
        <p14:creationId xmlns:p14="http://schemas.microsoft.com/office/powerpoint/2010/main" val="156228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24</a:t>
            </a:fld>
            <a:endParaRPr lang="en-US"/>
          </a:p>
        </p:txBody>
      </p:sp>
    </p:spTree>
    <p:extLst>
      <p:ext uri="{BB962C8B-B14F-4D97-AF65-F5344CB8AC3E}">
        <p14:creationId xmlns:p14="http://schemas.microsoft.com/office/powerpoint/2010/main" val="185345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25</a:t>
            </a:fld>
            <a:endParaRPr lang="en-US"/>
          </a:p>
        </p:txBody>
      </p:sp>
    </p:spTree>
    <p:extLst>
      <p:ext uri="{BB962C8B-B14F-4D97-AF65-F5344CB8AC3E}">
        <p14:creationId xmlns:p14="http://schemas.microsoft.com/office/powerpoint/2010/main" val="3542282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26</a:t>
            </a:fld>
            <a:endParaRPr lang="en-US"/>
          </a:p>
        </p:txBody>
      </p:sp>
    </p:spTree>
    <p:extLst>
      <p:ext uri="{BB962C8B-B14F-4D97-AF65-F5344CB8AC3E}">
        <p14:creationId xmlns:p14="http://schemas.microsoft.com/office/powerpoint/2010/main" val="303399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27</a:t>
            </a:fld>
            <a:endParaRPr lang="en-US"/>
          </a:p>
        </p:txBody>
      </p:sp>
    </p:spTree>
    <p:extLst>
      <p:ext uri="{BB962C8B-B14F-4D97-AF65-F5344CB8AC3E}">
        <p14:creationId xmlns:p14="http://schemas.microsoft.com/office/powerpoint/2010/main" val="369721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28</a:t>
            </a:fld>
            <a:endParaRPr lang="en-US"/>
          </a:p>
        </p:txBody>
      </p:sp>
    </p:spTree>
    <p:extLst>
      <p:ext uri="{BB962C8B-B14F-4D97-AF65-F5344CB8AC3E}">
        <p14:creationId xmlns:p14="http://schemas.microsoft.com/office/powerpoint/2010/main" val="125972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E7096-08DB-4DFC-A01D-3706B26D8561}" type="slidenum">
              <a:rPr lang="en-US" smtClean="0"/>
              <a:t>29</a:t>
            </a:fld>
            <a:endParaRPr lang="en-US"/>
          </a:p>
        </p:txBody>
      </p:sp>
    </p:spTree>
    <p:extLst>
      <p:ext uri="{BB962C8B-B14F-4D97-AF65-F5344CB8AC3E}">
        <p14:creationId xmlns:p14="http://schemas.microsoft.com/office/powerpoint/2010/main" val="236221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30</a:t>
            </a:fld>
            <a:endParaRPr lang="en-US"/>
          </a:p>
        </p:txBody>
      </p:sp>
    </p:spTree>
    <p:extLst>
      <p:ext uri="{BB962C8B-B14F-4D97-AF65-F5344CB8AC3E}">
        <p14:creationId xmlns:p14="http://schemas.microsoft.com/office/powerpoint/2010/main" val="2857205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E7096-08DB-4DFC-A01D-3706B26D8561}" type="slidenum">
              <a:rPr lang="en-US" smtClean="0"/>
              <a:t>31</a:t>
            </a:fld>
            <a:endParaRPr lang="en-US"/>
          </a:p>
        </p:txBody>
      </p:sp>
    </p:spTree>
    <p:extLst>
      <p:ext uri="{BB962C8B-B14F-4D97-AF65-F5344CB8AC3E}">
        <p14:creationId xmlns:p14="http://schemas.microsoft.com/office/powerpoint/2010/main" val="286530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5</a:t>
            </a:fld>
            <a:endParaRPr lang="en-US"/>
          </a:p>
        </p:txBody>
      </p:sp>
    </p:spTree>
    <p:extLst>
      <p:ext uri="{BB962C8B-B14F-4D97-AF65-F5344CB8AC3E}">
        <p14:creationId xmlns:p14="http://schemas.microsoft.com/office/powerpoint/2010/main" val="54026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32</a:t>
            </a:fld>
            <a:endParaRPr lang="en-US"/>
          </a:p>
        </p:txBody>
      </p:sp>
    </p:spTree>
    <p:extLst>
      <p:ext uri="{BB962C8B-B14F-4D97-AF65-F5344CB8AC3E}">
        <p14:creationId xmlns:p14="http://schemas.microsoft.com/office/powerpoint/2010/main" val="227122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6</a:t>
            </a:fld>
            <a:endParaRPr lang="en-US"/>
          </a:p>
        </p:txBody>
      </p:sp>
    </p:spTree>
    <p:extLst>
      <p:ext uri="{BB962C8B-B14F-4D97-AF65-F5344CB8AC3E}">
        <p14:creationId xmlns:p14="http://schemas.microsoft.com/office/powerpoint/2010/main" val="154734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E7096-08DB-4DFC-A01D-3706B26D8561}" type="slidenum">
              <a:rPr lang="en-US" smtClean="0"/>
              <a:t>7</a:t>
            </a:fld>
            <a:endParaRPr lang="en-US"/>
          </a:p>
        </p:txBody>
      </p:sp>
    </p:spTree>
    <p:extLst>
      <p:ext uri="{BB962C8B-B14F-4D97-AF65-F5344CB8AC3E}">
        <p14:creationId xmlns:p14="http://schemas.microsoft.com/office/powerpoint/2010/main" val="414235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8</a:t>
            </a:fld>
            <a:endParaRPr lang="en-US"/>
          </a:p>
        </p:txBody>
      </p:sp>
    </p:spTree>
    <p:extLst>
      <p:ext uri="{BB962C8B-B14F-4D97-AF65-F5344CB8AC3E}">
        <p14:creationId xmlns:p14="http://schemas.microsoft.com/office/powerpoint/2010/main" val="364794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E7096-08DB-4DFC-A01D-3706B26D8561}" type="slidenum">
              <a:rPr lang="en-US" smtClean="0"/>
              <a:t>9</a:t>
            </a:fld>
            <a:endParaRPr lang="en-US"/>
          </a:p>
        </p:txBody>
      </p:sp>
    </p:spTree>
    <p:extLst>
      <p:ext uri="{BB962C8B-B14F-4D97-AF65-F5344CB8AC3E}">
        <p14:creationId xmlns:p14="http://schemas.microsoft.com/office/powerpoint/2010/main" val="194019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10</a:t>
            </a:fld>
            <a:endParaRPr lang="en-US"/>
          </a:p>
        </p:txBody>
      </p:sp>
    </p:spTree>
    <p:extLst>
      <p:ext uri="{BB962C8B-B14F-4D97-AF65-F5344CB8AC3E}">
        <p14:creationId xmlns:p14="http://schemas.microsoft.com/office/powerpoint/2010/main" val="93665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lnSpc>
                <a:spcPct val="80000"/>
              </a:lnSpc>
            </a:pPr>
            <a:endParaRPr lang="en-US" altLang="en-US" dirty="0"/>
          </a:p>
        </p:txBody>
      </p:sp>
      <p:sp>
        <p:nvSpPr>
          <p:cNvPr id="4" name="Slide Number Placeholder 3"/>
          <p:cNvSpPr>
            <a:spLocks noGrp="1"/>
          </p:cNvSpPr>
          <p:nvPr>
            <p:ph type="sldNum" sz="quarter" idx="10"/>
          </p:nvPr>
        </p:nvSpPr>
        <p:spPr/>
        <p:txBody>
          <a:bodyPr/>
          <a:lstStyle/>
          <a:p>
            <a:fld id="{B01E7096-08DB-4DFC-A01D-3706B26D8561}" type="slidenum">
              <a:rPr lang="en-US" smtClean="0"/>
              <a:t>11</a:t>
            </a:fld>
            <a:endParaRPr lang="en-US"/>
          </a:p>
        </p:txBody>
      </p:sp>
    </p:spTree>
    <p:extLst>
      <p:ext uri="{BB962C8B-B14F-4D97-AF65-F5344CB8AC3E}">
        <p14:creationId xmlns:p14="http://schemas.microsoft.com/office/powerpoint/2010/main" val="709750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3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747022" cy="914400"/>
          </a:xfrm>
        </p:spPr>
        <p:txBody>
          <a:bodyPr anchor="ctr"/>
          <a:lstStyle>
            <a:lvl1pPr marL="0" indent="0" algn="l">
              <a:buNone/>
              <a:defRPr baseline="0">
                <a:solidFill>
                  <a:srgbClr val="48455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60" y="5611928"/>
            <a:ext cx="8058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771" y="471055"/>
            <a:ext cx="2218459"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531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2A5D4"/>
                </a:solidFill>
                <a:effectLst/>
                <a:uLnTx/>
                <a:uFillTx/>
                <a:latin typeface="Roboto"/>
                <a:ea typeface="+mn-ea"/>
                <a:cs typeface="+mn-cs"/>
              </a:rPr>
              <a:t>XXX</a:t>
            </a:r>
            <a:endParaRPr kumimoji="0" lang="en-US" sz="4400"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5"/>
            <a:ext cx="2306888" cy="135421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650D79"/>
                </a:solidFill>
                <a:effectLst/>
                <a:uLnTx/>
                <a:uFillTx/>
                <a:latin typeface="Roboto"/>
                <a:ea typeface="+mn-ea"/>
                <a:cs typeface="+mn-cs"/>
              </a:rPr>
              <a:t>XXX</a:t>
            </a:r>
            <a:endParaRPr kumimoji="0" lang="en-US" sz="4400"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47555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1418896781"/>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613814079"/>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01184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3938381518"/>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64724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26936076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7467600" cy="2593975"/>
          </a:xfrm>
        </p:spPr>
        <p:txBody>
          <a:bodyPr anchor="b"/>
          <a:lstStyle>
            <a:lvl1pPr algn="ctr">
              <a:defRPr sz="6600" baseline="0">
                <a:ln>
                  <a:noFill/>
                </a:ln>
                <a:solidFill>
                  <a:srgbClr val="282460"/>
                </a:solidFill>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19200" y="4572000"/>
            <a:ext cx="6004560" cy="1066800"/>
          </a:xfrm>
        </p:spPr>
        <p:txBody>
          <a:bodyPr anchor="t">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fld id="{6E2D2B3B-882E-40F3-A32F-6DD516915044}" type="slidenum">
              <a:rPr lang="en-US" smtClean="0"/>
              <a:pPr/>
              <a:t>‹#›</a:t>
            </a:fld>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60054"/>
            <a:ext cx="755730" cy="754346"/>
          </a:xfrm>
          <a:prstGeom prst="rect">
            <a:avLst/>
          </a:prstGeom>
        </p:spPr>
      </p:pic>
    </p:spTree>
    <p:extLst>
      <p:ext uri="{BB962C8B-B14F-4D97-AF65-F5344CB8AC3E}">
        <p14:creationId xmlns:p14="http://schemas.microsoft.com/office/powerpoint/2010/main" val="179757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60752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29"/>
            <a:ext cx="9144000" cy="1397496"/>
          </a:xfrm>
          <a:prstGeom prst="rect">
            <a:avLst/>
          </a:prstGeom>
        </p:spPr>
      </p:pic>
      <p:grpSp>
        <p:nvGrpSpPr>
          <p:cNvPr id="11" name="Group 10"/>
          <p:cNvGrpSpPr/>
          <p:nvPr userDrawn="1"/>
        </p:nvGrpSpPr>
        <p:grpSpPr>
          <a:xfrm>
            <a:off x="0" y="6514155"/>
            <a:ext cx="9144000" cy="387504"/>
            <a:chOff x="0" y="6514155"/>
            <a:chExt cx="9144000" cy="387504"/>
          </a:xfrm>
        </p:grpSpPr>
        <p:sp>
          <p:nvSpPr>
            <p:cNvPr id="12" name="Rectangle 11"/>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4" name="TextBox 13"/>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5" name="TextBox 14"/>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6" name="Oval 15"/>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5" name="Text Placeholder 4"/>
          <p:cNvSpPr>
            <a:spLocks noGrp="1"/>
          </p:cNvSpPr>
          <p:nvPr>
            <p:ph type="body" sz="quarter" idx="10"/>
          </p:nvPr>
        </p:nvSpPr>
        <p:spPr>
          <a:xfrm>
            <a:off x="1600200" y="457200"/>
            <a:ext cx="6477000" cy="838200"/>
          </a:xfrm>
        </p:spPr>
        <p:txBody>
          <a:bodyPr vert="horz" lIns="91440" tIns="45720" rIns="91440" bIns="45720" rtlCol="0" anchor="ctr">
            <a:normAutofit/>
          </a:bodyPr>
          <a:lstStyle>
            <a:lvl1pPr marL="0" indent="0" algn="ctr">
              <a:buNone/>
              <a:defRPr lang="en-US" b="1" smtClean="0">
                <a:solidFill>
                  <a:srgbClr val="F1C660"/>
                </a:solidFill>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Master text styles</a:t>
            </a:r>
          </a:p>
        </p:txBody>
      </p:sp>
    </p:spTree>
    <p:extLst>
      <p:ext uri="{BB962C8B-B14F-4D97-AF65-F5344CB8AC3E}">
        <p14:creationId xmlns:p14="http://schemas.microsoft.com/office/powerpoint/2010/main" val="2095604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p:cNvGrpSpPr/>
          <p:nvPr userDrawn="1"/>
        </p:nvGrpSpPr>
        <p:grpSpPr>
          <a:xfrm>
            <a:off x="0" y="6514155"/>
            <a:ext cx="9144000" cy="387504"/>
            <a:chOff x="0" y="6514155"/>
            <a:chExt cx="9144000" cy="387504"/>
          </a:xfrm>
        </p:grpSpPr>
        <p:sp>
          <p:nvSpPr>
            <p:cNvPr id="17" name="Rectangle 16"/>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9" name="TextBox 18"/>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20" name="TextBox 19"/>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21" name="Oval 20"/>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 name="Oval 21"/>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97496"/>
          </a:xfrm>
          <a:prstGeom prst="rect">
            <a:avLst/>
          </a:prstGeom>
        </p:spPr>
      </p:pic>
      <p:sp>
        <p:nvSpPr>
          <p:cNvPr id="8" name="Text Placeholder 7"/>
          <p:cNvSpPr>
            <a:spLocks noGrp="1"/>
          </p:cNvSpPr>
          <p:nvPr>
            <p:ph type="body" sz="quarter" idx="10"/>
          </p:nvPr>
        </p:nvSpPr>
        <p:spPr>
          <a:xfrm>
            <a:off x="1676400" y="533400"/>
            <a:ext cx="6373812" cy="762000"/>
          </a:xfrm>
        </p:spPr>
        <p:txBody>
          <a:bodyPr vert="horz" lIns="91440" tIns="45720" rIns="91440" bIns="45720" rtlCol="0" anchor="ctr">
            <a:normAutofit/>
          </a:bodyPr>
          <a:lstStyle>
            <a:lvl1pPr marL="0" indent="0" algn="ctr">
              <a:buFont typeface="Arial" panose="020B0604020202020204" pitchFamily="34" charset="0"/>
              <a:buNone/>
              <a:defRPr lang="en-US" b="1" dirty="0" smtClean="0">
                <a:solidFill>
                  <a:srgbClr val="F1C660"/>
                </a:solidFill>
                <a:latin typeface="+mj-lt"/>
                <a:ea typeface="+mj-ea"/>
                <a:cs typeface="+mj-cs"/>
              </a:defRPr>
            </a:lvl1pPr>
          </a:lstStyle>
          <a:p>
            <a:pPr lvl="0" algn="ctr">
              <a:spcBef>
                <a:spcPct val="0"/>
              </a:spcBef>
            </a:pPr>
            <a:r>
              <a:rPr lang="en-US" dirty="0"/>
              <a:t>Click to edit Master text styles</a:t>
            </a:r>
          </a:p>
        </p:txBody>
      </p:sp>
    </p:spTree>
    <p:extLst>
      <p:ext uri="{BB962C8B-B14F-4D97-AF65-F5344CB8AC3E}">
        <p14:creationId xmlns:p14="http://schemas.microsoft.com/office/powerpoint/2010/main" val="1567966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97496"/>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0" y="6514155"/>
            <a:ext cx="9144000" cy="387504"/>
            <a:chOff x="0" y="6514155"/>
            <a:chExt cx="9144000" cy="387504"/>
          </a:xfrm>
        </p:grpSpPr>
        <p:sp>
          <p:nvSpPr>
            <p:cNvPr id="13" name="Rectangle 12"/>
            <p:cNvSpPr/>
            <p:nvPr/>
          </p:nvSpPr>
          <p:spPr>
            <a:xfrm>
              <a:off x="0" y="6553200"/>
              <a:ext cx="9144000" cy="304800"/>
            </a:xfrm>
            <a:prstGeom prst="rect">
              <a:avLst/>
            </a:prstGeom>
            <a:solidFill>
              <a:srgbClr val="0C2B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150510" y="6514155"/>
              <a:ext cx="2086212" cy="369332"/>
            </a:xfrm>
            <a:prstGeom prst="rect">
              <a:avLst/>
            </a:prstGeom>
            <a:noFill/>
          </p:spPr>
          <p:txBody>
            <a:bodyPr wrap="none" rtlCol="0">
              <a:spAutoFit/>
            </a:bodyPr>
            <a:lstStyle/>
            <a:p>
              <a:r>
                <a:rPr lang="en-US" i="1" dirty="0">
                  <a:solidFill>
                    <a:srgbClr val="ED9A3F"/>
                  </a:solidFill>
                </a:rPr>
                <a:t>Industry Compliance</a:t>
              </a:r>
            </a:p>
          </p:txBody>
        </p:sp>
        <p:sp>
          <p:nvSpPr>
            <p:cNvPr id="15" name="TextBox 14"/>
            <p:cNvSpPr txBox="1"/>
            <p:nvPr/>
          </p:nvSpPr>
          <p:spPr>
            <a:xfrm>
              <a:off x="2971800" y="6522342"/>
              <a:ext cx="2659318" cy="369332"/>
            </a:xfrm>
            <a:prstGeom prst="rect">
              <a:avLst/>
            </a:prstGeom>
            <a:noFill/>
          </p:spPr>
          <p:txBody>
            <a:bodyPr wrap="none" rtlCol="0">
              <a:spAutoFit/>
            </a:bodyPr>
            <a:lstStyle/>
            <a:p>
              <a:r>
                <a:rPr lang="en-US" i="1" dirty="0">
                  <a:solidFill>
                    <a:srgbClr val="ED9A3F"/>
                  </a:solidFill>
                </a:rPr>
                <a:t>Accurate Revenues &amp; Data</a:t>
              </a:r>
            </a:p>
          </p:txBody>
        </p:sp>
        <p:sp>
          <p:nvSpPr>
            <p:cNvPr id="16" name="TextBox 15"/>
            <p:cNvSpPr txBox="1"/>
            <p:nvPr/>
          </p:nvSpPr>
          <p:spPr>
            <a:xfrm>
              <a:off x="6324600" y="6532327"/>
              <a:ext cx="2696251" cy="369332"/>
            </a:xfrm>
            <a:prstGeom prst="rect">
              <a:avLst/>
            </a:prstGeom>
            <a:noFill/>
          </p:spPr>
          <p:txBody>
            <a:bodyPr wrap="none" rtlCol="0">
              <a:spAutoFit/>
            </a:bodyPr>
            <a:lstStyle/>
            <a:p>
              <a:r>
                <a:rPr lang="en-US" i="1" dirty="0">
                  <a:solidFill>
                    <a:srgbClr val="ED9A3F"/>
                  </a:solidFill>
                </a:rPr>
                <a:t>Professionalism &amp; Integrity</a:t>
              </a:r>
            </a:p>
          </p:txBody>
        </p:sp>
        <p:sp>
          <p:nvSpPr>
            <p:cNvPr id="17" name="Oval 16"/>
            <p:cNvSpPr/>
            <p:nvPr/>
          </p:nvSpPr>
          <p:spPr>
            <a:xfrm>
              <a:off x="2514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Oval 17"/>
            <p:cNvSpPr/>
            <p:nvPr/>
          </p:nvSpPr>
          <p:spPr>
            <a:xfrm>
              <a:off x="5943600" y="6676740"/>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19460"/>
                </a:solidFill>
              </a:endParaRPr>
            </a:p>
          </p:txBody>
        </p:sp>
      </p:grpSp>
      <p:sp>
        <p:nvSpPr>
          <p:cNvPr id="7" name="Text Placeholder 6"/>
          <p:cNvSpPr>
            <a:spLocks noGrp="1"/>
          </p:cNvSpPr>
          <p:nvPr>
            <p:ph type="body" sz="quarter" idx="10"/>
          </p:nvPr>
        </p:nvSpPr>
        <p:spPr>
          <a:xfrm>
            <a:off x="1828800" y="381000"/>
            <a:ext cx="5943600" cy="914400"/>
          </a:xfrm>
        </p:spPr>
        <p:txBody>
          <a:bodyPr vert="horz" lIns="91440" tIns="45720" rIns="91440" bIns="45720" rtlCol="0" anchor="ctr">
            <a:normAutofit/>
          </a:bodyPr>
          <a:lstStyle>
            <a:lvl1pPr marL="0" indent="0" algn="ctr">
              <a:buNone/>
              <a:defRPr lang="en-US" b="1" dirty="0" smtClean="0">
                <a:solidFill>
                  <a:srgbClr val="F1C660"/>
                </a:solidFill>
                <a:latin typeface="+mj-lt"/>
                <a:ea typeface="+mj-ea"/>
                <a:cs typeface="+mj-cs"/>
              </a:defRPr>
            </a:lvl1pPr>
          </a:lstStyle>
          <a:p>
            <a:pPr lvl="0" algn="ctr">
              <a:spcBef>
                <a:spcPct val="0"/>
              </a:spcBef>
            </a:pPr>
            <a:r>
              <a:rPr lang="en-US" dirty="0"/>
              <a:t>Click to edit Master text styles</a:t>
            </a:r>
          </a:p>
        </p:txBody>
      </p:sp>
    </p:spTree>
    <p:extLst>
      <p:ext uri="{BB962C8B-B14F-4D97-AF65-F5344CB8AC3E}">
        <p14:creationId xmlns:p14="http://schemas.microsoft.com/office/powerpoint/2010/main" val="115731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3000" b="1" kern="1200" cap="none" dirty="0">
                <a:solidFill>
                  <a:srgbClr val="283B91"/>
                </a:solidFill>
                <a:latin typeface="Arial" panose="020B0604020202020204" pitchFamily="34" charset="0"/>
                <a:ea typeface="+mj-ea"/>
                <a:cs typeface="Arial" panose="020B0604020202020204" pitchFamily="34" charset="0"/>
              </a:defRPr>
            </a:lvl1pPr>
          </a:lstStyle>
          <a:p>
            <a:r>
              <a:rPr lang="en-US" dirty="0"/>
              <a:t>Click to edit slide title</a:t>
            </a:r>
          </a:p>
        </p:txBody>
      </p:sp>
      <p:sp>
        <p:nvSpPr>
          <p:cNvPr id="3" name="Subtitle 2"/>
          <p:cNvSpPr>
            <a:spLocks noGrp="1"/>
          </p:cNvSpPr>
          <p:nvPr>
            <p:ph type="subTitle" idx="1" hasCustomPrompt="1"/>
          </p:nvPr>
        </p:nvSpPr>
        <p:spPr>
          <a:xfrm>
            <a:off x="162697" y="5372995"/>
            <a:ext cx="7747022" cy="914400"/>
          </a:xfrm>
        </p:spPr>
        <p:txBody>
          <a:bodyPr anchor="ctr"/>
          <a:lstStyle>
            <a:lvl1pPr marL="0" indent="0" algn="l">
              <a:buNone/>
              <a:defRPr baseline="0">
                <a:solidFill>
                  <a:srgbClr val="48455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60" y="5611928"/>
            <a:ext cx="8058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771" y="471055"/>
            <a:ext cx="2218459"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09712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664280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91305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557213" indent="-214313">
              <a:buFont typeface="Arial" panose="020B0604020202020204" pitchFamily="34" charset="0"/>
              <a:buChar char="•"/>
              <a:defRPr/>
            </a:lvl2pPr>
            <a:lvl4pPr marL="1200150" indent="-17145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2506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890346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324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53259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117127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978454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7200">
                <a:solidFill>
                  <a:srgbClr val="1C304A"/>
                </a:solidFill>
              </a:rPr>
              <a:t>XX%</a:t>
            </a:r>
            <a:endParaRPr lang="en-US" sz="72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18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i="0">
                <a:solidFill>
                  <a:schemeClr val="tx1"/>
                </a:solidFill>
                <a:effectLst/>
                <a:latin typeface="Roboto"/>
              </a:rPr>
              <a:t>descriptor</a:t>
            </a:r>
            <a:endParaRPr lang="en-US" sz="2400">
              <a:solidFill>
                <a:schemeClr val="tx1"/>
              </a:solidFill>
              <a:latin typeface="Roboto"/>
            </a:endParaRPr>
          </a:p>
          <a:p>
            <a:pPr lvl="0"/>
            <a:endParaRPr lang="en-US"/>
          </a:p>
        </p:txBody>
      </p:sp>
    </p:spTree>
    <p:extLst>
      <p:ext uri="{BB962C8B-B14F-4D97-AF65-F5344CB8AC3E}">
        <p14:creationId xmlns:p14="http://schemas.microsoft.com/office/powerpoint/2010/main" val="3521610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2A5D4"/>
                </a:solidFill>
                <a:effectLst/>
                <a:uLnTx/>
                <a:uFillTx/>
                <a:latin typeface="Roboto"/>
                <a:ea typeface="+mn-ea"/>
                <a:cs typeface="+mn-cs"/>
              </a:rPr>
              <a:t>XXX</a:t>
            </a:r>
            <a:endParaRPr kumimoji="0" lang="en-US" sz="4400"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5"/>
            <a:ext cx="2306888" cy="135421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650D79"/>
                </a:solidFill>
                <a:effectLst/>
                <a:uLnTx/>
                <a:uFillTx/>
                <a:latin typeface="Roboto"/>
                <a:ea typeface="+mn-ea"/>
                <a:cs typeface="+mn-cs"/>
              </a:rPr>
              <a:t>XXX</a:t>
            </a:r>
            <a:endParaRPr kumimoji="0" lang="en-US" sz="4400"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85977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4254615515"/>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3712320590"/>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47175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164516234"/>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02994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557213" indent="-214313">
              <a:buFont typeface="Arial" panose="020B0604020202020204" pitchFamily="34" charset="0"/>
              <a:buChar char="•"/>
              <a:defRPr/>
            </a:lvl2pPr>
            <a:lvl4pPr marL="1200150" indent="-17145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2789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3354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0729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3209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406128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7200">
                <a:solidFill>
                  <a:srgbClr val="1C304A"/>
                </a:solidFill>
              </a:rPr>
              <a:t>XX%</a:t>
            </a:r>
            <a:endParaRPr lang="en-US" sz="72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18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i="0">
                <a:solidFill>
                  <a:schemeClr val="tx1"/>
                </a:solidFill>
                <a:effectLst/>
                <a:latin typeface="Roboto"/>
              </a:rPr>
              <a:t>descriptor</a:t>
            </a:r>
            <a:endParaRPr lang="en-US" sz="2400">
              <a:solidFill>
                <a:schemeClr val="tx1"/>
              </a:solidFill>
              <a:latin typeface="Roboto"/>
            </a:endParaRPr>
          </a:p>
          <a:p>
            <a:pPr lvl="0"/>
            <a:endParaRPr lang="en-US"/>
          </a:p>
        </p:txBody>
      </p:sp>
    </p:spTree>
    <p:extLst>
      <p:ext uri="{BB962C8B-B14F-4D97-AF65-F5344CB8AC3E}">
        <p14:creationId xmlns:p14="http://schemas.microsoft.com/office/powerpoint/2010/main" val="297866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25">
            <a:lum bright="70000" contrast="-70000"/>
            <a:extLst>
              <a:ext uri="{28A0092B-C50C-407E-A947-70E740481C1C}">
                <a14:useLocalDpi xmlns:a14="http://schemas.microsoft.com/office/drawing/2010/main" val="0"/>
              </a:ext>
            </a:extLst>
          </a:blip>
          <a:srcRect t="68598"/>
          <a:stretch/>
        </p:blipFill>
        <p:spPr>
          <a:xfrm>
            <a:off x="0" y="6438727"/>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7"/>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74676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231143" y="6472858"/>
            <a:ext cx="2112050"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3756390" y="6472858"/>
            <a:ext cx="1566035"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5742479" y="6472858"/>
            <a:ext cx="2238159" cy="415498"/>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3515501" y="6634887"/>
            <a:ext cx="6858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5494733" y="6634887"/>
            <a:ext cx="75438"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7955756" y="284298"/>
            <a:ext cx="868513" cy="1158017"/>
          </a:xfrm>
          <a:prstGeom prst="rect">
            <a:avLst/>
          </a:prstGeom>
        </p:spPr>
      </p:pic>
    </p:spTree>
    <p:extLst>
      <p:ext uri="{BB962C8B-B14F-4D97-AF65-F5344CB8AC3E}">
        <p14:creationId xmlns:p14="http://schemas.microsoft.com/office/powerpoint/2010/main" val="19826458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658" r:id="rId14"/>
    <p:sldLayoutId id="2147483669" r:id="rId15"/>
    <p:sldLayoutId id="2147483670" r:id="rId16"/>
    <p:sldLayoutId id="2147483671" r:id="rId17"/>
    <p:sldLayoutId id="2147483672" r:id="rId18"/>
    <p:sldLayoutId id="2147483673" r:id="rId19"/>
    <p:sldLayoutId id="2147483674" r:id="rId20"/>
    <p:sldLayoutId id="2147483675" r:id="rId21"/>
    <p:sldLayoutId id="2147483652" r:id="rId22"/>
    <p:sldLayoutId id="2147483653" r:id="rId23"/>
  </p:sldLayoutIdLst>
  <p:hf hdr="0" ftr="0" dt="0"/>
  <p:txStyles>
    <p:titleStyle>
      <a:lvl1pPr algn="l" defTabSz="685800" rtl="0" eaLnBrk="1" latinLnBrk="0" hangingPunct="1">
        <a:spcBef>
          <a:spcPct val="0"/>
        </a:spcBef>
        <a:buNone/>
        <a:defRPr sz="3300" kern="1200">
          <a:solidFill>
            <a:srgbClr val="283B9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48455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48455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48455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7"/>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74676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231143" y="6472858"/>
            <a:ext cx="2112050"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3756390" y="6472858"/>
            <a:ext cx="1566035"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5742479" y="6472858"/>
            <a:ext cx="2238159" cy="415498"/>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3515501" y="6634887"/>
            <a:ext cx="6858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5494733" y="6634887"/>
            <a:ext cx="75438"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5756" y="284298"/>
            <a:ext cx="868513" cy="1158017"/>
          </a:xfrm>
          <a:prstGeom prst="rect">
            <a:avLst/>
          </a:prstGeom>
        </p:spPr>
      </p:pic>
    </p:spTree>
    <p:extLst>
      <p:ext uri="{BB962C8B-B14F-4D97-AF65-F5344CB8AC3E}">
        <p14:creationId xmlns:p14="http://schemas.microsoft.com/office/powerpoint/2010/main" val="24482266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685800" rtl="0" eaLnBrk="1" latinLnBrk="0" hangingPunct="1">
        <a:spcBef>
          <a:spcPct val="0"/>
        </a:spcBef>
        <a:buNone/>
        <a:defRPr sz="3300" kern="1200">
          <a:solidFill>
            <a:srgbClr val="283B9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48455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48455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48455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gcc02.safelinks.protection.outlook.com/?url=https%3A%2F%2Fonrr.gov%2Fabout%2Fcontact&amp;data=05%7C02%7Ckyle.kitchen%40onrr.gov%7C50d8a79d278d43e1d4c308dc687d7fdc%7C0693b5ba4b184d7b9341f32f400a5494%7C0%7C0%7C638500135420928641%7CUnknown%7CTWFpbGZsb3d8eyJWIjoiMC4wLjAwMDAiLCJQIjoiV2luMzIiLCJBTiI6Ik1haWwiLCJXVCI6Mn0%3D%7C0%7C%7C%7C&amp;sdata=Hz1G6Z47BtDKPsq5ZvdehtYcBNkMbRPtU1cOF%2FdB5RU%3D&amp;reserved=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solidFill>
                  <a:schemeClr val="tx1"/>
                </a:solidFill>
              </a:rPr>
              <a:t>Reporter Online Training Housekeeping</a:t>
            </a:r>
          </a:p>
        </p:txBody>
      </p:sp>
      <p:sp>
        <p:nvSpPr>
          <p:cNvPr id="7" name="Content Placeholder 4">
            <a:extLst>
              <a:ext uri="{FF2B5EF4-FFF2-40B4-BE49-F238E27FC236}">
                <a16:creationId xmlns:a16="http://schemas.microsoft.com/office/drawing/2014/main" id="{3AA8093E-76AC-433C-B743-5673F1CA2A09}"/>
              </a:ext>
            </a:extLst>
          </p:cNvPr>
          <p:cNvSpPr>
            <a:spLocks noGrp="1"/>
          </p:cNvSpPr>
          <p:nvPr>
            <p:ph idx="1"/>
          </p:nvPr>
        </p:nvSpPr>
        <p:spPr>
          <a:xfrm>
            <a:off x="1485901" y="2056956"/>
            <a:ext cx="6172199" cy="3394472"/>
          </a:xfrm>
        </p:spPr>
        <p:txBody>
          <a:bodyPr>
            <a:normAutofit fontScale="85000" lnSpcReduction="20000"/>
          </a:bodyPr>
          <a:lstStyle/>
          <a:p>
            <a:endParaRPr lang="en-US" dirty="0"/>
          </a:p>
          <a:p>
            <a:r>
              <a:rPr lang="en-US" dirty="0"/>
              <a:t>All participants will be muted upon joining the training due to the large class size.</a:t>
            </a:r>
            <a:br>
              <a:rPr lang="en-US" dirty="0"/>
            </a:br>
            <a:endParaRPr lang="en-US" dirty="0"/>
          </a:p>
          <a:p>
            <a:r>
              <a:rPr lang="en-US" dirty="0"/>
              <a:t>Please use the chat feature to ask any questions. </a:t>
            </a:r>
          </a:p>
          <a:p>
            <a:endParaRPr lang="en-US" dirty="0"/>
          </a:p>
          <a:p>
            <a:r>
              <a:rPr lang="en-US" dirty="0"/>
              <a:t>If you require closed captioning, you can turn it on by clicking on the three dots (more), scroll down to CC.  Once you click on CC the closed captioning will be on.  Some of our presenters will be close captioning their presentations.</a:t>
            </a:r>
            <a:br>
              <a:rPr lang="en-US" dirty="0"/>
            </a:br>
            <a:endParaRPr lang="en-US" dirty="0"/>
          </a:p>
          <a:p>
            <a:endParaRPr lang="en-US" dirty="0"/>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675" b="1" i="1" kern="1200" baseline="0" smtClean="0">
                <a:solidFill>
                  <a:srgbClr val="002060"/>
                </a:solidFill>
                <a:latin typeface="+mn-lt"/>
                <a:ea typeface="+mn-ea"/>
                <a:cs typeface="+mn-cs"/>
              </a:defRPr>
            </a:lvl1pPr>
          </a:lstStyle>
          <a:p>
            <a:pPr defTabSz="685800">
              <a:defRPr/>
            </a:pPr>
            <a:fld id="{850B1B32-CFA8-4BD1-A730-6F4B7E12345B}" type="slidenum">
              <a:rPr lang="en-US">
                <a:latin typeface="Calibri"/>
              </a:rPr>
              <a:pPr defTabSz="685800">
                <a:defRPr/>
              </a:pPr>
              <a:t>1</a:t>
            </a:fld>
            <a:endParaRPr lang="en-US">
              <a:latin typeface="Calibri"/>
            </a:endParaRPr>
          </a:p>
        </p:txBody>
      </p:sp>
    </p:spTree>
    <p:extLst>
      <p:ext uri="{BB962C8B-B14F-4D97-AF65-F5344CB8AC3E}">
        <p14:creationId xmlns:p14="http://schemas.microsoft.com/office/powerpoint/2010/main" val="178128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04800" y="304800"/>
            <a:ext cx="8229600"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Transaction Code 02</a:t>
            </a:r>
            <a:b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36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Minimum Royalty (MR)</a:t>
            </a:r>
          </a:p>
        </p:txBody>
      </p:sp>
      <p:sp>
        <p:nvSpPr>
          <p:cNvPr id="4" name="Rectangle 3"/>
          <p:cNvSpPr txBox="1">
            <a:spLocks noChangeArrowheads="1"/>
          </p:cNvSpPr>
          <p:nvPr/>
        </p:nvSpPr>
        <p:spPr bwMode="auto">
          <a:xfrm>
            <a:off x="444237" y="189865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Due on producing Federal and Indian leases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Obligation may be fulfilled by production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Report and payment must be received on or before the last day of the lease year, regardless of an estimate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Automatically invoiced if not paid or reported incorrectly with the wrong sales month/year</a:t>
            </a: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35881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73063" y="152400"/>
            <a:ext cx="81534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02</a:t>
            </a:r>
            <a:br>
              <a:rPr kumimoji="0" lang="en-US" altLang="en-US" sz="36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(Minimum Royalty)</a:t>
            </a:r>
          </a:p>
        </p:txBody>
      </p:sp>
      <p:sp>
        <p:nvSpPr>
          <p:cNvPr id="5" name="Rectangle 6"/>
          <p:cNvSpPr>
            <a:spLocks noChangeArrowheads="1"/>
          </p:cNvSpPr>
          <p:nvPr/>
        </p:nvSpPr>
        <p:spPr bwMode="auto">
          <a:xfrm>
            <a:off x="1143000" y="990600"/>
            <a:ext cx="6019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fontAlgn="base" hangingPunct="1">
              <a:lnSpc>
                <a:spcPct val="80000"/>
              </a:lnSpc>
              <a:spcBef>
                <a:spcPct val="0"/>
              </a:spcBef>
              <a:spcAft>
                <a:spcPct val="0"/>
              </a:spcAft>
              <a:buFontTx/>
              <a:buNone/>
            </a:pPr>
            <a:r>
              <a:rPr lang="en-US" altLang="en-US" sz="2000" b="1" i="1" u="sng" dirty="0">
                <a:solidFill>
                  <a:srgbClr val="000000"/>
                </a:solidFill>
                <a:latin typeface="Arial" panose="020B0604020202020204" pitchFamily="34" charset="0"/>
              </a:rPr>
              <a:t>Detail Line</a:t>
            </a:r>
          </a:p>
          <a:p>
            <a:pPr eaLnBrk="1" fontAlgn="base" hangingPunct="1">
              <a:lnSpc>
                <a:spcPct val="80000"/>
              </a:lnSpc>
              <a:spcBef>
                <a:spcPct val="0"/>
              </a:spcBef>
              <a:spcAft>
                <a:spcPct val="0"/>
              </a:spcAft>
              <a:buFontTx/>
              <a:buNone/>
            </a:pPr>
            <a:endParaRPr lang="en-US" altLang="en-US" sz="2000" b="1" i="1" u="sng" dirty="0">
              <a:solidFill>
                <a:srgbClr val="000000"/>
              </a:solidFill>
              <a:latin typeface="Arial" panose="020B0604020202020204" pitchFamily="34" charset="0"/>
            </a:endParaRP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Line Number			             1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API Well Number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ONRR Lease Number	               0490129432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ONRR Agreement Number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Product Code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Type Code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MO/YR			          062015</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Transaction Code		                  02</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Adjustment Reason Code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Volume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Gas MMBtu		                               00</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Value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Royalty Value Prior to Allowances       88.00</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Transportation Allowance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Processing Allowance		           </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Royalty Value Less Allowances	88.00</a:t>
            </a:r>
          </a:p>
          <a:p>
            <a:pPr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Payment Method Code		                  03</a:t>
            </a:r>
          </a:p>
        </p:txBody>
      </p:sp>
      <p:sp>
        <p:nvSpPr>
          <p:cNvPr id="6" name="Rectangle 5"/>
          <p:cNvSpPr/>
          <p:nvPr/>
        </p:nvSpPr>
        <p:spPr>
          <a:xfrm>
            <a:off x="373063" y="5761038"/>
            <a:ext cx="7973972" cy="646331"/>
          </a:xfrm>
          <a:prstGeom prst="rect">
            <a:avLst/>
          </a:prstGeom>
        </p:spPr>
        <p:txBody>
          <a:bodyPr wrap="square">
            <a:spAutoFit/>
          </a:bodyPr>
          <a:lstStyle/>
          <a:p>
            <a:pPr algn="ctr"/>
            <a:r>
              <a:rPr lang="en-US" dirty="0"/>
              <a:t> It is important to make sure you are using the correct sales month when reporting minimum royalty</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192813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117435" y="2286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Rental Payments</a:t>
            </a:r>
          </a:p>
        </p:txBody>
      </p:sp>
      <p:sp>
        <p:nvSpPr>
          <p:cNvPr id="4" name="Rectangle 3"/>
          <p:cNvSpPr txBox="1">
            <a:spLocks noChangeArrowheads="1"/>
          </p:cNvSpPr>
          <p:nvPr/>
        </p:nvSpPr>
        <p:spPr bwMode="auto">
          <a:xfrm>
            <a:off x="466649" y="1532965"/>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Rental payments for terminable leases MUST be reported and paid using the Online Rental Payment System (ORPS)</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a:p>
            <a:pPr eaLnBrk="1" hangingPunct="1">
              <a:lnSpc>
                <a:spcPct val="90000"/>
              </a:lnSpc>
              <a:defRPr/>
            </a:pPr>
            <a:r>
              <a:rPr lang="en-US" altLang="en-US" sz="2800" b="1" kern="0" dirty="0">
                <a:solidFill>
                  <a:srgbClr val="000000"/>
                </a:solidFill>
                <a:latin typeface="Garamond"/>
              </a:rPr>
              <a:t>ORPS is an all-in-one platform that satisfies both payment AND reporting requirements</a:t>
            </a:r>
          </a:p>
          <a:p>
            <a:pPr eaLnBrk="1" hangingPunct="1">
              <a:lnSpc>
                <a:spcPct val="90000"/>
              </a:lnSpc>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ORPS training</a:t>
            </a:r>
            <a:r>
              <a:rPr lang="en-US" altLang="en-US" sz="2800" b="1" kern="0" dirty="0">
                <a:solidFill>
                  <a:srgbClr val="000000"/>
                </a:solidFill>
                <a:latin typeface="Garamond"/>
              </a:rPr>
              <a:t> is available in the eCommerce Tools module</a:t>
            </a:r>
            <a:endParaRPr kumimoji="0" lang="en-US" altLang="en-US" sz="2800" b="1"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For non-terminable leases, ONRR automatically invoices if not paid</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284687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04800" y="152400"/>
            <a:ext cx="83820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04</a:t>
            </a:r>
            <a:br>
              <a:rPr kumimoji="0" lang="en-US" altLang="en-US" sz="2800" b="1" i="0" u="none" strike="noStrike" kern="0" cap="none" spc="0" normalizeH="0" baseline="0" noProof="0" dirty="0">
                <a:ln>
                  <a:noFill/>
                </a:ln>
                <a:solidFill>
                  <a:srgbClr val="8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(Non-recoupable Rent)</a:t>
            </a:r>
          </a:p>
        </p:txBody>
      </p:sp>
      <p:sp>
        <p:nvSpPr>
          <p:cNvPr id="4" name="Rectangle 7"/>
          <p:cNvSpPr>
            <a:spLocks noChangeArrowheads="1"/>
          </p:cNvSpPr>
          <p:nvPr/>
        </p:nvSpPr>
        <p:spPr bwMode="auto">
          <a:xfrm>
            <a:off x="1524000" y="1371600"/>
            <a:ext cx="62484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fontAlgn="base" hangingPunct="1">
              <a:lnSpc>
                <a:spcPct val="80000"/>
              </a:lnSpc>
              <a:spcBef>
                <a:spcPct val="0"/>
              </a:spcBef>
              <a:spcAft>
                <a:spcPct val="0"/>
              </a:spcAft>
              <a:buFontTx/>
              <a:buNone/>
            </a:pPr>
            <a:r>
              <a:rPr lang="en-US" altLang="en-US" sz="1800" b="1" i="1" u="sng" dirty="0">
                <a:solidFill>
                  <a:srgbClr val="000000"/>
                </a:solidFill>
                <a:latin typeface="Arial" panose="020B0604020202020204" pitchFamily="34" charset="0"/>
              </a:rPr>
              <a:t>Detail Line</a:t>
            </a:r>
          </a:p>
          <a:p>
            <a:pPr eaLnBrk="1" fontAlgn="base" hangingPunct="1">
              <a:lnSpc>
                <a:spcPct val="80000"/>
              </a:lnSpc>
              <a:spcBef>
                <a:spcPct val="0"/>
              </a:spcBef>
              <a:spcAft>
                <a:spcPct val="0"/>
              </a:spcAft>
              <a:buFontTx/>
              <a:buNone/>
            </a:pPr>
            <a:endParaRPr lang="en-US" altLang="en-US" sz="1800" b="1" i="1" u="sng" dirty="0">
              <a:solidFill>
                <a:srgbClr val="000000"/>
              </a:solidFill>
              <a:latin typeface="Arial" panose="020B0604020202020204" pitchFamily="34" charset="0"/>
            </a:endParaRP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Line Number				             1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API Well Number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ONRR Lease Number         	         0490129432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ONRR Agreement Number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Product Code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Sales Type Code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Sales MO/YR				  072015</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Transaction Code			          04</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Adjustment Reason Code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Sales Volume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Gas MMBtu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Sales Value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Royalty Value Prior to Allowances 	  345.00</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Transportation Allowance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Processing Allowance		           </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Royalty Value Less Allowances	   	  345.00</a:t>
            </a:r>
          </a:p>
          <a:p>
            <a:pPr eaLnBrk="1" fontAlgn="base" hangingPunct="1">
              <a:lnSpc>
                <a:spcPct val="80000"/>
              </a:lnSpc>
              <a:spcBef>
                <a:spcPct val="0"/>
              </a:spcBef>
              <a:spcAft>
                <a:spcPct val="0"/>
              </a:spcAft>
              <a:buFontTx/>
              <a:buNone/>
            </a:pPr>
            <a:r>
              <a:rPr lang="en-US" altLang="en-US" sz="1800" b="1" dirty="0">
                <a:solidFill>
                  <a:srgbClr val="000000"/>
                </a:solidFill>
                <a:latin typeface="Arial" panose="020B0604020202020204" pitchFamily="34" charset="0"/>
              </a:rPr>
              <a:t>Payment Method Code		         	           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237326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81000" y="1524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05</a:t>
            </a:r>
            <a:b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(Recoupable Rent)</a:t>
            </a:r>
          </a:p>
        </p:txBody>
      </p:sp>
      <p:sp>
        <p:nvSpPr>
          <p:cNvPr id="4" name="Text Placeholder 4"/>
          <p:cNvSpPr txBox="1">
            <a:spLocks/>
          </p:cNvSpPr>
          <p:nvPr/>
        </p:nvSpPr>
        <p:spPr bwMode="auto">
          <a:xfrm>
            <a:off x="1219200" y="990600"/>
            <a:ext cx="6934200"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800" b="1" i="1" u="sng" strike="noStrike" kern="0" cap="none" spc="0" normalizeH="0" baseline="0" noProof="0" dirty="0">
                <a:ln>
                  <a:noFill/>
                </a:ln>
                <a:solidFill>
                  <a:srgbClr val="000000"/>
                </a:solidFill>
                <a:effectLst/>
                <a:uLnTx/>
                <a:uFillTx/>
                <a:latin typeface="Arial"/>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en-US" sz="1800" b="1" i="1" u="sng"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Line Number			        		 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Lease Number	                          0490129432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Product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Type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MO/YR			                    072015</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Transaction Code		                            05</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Adjustment Reason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Volume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Value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Prior to Allowances               345.00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Less Allowances	       345.00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Payment Method Code		                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00180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466649" y="152400"/>
            <a:ext cx="8229600" cy="9906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Transaction Code 25</a:t>
            </a:r>
            <a:b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(Recouping Advance Rental Credits)</a:t>
            </a:r>
            <a:endParaRPr kumimoji="0" lang="en-US" altLang="en-US" sz="36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endParaRPr>
          </a:p>
        </p:txBody>
      </p:sp>
      <p:sp>
        <p:nvSpPr>
          <p:cNvPr id="4" name="Rectangle 3"/>
          <p:cNvSpPr txBox="1">
            <a:spLocks noChangeArrowheads="1"/>
          </p:cNvSpPr>
          <p:nvPr/>
        </p:nvSpPr>
        <p:spPr bwMode="auto">
          <a:xfrm>
            <a:off x="533400" y="19812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Use in conjunction with TC 05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Recoup against current revenue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0" cap="none" spc="0" normalizeH="0" baseline="0" noProof="0">
                <a:ln>
                  <a:noFill/>
                </a:ln>
                <a:solidFill>
                  <a:srgbClr val="000000"/>
                </a:solidFill>
                <a:effectLst/>
                <a:uLnTx/>
                <a:uFillTx/>
                <a:latin typeface="Garamond"/>
                <a:ea typeface="+mn-ea"/>
                <a:cs typeface="+mn-cs"/>
              </a:rPr>
              <a:t>Rent can be recouped up to 100% of current revenue within the current lease year regardless of whether the lease is allotted or tribal (rent must be reported and paid)</a:t>
            </a: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32771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533400" y="76200"/>
            <a:ext cx="8229600" cy="9144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25</a:t>
            </a:r>
            <a:br>
              <a:rPr kumimoji="0" lang="en-US" altLang="en-US" sz="40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(Rent Recoupment)</a:t>
            </a:r>
          </a:p>
        </p:txBody>
      </p:sp>
      <p:sp>
        <p:nvSpPr>
          <p:cNvPr id="4" name="Text Placeholder 4"/>
          <p:cNvSpPr txBox="1">
            <a:spLocks/>
          </p:cNvSpPr>
          <p:nvPr/>
        </p:nvSpPr>
        <p:spPr bwMode="auto">
          <a:xfrm>
            <a:off x="152400" y="668244"/>
            <a:ext cx="81534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800" b="1" i="1" u="sng" strike="noStrike" kern="0" cap="none" spc="0" normalizeH="0" baseline="0" noProof="0" dirty="0">
                <a:ln>
                  <a:noFill/>
                </a:ln>
                <a:solidFill>
                  <a:srgbClr val="000000"/>
                </a:solidFill>
                <a:effectLst/>
                <a:uLnTx/>
                <a:uFillTx/>
                <a:latin typeface="Arial"/>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		                                               </a:t>
            </a:r>
            <a:r>
              <a:rPr kumimoji="0" lang="en-US" sz="1800" b="1" i="0" u="sng" strike="noStrike" kern="0" cap="none" spc="0" normalizeH="0" baseline="0" noProof="0" dirty="0">
                <a:ln>
                  <a:noFill/>
                </a:ln>
                <a:solidFill>
                  <a:srgbClr val="000000"/>
                </a:solidFill>
                <a:effectLst/>
                <a:uLnTx/>
                <a:uFillTx/>
                <a:latin typeface="Arial"/>
                <a:ea typeface="+mn-ea"/>
                <a:cs typeface="+mn-cs"/>
              </a:rPr>
              <a:t>Current Prod      </a:t>
            </a:r>
            <a:r>
              <a:rPr kumimoji="0" lang="en-US" sz="1800" b="1" i="0" u="none" strike="noStrike" kern="0" cap="none" spc="0" normalizeH="0" baseline="0" noProof="0" dirty="0">
                <a:ln>
                  <a:noFill/>
                </a:ln>
                <a:solidFill>
                  <a:srgbClr val="000000"/>
                </a:solidFill>
                <a:effectLst/>
                <a:uLnTx/>
                <a:uFillTx/>
                <a:latin typeface="Arial"/>
                <a:ea typeface="+mn-ea"/>
                <a:cs typeface="+mn-cs"/>
              </a:rPr>
              <a:t>     </a:t>
            </a:r>
            <a:r>
              <a:rPr kumimoji="0" lang="en-US" sz="1800" b="1" i="0" u="sng" strike="noStrike" kern="0" cap="none" spc="0" normalizeH="0" baseline="0" noProof="0" dirty="0">
                <a:ln>
                  <a:noFill/>
                </a:ln>
                <a:solidFill>
                  <a:srgbClr val="000000"/>
                </a:solidFill>
                <a:effectLst/>
                <a:uLnTx/>
                <a:uFillTx/>
                <a:latin typeface="Arial"/>
                <a:ea typeface="+mn-ea"/>
                <a:cs typeface="+mn-cs"/>
              </a:rPr>
              <a:t>Rental Recoup</a:t>
            </a:r>
            <a:endParaRPr kumimoji="0" lang="en-US" sz="18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Line Number			                       1                                 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Lease Number	               </a:t>
            </a:r>
            <a:r>
              <a:rPr kumimoji="0" lang="en-US" sz="1800" b="1" i="0" u="none" strike="noStrike" kern="0" cap="none" spc="0" normalizeH="0" noProof="0" dirty="0">
                <a:ln>
                  <a:noFill/>
                </a:ln>
                <a:solidFill>
                  <a:srgbClr val="000000"/>
                </a:solidFill>
                <a:effectLst/>
                <a:uLnTx/>
                <a:uFillTx/>
                <a:latin typeface="Arial"/>
                <a:ea typeface="+mn-ea"/>
                <a:cs typeface="+mn-cs"/>
              </a:rPr>
              <a:t>     </a:t>
            </a:r>
            <a:r>
              <a:rPr kumimoji="0" lang="en-US" sz="1800" b="1" i="0" u="none" strike="noStrike" kern="0" cap="none" spc="0" normalizeH="0" baseline="0" noProof="0" dirty="0">
                <a:ln>
                  <a:noFill/>
                </a:ln>
                <a:solidFill>
                  <a:srgbClr val="000000"/>
                </a:solidFill>
                <a:effectLst/>
                <a:uLnTx/>
                <a:uFillTx/>
                <a:latin typeface="Arial"/>
                <a:ea typeface="+mn-ea"/>
                <a:cs typeface="+mn-cs"/>
              </a:rPr>
              <a:t>0490129432               0490129432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Product Code	                                    01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Type Code	                              ARMS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MO/YR			              082015     	                        082015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Transaction Code		                      01		</a:t>
            </a:r>
            <a:r>
              <a:rPr lang="en-US" sz="1800" b="1" kern="0" dirty="0">
                <a:solidFill>
                  <a:srgbClr val="000000"/>
                </a:solidFill>
                <a:latin typeface="Arial"/>
              </a:rPr>
              <a:t>            </a:t>
            </a:r>
            <a:r>
              <a:rPr kumimoji="0" lang="en-US" sz="1800" b="1" i="0" u="none" strike="noStrike" kern="0" cap="none" spc="0" normalizeH="0" baseline="0" noProof="0" dirty="0">
                <a:ln>
                  <a:noFill/>
                </a:ln>
                <a:solidFill>
                  <a:srgbClr val="000000"/>
                </a:solidFill>
                <a:effectLst/>
                <a:uLnTx/>
                <a:uFillTx/>
                <a:latin typeface="Arial"/>
                <a:ea typeface="+mn-ea"/>
                <a:cs typeface="+mn-cs"/>
              </a:rPr>
              <a:t> 25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Adjustment Reason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Volume		                   9.06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Value			               704.00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Prior to Allowances           88.00		        -88.00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Less Allowances                88.00                         -88.00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Payment Method Code	                    3	                               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9314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66649" y="-76200"/>
            <a:ext cx="8229600"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What is an Estimate?</a:t>
            </a:r>
          </a:p>
        </p:txBody>
      </p:sp>
      <p:sp>
        <p:nvSpPr>
          <p:cNvPr id="4" name="Content Placeholder 2"/>
          <p:cNvSpPr txBox="1">
            <a:spLocks/>
          </p:cNvSpPr>
          <p:nvPr/>
        </p:nvSpPr>
        <p:spPr bwMode="auto">
          <a:xfrm>
            <a:off x="414143"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An estimate is a one-time payment in lieu of an actual royalty payment</a:t>
            </a:r>
          </a:p>
          <a:p>
            <a:pPr algn="ctr">
              <a:defRPr/>
            </a:pPr>
            <a:r>
              <a:rPr lang="en-US" altLang="en-US" b="1" kern="0" dirty="0">
                <a:solidFill>
                  <a:srgbClr val="000000"/>
                </a:solidFill>
                <a:latin typeface="Garamond"/>
              </a:rPr>
              <a:t>An estimate gives you an additional month to report</a:t>
            </a:r>
          </a:p>
          <a:p>
            <a:pPr algn="ctr">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Royalties</a:t>
            </a:r>
            <a:r>
              <a:rPr kumimoji="0" lang="en-US" altLang="en-US" sz="3200" b="1" i="0" u="none" strike="noStrike" kern="0" cap="none" spc="0" normalizeH="0" noProof="0" dirty="0">
                <a:ln>
                  <a:noFill/>
                </a:ln>
                <a:solidFill>
                  <a:srgbClr val="000000"/>
                </a:solidFill>
                <a:effectLst/>
                <a:uLnTx/>
                <a:uFillTx/>
                <a:latin typeface="Garamond"/>
                <a:ea typeface="+mn-ea"/>
                <a:cs typeface="+mn-cs"/>
              </a:rPr>
              <a:t> are then due on the last day of the second month product was sold or removed from the lease</a:t>
            </a:r>
          </a:p>
          <a:p>
            <a:pPr>
              <a:defRPr/>
            </a:pPr>
            <a:r>
              <a:rPr lang="en-US" altLang="en-US" b="1" kern="0" dirty="0">
                <a:solidFill>
                  <a:srgbClr val="000000"/>
                </a:solidFill>
                <a:latin typeface="Garamond"/>
              </a:rPr>
              <a:t>Must be reported on the lease level</a:t>
            </a:r>
            <a:endParaRPr kumimoji="0" lang="en-US" altLang="en-US" sz="3200" b="1" i="0" u="none" strike="noStrike" kern="0" cap="none" spc="0" normalizeH="0" noProof="0" dirty="0">
              <a:ln>
                <a:noFill/>
              </a:ln>
              <a:solidFill>
                <a:srgbClr val="000000"/>
              </a:solidFill>
              <a:effectLst/>
              <a:uLnTx/>
              <a:uFillTx/>
              <a:latin typeface="Garamond"/>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1767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381000" y="17929"/>
            <a:ext cx="8229600" cy="10366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Estimate Reporting (cont.)</a:t>
            </a:r>
          </a:p>
        </p:txBody>
      </p:sp>
      <p:sp>
        <p:nvSpPr>
          <p:cNvPr id="4" name="Content Placeholder 2"/>
          <p:cNvSpPr txBox="1">
            <a:spLocks/>
          </p:cNvSpPr>
          <p:nvPr/>
        </p:nvSpPr>
        <p:spPr bwMode="auto">
          <a:xfrm>
            <a:off x="389965" y="1350402"/>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Why establish an estimate?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Gives an additional month to report and pay actual royalties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May help reduce late payment interest charges</a:t>
            </a: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Estimate reporting may be beneficial and helpful if sales data is not received timely to report to ONRR</a:t>
            </a:r>
          </a:p>
        </p:txBody>
      </p:sp>
      <p:sp>
        <p:nvSpPr>
          <p:cNvPr id="2" name="Slide Number Placeholder 1"/>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368454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idx="4294967295"/>
          </p:nvPr>
        </p:nvSpPr>
        <p:spPr bwMode="auto">
          <a:xfrm>
            <a:off x="381000" y="304800"/>
            <a:ext cx="8229600" cy="9906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How an Estimate Works</a:t>
            </a:r>
          </a:p>
        </p:txBody>
      </p:sp>
      <p:sp>
        <p:nvSpPr>
          <p:cNvPr id="4" name="Content Placeholder 4"/>
          <p:cNvSpPr txBox="1">
            <a:spLocks/>
          </p:cNvSpPr>
          <p:nvPr/>
        </p:nvSpPr>
        <p:spPr bwMode="auto">
          <a:xfrm>
            <a:off x="466649" y="16002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First report month:</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Report and pay the one-time estimate payment in lieu of a royalty payment for that month</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a:ea typeface="+mn-ea"/>
                <a:cs typeface="+mn-cs"/>
              </a:rPr>
              <a:t>Then in subsequent months: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Report and pay the actual royalties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rPr>
              <a:t>Royalties are now due on or before the last day of the </a:t>
            </a:r>
            <a:r>
              <a:rPr kumimoji="0" lang="en-US" altLang="en-US" sz="2800" b="1" i="0" u="sng" strike="noStrike" kern="0" cap="none" spc="0" normalizeH="0" baseline="0" noProof="0" dirty="0">
                <a:ln>
                  <a:noFill/>
                </a:ln>
                <a:solidFill>
                  <a:srgbClr val="000000"/>
                </a:solidFill>
                <a:effectLst/>
                <a:uLnTx/>
                <a:uFillTx/>
                <a:latin typeface="Garamond"/>
              </a:rPr>
              <a:t>second</a:t>
            </a:r>
            <a:r>
              <a:rPr kumimoji="0" lang="en-US" altLang="en-US" sz="2800" b="1" i="0" u="none" strike="noStrike" kern="0" cap="none" spc="0" normalizeH="0" baseline="0" noProof="0" dirty="0">
                <a:ln>
                  <a:noFill/>
                </a:ln>
                <a:solidFill>
                  <a:srgbClr val="000000"/>
                </a:solidFill>
                <a:effectLst/>
                <a:uLnTx/>
                <a:uFillTx/>
                <a:latin typeface="Garamond"/>
              </a:rPr>
              <a:t> month following the month the product was sold or removed from the lease</a:t>
            </a:r>
            <a:endParaRPr kumimoji="0" lang="en-US" altLang="en-US" sz="2800" b="1" i="0" u="sng" strike="noStrike" kern="0" cap="none" spc="0" normalizeH="0" baseline="0" noProof="0" dirty="0">
              <a:ln>
                <a:noFill/>
              </a:ln>
              <a:solidFill>
                <a:srgbClr val="000000"/>
              </a:solidFill>
              <a:effectLst/>
              <a:uLnTx/>
              <a:uFillTx/>
              <a:latin typeface="Garamond"/>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371657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B2E9-F325-CEE4-E019-7D97A4CB1CB6}"/>
              </a:ext>
            </a:extLst>
          </p:cNvPr>
          <p:cNvSpPr>
            <a:spLocks noGrp="1"/>
          </p:cNvSpPr>
          <p:nvPr>
            <p:ph type="title"/>
          </p:nvPr>
        </p:nvSpPr>
        <p:spPr/>
        <p:txBody>
          <a:bodyPr/>
          <a:lstStyle/>
          <a:p>
            <a:r>
              <a:rPr lang="en-US" dirty="0"/>
              <a:t>Disclaimer	</a:t>
            </a:r>
          </a:p>
        </p:txBody>
      </p:sp>
      <p:sp>
        <p:nvSpPr>
          <p:cNvPr id="3" name="Content Placeholder 2">
            <a:extLst>
              <a:ext uri="{FF2B5EF4-FFF2-40B4-BE49-F238E27FC236}">
                <a16:creationId xmlns:a16="http://schemas.microsoft.com/office/drawing/2014/main" id="{9412C5A0-034B-AC1A-38AA-F9FBD4B115B4}"/>
              </a:ext>
            </a:extLst>
          </p:cNvPr>
          <p:cNvSpPr>
            <a:spLocks noGrp="1"/>
          </p:cNvSpPr>
          <p:nvPr>
            <p:ph idx="1"/>
          </p:nvPr>
        </p:nvSpPr>
        <p:spPr/>
        <p:txBody>
          <a:bodyPr>
            <a:normAutofit fontScale="85000" lnSpcReduction="10000"/>
          </a:bodyPr>
          <a:lstStyle/>
          <a:p>
            <a:pPr marL="0" marR="0" algn="l">
              <a:spcBef>
                <a:spcPts val="0"/>
              </a:spcBef>
              <a:spcAft>
                <a:spcPts val="0"/>
              </a:spcAft>
            </a:pPr>
            <a:r>
              <a:rPr lang="en-US" sz="2400" b="0" i="0" dirty="0">
                <a:solidFill>
                  <a:srgbClr val="000000"/>
                </a:solidFill>
                <a:effectLst/>
                <a:latin typeface="Calibri" panose="020F0502020204030204" pitchFamily="34" charset="0"/>
              </a:rPr>
              <a:t>These training materials are offered in a training scenario to serve as guidance to assist in reporting, paying, or determining value for royalties. Because reporting, payment, and valuation circumstances vary from lessee to lessee, be advised that these</a:t>
            </a:r>
            <a:r>
              <a:rPr lang="en-US" sz="2400" b="0" i="1" dirty="0">
                <a:solidFill>
                  <a:srgbClr val="000000"/>
                </a:solidFill>
                <a:effectLst/>
                <a:latin typeface="Calibri" panose="020F0502020204030204" pitchFamily="34" charset="0"/>
              </a:rPr>
              <a:t> </a:t>
            </a:r>
            <a:r>
              <a:rPr lang="en-US" sz="2400" b="0" i="0" dirty="0">
                <a:solidFill>
                  <a:srgbClr val="000000"/>
                </a:solidFill>
                <a:effectLst/>
                <a:latin typeface="Calibri" panose="020F0502020204030204" pitchFamily="34" charset="0"/>
              </a:rPr>
              <a:t>training materials may not precisely reflect your scenario. Accordingly, these general materials should not be construed as setting binding or enforceable policy.</a:t>
            </a:r>
          </a:p>
          <a:p>
            <a:pPr marL="0" marR="0" indent="0" algn="l">
              <a:spcBef>
                <a:spcPts val="0"/>
              </a:spcBef>
              <a:spcAft>
                <a:spcPts val="0"/>
              </a:spcAft>
              <a:buNone/>
            </a:pPr>
            <a:r>
              <a:rPr lang="en-US" sz="2400" b="0" i="0" dirty="0">
                <a:solidFill>
                  <a:srgbClr val="000000"/>
                </a:solidFill>
                <a:effectLst/>
                <a:latin typeface="Calibri" panose="020F0502020204030204" pitchFamily="34" charset="0"/>
              </a:rPr>
              <a:t> </a:t>
            </a:r>
          </a:p>
          <a:p>
            <a:pPr marL="0" marR="0" algn="l">
              <a:spcBef>
                <a:spcPts val="0"/>
              </a:spcBef>
              <a:spcAft>
                <a:spcPts val="0"/>
              </a:spcAft>
            </a:pPr>
            <a:r>
              <a:rPr lang="en-US" sz="2400" b="0" i="0" dirty="0">
                <a:solidFill>
                  <a:srgbClr val="000000"/>
                </a:solidFill>
                <a:effectLst/>
                <a:latin typeface="Calibri" panose="020F0502020204030204" pitchFamily="34" charset="0"/>
              </a:rPr>
              <a:t>Reliance on this guidance does not prohibit ONRR from future compliance activities or auditing of your reporting based on your use of the information contained within or from directing you to report and pay in a different manner based on an application of federal law to your unique factual circumstances. These training materials do not constitute an appealable decision or order under 30 C.F.R. 1290, Subpart B. If you have any questions, please use the contact information identified in this presentation or visit </a:t>
            </a:r>
            <a:r>
              <a:rPr lang="en-US" sz="2400" b="0" i="0" u="sng" dirty="0">
                <a:solidFill>
                  <a:srgbClr val="0563C1"/>
                </a:solidFill>
                <a:effectLst/>
                <a:latin typeface="Calibri" panose="020F0502020204030204" pitchFamily="34" charset="0"/>
                <a:hlinkClick r:id="rId2"/>
              </a:rPr>
              <a:t>https://onrr.gov/about/contact</a:t>
            </a:r>
            <a:r>
              <a:rPr lang="en-US" sz="2400" b="0" i="0" dirty="0">
                <a:solidFill>
                  <a:srgbClr val="000000"/>
                </a:solidFill>
                <a:effectLst/>
                <a:latin typeface="Calibri" panose="020F0502020204030204" pitchFamily="34" charset="0"/>
              </a:rPr>
              <a:t>.</a:t>
            </a:r>
          </a:p>
          <a:p>
            <a:endParaRPr lang="en-US" dirty="0"/>
          </a:p>
        </p:txBody>
      </p:sp>
      <p:sp>
        <p:nvSpPr>
          <p:cNvPr id="4" name="Slide Number Placeholder 3">
            <a:extLst>
              <a:ext uri="{FF2B5EF4-FFF2-40B4-BE49-F238E27FC236}">
                <a16:creationId xmlns:a16="http://schemas.microsoft.com/office/drawing/2014/main" id="{F7ABDF11-FA1E-282B-65FA-53E65A0F3F87}"/>
              </a:ext>
            </a:extLst>
          </p:cNvPr>
          <p:cNvSpPr>
            <a:spLocks noGrp="1"/>
          </p:cNvSpPr>
          <p:nvPr>
            <p:ph type="sldNum" sz="quarter" idx="4"/>
          </p:nvPr>
        </p:nvSpPr>
        <p:spPr/>
        <p:txBody>
          <a:bodyPr/>
          <a:lstStyle/>
          <a:p>
            <a:pPr defTabSz="685800"/>
            <a:fld id="{850B1B32-CFA8-4BD1-A730-6F4B7E12345B}" type="slidenum">
              <a:rPr lang="en-US" smtClean="0"/>
              <a:pPr defTabSz="685800"/>
              <a:t>2</a:t>
            </a:fld>
            <a:endParaRPr lang="en-US"/>
          </a:p>
        </p:txBody>
      </p:sp>
    </p:spTree>
    <p:extLst>
      <p:ext uri="{BB962C8B-B14F-4D97-AF65-F5344CB8AC3E}">
        <p14:creationId xmlns:p14="http://schemas.microsoft.com/office/powerpoint/2010/main" val="51138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304800" y="533400"/>
            <a:ext cx="7924800" cy="9906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How To Determine The Amount Of an Initial Estimate Payment</a:t>
            </a:r>
          </a:p>
        </p:txBody>
      </p:sp>
      <p:sp>
        <p:nvSpPr>
          <p:cNvPr id="4" name="Content Placeholder 2"/>
          <p:cNvSpPr txBox="1">
            <a:spLocks/>
          </p:cNvSpPr>
          <p:nvPr/>
        </p:nvSpPr>
        <p:spPr bwMode="auto">
          <a:xfrm>
            <a:off x="442327" y="22098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Companies should establish their estimate in an amount which equals or exceeds the average monthly royalty liability for the LEASE and PRODUCT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Adjust the estimate balance up or down as the lease royalty liability changes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393061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466649" y="31376"/>
            <a:ext cx="82296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03</a:t>
            </a:r>
            <a:b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(Establishing a First-Time Estimate</a:t>
            </a: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a:t>
            </a:r>
          </a:p>
        </p:txBody>
      </p:sp>
      <p:sp>
        <p:nvSpPr>
          <p:cNvPr id="5" name="Rectangle 4"/>
          <p:cNvSpPr/>
          <p:nvPr/>
        </p:nvSpPr>
        <p:spPr>
          <a:xfrm>
            <a:off x="2057400" y="1014645"/>
            <a:ext cx="7315200" cy="4770438"/>
          </a:xfrm>
          <a:prstGeom prst="rect">
            <a:avLst/>
          </a:prstGeom>
        </p:spPr>
        <p:txBody>
          <a:bodyPr>
            <a:spAutoFit/>
          </a:bodyPr>
          <a:lstStyle/>
          <a:p>
            <a:pPr fontAlgn="base">
              <a:lnSpc>
                <a:spcPct val="80000"/>
              </a:lnSpc>
              <a:spcBef>
                <a:spcPct val="0"/>
              </a:spcBef>
              <a:spcAft>
                <a:spcPct val="0"/>
              </a:spcAft>
              <a:defRPr/>
            </a:pPr>
            <a:r>
              <a:rPr lang="en-US" sz="2000" b="1" i="1" u="sng" dirty="0">
                <a:solidFill>
                  <a:srgbClr val="000000"/>
                </a:solidFill>
                <a:latin typeface="Garamond"/>
              </a:rPr>
              <a:t>Detail Line</a:t>
            </a:r>
          </a:p>
          <a:p>
            <a:pPr fontAlgn="base">
              <a:lnSpc>
                <a:spcPct val="80000"/>
              </a:lnSpc>
              <a:spcBef>
                <a:spcPct val="0"/>
              </a:spcBef>
              <a:spcAft>
                <a:spcPct val="0"/>
              </a:spcAft>
              <a:defRPr/>
            </a:pPr>
            <a:endParaRPr lang="en-US" sz="2000" b="1" i="1" u="sng" dirty="0">
              <a:solidFill>
                <a:srgbClr val="000000"/>
              </a:solidFill>
              <a:latin typeface="Arial" charset="0"/>
            </a:endParaRPr>
          </a:p>
          <a:p>
            <a:pPr fontAlgn="base">
              <a:lnSpc>
                <a:spcPct val="80000"/>
              </a:lnSpc>
              <a:spcBef>
                <a:spcPct val="0"/>
              </a:spcBef>
              <a:spcAft>
                <a:spcPct val="0"/>
              </a:spcAft>
              <a:defRPr/>
            </a:pPr>
            <a:r>
              <a:rPr lang="en-US" sz="2000" b="1" dirty="0">
                <a:solidFill>
                  <a:srgbClr val="000000"/>
                </a:solidFill>
                <a:latin typeface="Garamond"/>
              </a:rPr>
              <a:t>Line Number</a:t>
            </a:r>
            <a:r>
              <a:rPr lang="en-US" sz="2000" b="1" dirty="0">
                <a:solidFill>
                  <a:srgbClr val="000000"/>
                </a:solidFill>
                <a:latin typeface="Arial" charset="0"/>
              </a:rPr>
              <a:t>			              1   </a:t>
            </a:r>
          </a:p>
          <a:p>
            <a:pPr fontAlgn="base">
              <a:lnSpc>
                <a:spcPct val="80000"/>
              </a:lnSpc>
              <a:spcBef>
                <a:spcPct val="0"/>
              </a:spcBef>
              <a:spcAft>
                <a:spcPct val="0"/>
              </a:spcAft>
              <a:defRPr/>
            </a:pPr>
            <a:r>
              <a:rPr lang="en-US" sz="2000" b="1" dirty="0">
                <a:solidFill>
                  <a:srgbClr val="000000"/>
                </a:solidFill>
                <a:latin typeface="Garamond"/>
              </a:rPr>
              <a:t>API Well Number</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ONRR Lease Number</a:t>
            </a:r>
            <a:r>
              <a:rPr lang="en-US" sz="2000" b="1" dirty="0">
                <a:solidFill>
                  <a:srgbClr val="000000"/>
                </a:solidFill>
                <a:latin typeface="Arial" charset="0"/>
              </a:rPr>
              <a:t>	                  0490129432 </a:t>
            </a:r>
          </a:p>
          <a:p>
            <a:pPr fontAlgn="base">
              <a:lnSpc>
                <a:spcPct val="80000"/>
              </a:lnSpc>
              <a:spcBef>
                <a:spcPct val="0"/>
              </a:spcBef>
              <a:spcAft>
                <a:spcPct val="0"/>
              </a:spcAft>
              <a:defRPr/>
            </a:pPr>
            <a:r>
              <a:rPr lang="en-US" sz="2000" b="1" dirty="0">
                <a:solidFill>
                  <a:srgbClr val="000000"/>
                </a:solidFill>
                <a:latin typeface="Garamond"/>
              </a:rPr>
              <a:t>ONRR Agreement Number</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Product Code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Sales Type Code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Sales MO/YR</a:t>
            </a:r>
            <a:r>
              <a:rPr lang="en-US" sz="2000" b="1" dirty="0">
                <a:solidFill>
                  <a:srgbClr val="000000"/>
                </a:solidFill>
                <a:latin typeface="Arial" charset="0"/>
              </a:rPr>
              <a:t>			             022015</a:t>
            </a:r>
          </a:p>
          <a:p>
            <a:pPr fontAlgn="base">
              <a:lnSpc>
                <a:spcPct val="80000"/>
              </a:lnSpc>
              <a:spcBef>
                <a:spcPct val="0"/>
              </a:spcBef>
              <a:spcAft>
                <a:spcPct val="0"/>
              </a:spcAft>
              <a:defRPr/>
            </a:pPr>
            <a:r>
              <a:rPr lang="en-US" sz="2000" b="1" dirty="0">
                <a:solidFill>
                  <a:srgbClr val="000000"/>
                </a:solidFill>
                <a:latin typeface="Garamond"/>
              </a:rPr>
              <a:t>Transaction Code</a:t>
            </a:r>
            <a:r>
              <a:rPr lang="en-US" sz="2000" b="1" dirty="0">
                <a:solidFill>
                  <a:srgbClr val="000000"/>
                </a:solidFill>
                <a:latin typeface="Arial" charset="0"/>
              </a:rPr>
              <a:t>		                     03</a:t>
            </a:r>
          </a:p>
          <a:p>
            <a:pPr fontAlgn="base">
              <a:lnSpc>
                <a:spcPct val="80000"/>
              </a:lnSpc>
              <a:spcBef>
                <a:spcPct val="0"/>
              </a:spcBef>
              <a:spcAft>
                <a:spcPct val="0"/>
              </a:spcAft>
              <a:defRPr/>
            </a:pPr>
            <a:r>
              <a:rPr lang="en-US" sz="2000" b="1" dirty="0">
                <a:solidFill>
                  <a:srgbClr val="000000"/>
                </a:solidFill>
                <a:latin typeface="Garamond"/>
              </a:rPr>
              <a:t>Adjustment Reason Code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Sales Volume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Gas MMBtu 	                                             </a:t>
            </a:r>
            <a:endParaRPr lang="en-US" sz="2000" b="1" dirty="0">
              <a:solidFill>
                <a:srgbClr val="000000"/>
              </a:solidFill>
              <a:latin typeface="Arial" charset="0"/>
            </a:endParaRPr>
          </a:p>
          <a:p>
            <a:pPr fontAlgn="base">
              <a:lnSpc>
                <a:spcPct val="80000"/>
              </a:lnSpc>
              <a:spcBef>
                <a:spcPct val="0"/>
              </a:spcBef>
              <a:spcAft>
                <a:spcPct val="0"/>
              </a:spcAft>
              <a:defRPr/>
            </a:pPr>
            <a:r>
              <a:rPr lang="en-US" sz="2000" b="1" dirty="0">
                <a:solidFill>
                  <a:srgbClr val="000000"/>
                </a:solidFill>
                <a:latin typeface="Garamond"/>
              </a:rPr>
              <a:t>Sales Value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Royalty Value Prior to Allowances                 </a:t>
            </a:r>
            <a:r>
              <a:rPr lang="en-US" sz="2000" b="1" dirty="0">
                <a:solidFill>
                  <a:srgbClr val="000000"/>
                </a:solidFill>
                <a:latin typeface="Arial" charset="0"/>
              </a:rPr>
              <a:t>88.00</a:t>
            </a:r>
          </a:p>
          <a:p>
            <a:pPr fontAlgn="base">
              <a:lnSpc>
                <a:spcPct val="80000"/>
              </a:lnSpc>
              <a:spcBef>
                <a:spcPct val="0"/>
              </a:spcBef>
              <a:spcAft>
                <a:spcPct val="0"/>
              </a:spcAft>
              <a:defRPr/>
            </a:pPr>
            <a:r>
              <a:rPr lang="en-US" sz="2000" b="1" dirty="0">
                <a:solidFill>
                  <a:srgbClr val="000000"/>
                </a:solidFill>
                <a:latin typeface="Garamond"/>
              </a:rPr>
              <a:t>Transportation Allowance</a:t>
            </a:r>
            <a:r>
              <a:rPr lang="en-US" sz="2000" b="1" dirty="0">
                <a:solidFill>
                  <a:srgbClr val="000000"/>
                </a:solidFill>
                <a:latin typeface="Arial" charset="0"/>
              </a:rPr>
              <a:t>	                          </a:t>
            </a:r>
          </a:p>
          <a:p>
            <a:pPr fontAlgn="base">
              <a:lnSpc>
                <a:spcPct val="80000"/>
              </a:lnSpc>
              <a:spcBef>
                <a:spcPct val="0"/>
              </a:spcBef>
              <a:spcAft>
                <a:spcPct val="0"/>
              </a:spcAft>
              <a:defRPr/>
            </a:pPr>
            <a:r>
              <a:rPr lang="en-US" sz="2000" b="1" dirty="0">
                <a:solidFill>
                  <a:srgbClr val="000000"/>
                </a:solidFill>
                <a:latin typeface="Garamond"/>
              </a:rPr>
              <a:t>Processing Allowance		             </a:t>
            </a:r>
            <a:endParaRPr lang="en-US" sz="2000" b="1" dirty="0">
              <a:solidFill>
                <a:srgbClr val="000000"/>
              </a:solidFill>
              <a:latin typeface="Arial" charset="0"/>
            </a:endParaRPr>
          </a:p>
          <a:p>
            <a:pPr fontAlgn="base">
              <a:lnSpc>
                <a:spcPct val="80000"/>
              </a:lnSpc>
              <a:spcBef>
                <a:spcPct val="0"/>
              </a:spcBef>
              <a:spcAft>
                <a:spcPct val="0"/>
              </a:spcAft>
              <a:defRPr/>
            </a:pPr>
            <a:r>
              <a:rPr lang="en-US" sz="2000" b="1" dirty="0">
                <a:solidFill>
                  <a:srgbClr val="000000"/>
                </a:solidFill>
                <a:latin typeface="Garamond"/>
              </a:rPr>
              <a:t>Royalty Value Less Allowances</a:t>
            </a:r>
            <a:r>
              <a:rPr lang="en-US" sz="2000" b="1" dirty="0">
                <a:solidFill>
                  <a:srgbClr val="000000"/>
                </a:solidFill>
                <a:latin typeface="Arial" charset="0"/>
              </a:rPr>
              <a:t>	               88.00</a:t>
            </a:r>
          </a:p>
          <a:p>
            <a:pPr fontAlgn="base">
              <a:lnSpc>
                <a:spcPct val="80000"/>
              </a:lnSpc>
              <a:spcBef>
                <a:spcPct val="0"/>
              </a:spcBef>
              <a:spcAft>
                <a:spcPct val="0"/>
              </a:spcAft>
              <a:defRPr/>
            </a:pPr>
            <a:r>
              <a:rPr lang="en-US" sz="2000" b="1" dirty="0">
                <a:solidFill>
                  <a:srgbClr val="000000"/>
                </a:solidFill>
                <a:latin typeface="Garamond"/>
              </a:rPr>
              <a:t>Payment Method Code</a:t>
            </a:r>
            <a:r>
              <a:rPr lang="en-US" sz="2000" b="1" dirty="0">
                <a:solidFill>
                  <a:srgbClr val="000000"/>
                </a:solidFill>
                <a:latin typeface="Arial" charset="0"/>
              </a:rPr>
              <a:t>		                      </a:t>
            </a:r>
            <a:r>
              <a:rPr lang="en-US" b="1" dirty="0">
                <a:solidFill>
                  <a:srgbClr val="000000"/>
                </a:solidFill>
                <a:latin typeface="Arial" charset="0"/>
              </a:rPr>
              <a:t>3</a:t>
            </a:r>
          </a:p>
        </p:txBody>
      </p:sp>
      <p:sp>
        <p:nvSpPr>
          <p:cNvPr id="6" name="Content Placeholder 2"/>
          <p:cNvSpPr txBox="1">
            <a:spLocks/>
          </p:cNvSpPr>
          <p:nvPr/>
        </p:nvSpPr>
        <p:spPr bwMode="auto">
          <a:xfrm>
            <a:off x="238049" y="5805860"/>
            <a:ext cx="8686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1400" b="1" i="0" u="none" strike="noStrike" kern="0" cap="none" spc="0" normalizeH="0" baseline="0" noProof="0" dirty="0">
                <a:ln>
                  <a:noFill/>
                </a:ln>
                <a:solidFill>
                  <a:srgbClr val="000000"/>
                </a:solidFill>
                <a:effectLst/>
                <a:uLnTx/>
                <a:uFillTx/>
                <a:latin typeface="Garamond"/>
                <a:ea typeface="+mn-ea"/>
                <a:cs typeface="+mn-cs"/>
              </a:rPr>
              <a:t>Sales month on the estimate line must be one month prior to the report month (in lieu of royalties)</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1400" b="1" i="0" u="none" strike="noStrike" kern="0" cap="none" spc="0" normalizeH="0" baseline="0" noProof="0" dirty="0">
                <a:ln>
                  <a:noFill/>
                </a:ln>
                <a:solidFill>
                  <a:srgbClr val="000000"/>
                </a:solidFill>
                <a:effectLst/>
                <a:uLnTx/>
                <a:uFillTx/>
                <a:latin typeface="Garamond"/>
                <a:ea typeface="+mn-ea"/>
                <a:cs typeface="+mn-cs"/>
              </a:rPr>
              <a:t>An adjustment reason code is not required when establishing an estimate for the first-time.</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28395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152400" y="457200"/>
            <a:ext cx="7883565" cy="7318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How to Change the Amount of an Estimate</a:t>
            </a:r>
          </a:p>
        </p:txBody>
      </p:sp>
      <p:sp>
        <p:nvSpPr>
          <p:cNvPr id="4" name="Content Placeholder 2"/>
          <p:cNvSpPr txBox="1">
            <a:spLocks/>
          </p:cNvSpPr>
          <p:nvPr/>
        </p:nvSpPr>
        <p:spPr bwMode="auto">
          <a:xfrm>
            <a:off x="609600" y="16002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a:ln>
                  <a:noFill/>
                </a:ln>
                <a:solidFill>
                  <a:srgbClr val="000000"/>
                </a:solidFill>
                <a:effectLst/>
                <a:uLnTx/>
                <a:uFillTx/>
                <a:latin typeface="Garamond"/>
                <a:ea typeface="+mn-ea"/>
                <a:cs typeface="+mn-cs"/>
              </a:rPr>
              <a:t>Use a single line entry in the 2014 report to increase or decrease the amount of an estimate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a:ln>
                  <a:noFill/>
                </a:ln>
                <a:solidFill>
                  <a:srgbClr val="000000"/>
                </a:solidFill>
                <a:effectLst/>
                <a:uLnTx/>
                <a:uFillTx/>
                <a:latin typeface="Garamond"/>
                <a:ea typeface="+mn-ea"/>
                <a:cs typeface="+mn-cs"/>
              </a:rPr>
              <a:t>Use transaction code 03 with adjustment reason code 32</a:t>
            </a:r>
            <a:endParaRPr kumimoji="0" lang="en-US" altLang="en-US" sz="28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279304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57200" y="1524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03</a:t>
            </a:r>
            <a:br>
              <a:rPr kumimoji="0" lang="en-US" altLang="en-US" sz="44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(Increasing an Estimate)</a:t>
            </a:r>
          </a:p>
        </p:txBody>
      </p:sp>
      <p:sp>
        <p:nvSpPr>
          <p:cNvPr id="4" name="Content Placeholder 9"/>
          <p:cNvSpPr txBox="1">
            <a:spLocks/>
          </p:cNvSpPr>
          <p:nvPr/>
        </p:nvSpPr>
        <p:spPr bwMode="auto">
          <a:xfrm>
            <a:off x="1676400" y="1143000"/>
            <a:ext cx="6435765"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altLang="en-US" sz="1800" b="1" i="1" u="sng" strike="noStrike" kern="0" cap="none" spc="0" normalizeH="0" baseline="0" noProof="0">
                <a:ln>
                  <a:noFill/>
                </a:ln>
                <a:solidFill>
                  <a:srgbClr val="000000"/>
                </a:solidFill>
                <a:effectLst/>
                <a:uLnTx/>
                <a:uFillTx/>
                <a:latin typeface="Garamond"/>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en-US" altLang="en-US" sz="1800" b="1" i="1" u="sng"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Line Number				               </a:t>
            </a:r>
            <a:r>
              <a:rPr kumimoji="0" lang="en-US" altLang="en-US" sz="1800" b="1" i="0" u="sng" strike="noStrike" kern="0" cap="none" spc="0" normalizeH="0" baseline="0" noProof="0">
                <a:ln>
                  <a:noFill/>
                </a:ln>
                <a:solidFill>
                  <a:srgbClr val="000000"/>
                </a:solidFill>
                <a:effectLst/>
                <a:uLnTx/>
                <a:uFillTx/>
                <a:latin typeface="Garamond"/>
                <a:ea typeface="+mn-ea"/>
                <a:cs typeface="+mn-cs"/>
              </a:rPr>
              <a:t>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ONRR Lease Number	                                    0490129432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Product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Type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MO/YR			                            062014</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Transaction Code		                                   03</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Adjustment Reason Code	                                   32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Volume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Value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Royalty Value Prior to Allowances                             100.00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Royalty Value Less Allowances	                             100.00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Payment Method Code		                                     3</a:t>
            </a:r>
            <a:endParaRPr kumimoji="0" lang="en-US" altLang="en-US" sz="18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149233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381000" y="152400"/>
            <a:ext cx="8229600" cy="7318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How to Recoup an Estimate</a:t>
            </a:r>
          </a:p>
        </p:txBody>
      </p:sp>
      <p:sp>
        <p:nvSpPr>
          <p:cNvPr id="4" name="Content Placeholder 2"/>
          <p:cNvSpPr txBox="1">
            <a:spLocks/>
          </p:cNvSpPr>
          <p:nvPr/>
        </p:nvSpPr>
        <p:spPr bwMode="auto">
          <a:xfrm>
            <a:off x="466649" y="13716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a:ln>
                  <a:noFill/>
                </a:ln>
                <a:solidFill>
                  <a:srgbClr val="000000"/>
                </a:solidFill>
                <a:effectLst/>
                <a:uLnTx/>
                <a:uFillTx/>
                <a:latin typeface="Garamond"/>
                <a:ea typeface="+mn-ea"/>
                <a:cs typeface="+mn-cs"/>
              </a:rPr>
              <a:t>Recoup Federal estimates anytime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a:ln>
                  <a:noFill/>
                </a:ln>
                <a:solidFill>
                  <a:srgbClr val="000000"/>
                </a:solidFill>
                <a:effectLst/>
                <a:uLnTx/>
                <a:uFillTx/>
                <a:latin typeface="Garamond"/>
                <a:ea typeface="+mn-ea"/>
                <a:cs typeface="+mn-cs"/>
              </a:rPr>
              <a:t>Recoup Indian estimates according to Indian recoupment limitations (estimate payments are overpayments, not required by terms)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a:ln>
                  <a:noFill/>
                </a:ln>
                <a:solidFill>
                  <a:srgbClr val="000000"/>
                </a:solidFill>
                <a:effectLst/>
                <a:uLnTx/>
                <a:uFillTx/>
                <a:latin typeface="Garamond"/>
                <a:ea typeface="+mn-ea"/>
                <a:cs typeface="+mn-cs"/>
              </a:rPr>
              <a:t>Estimate payments are disbursed by ONRR to the entitled recipients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310725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57200" y="1524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03</a:t>
            </a:r>
            <a:br>
              <a:rPr kumimoji="0" lang="en-US" altLang="en-US" sz="4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(Decreasing an Estimate)</a:t>
            </a:r>
          </a:p>
        </p:txBody>
      </p:sp>
      <p:sp>
        <p:nvSpPr>
          <p:cNvPr id="4" name="Content Placeholder 9"/>
          <p:cNvSpPr txBox="1">
            <a:spLocks/>
          </p:cNvSpPr>
          <p:nvPr/>
        </p:nvSpPr>
        <p:spPr bwMode="auto">
          <a:xfrm>
            <a:off x="1524000" y="1020202"/>
            <a:ext cx="6553200"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altLang="en-US" sz="1800" b="1" i="1" u="sng" strike="noStrike" kern="0" cap="none" spc="0" normalizeH="0" baseline="0" noProof="0">
                <a:ln>
                  <a:noFill/>
                </a:ln>
                <a:solidFill>
                  <a:srgbClr val="000000"/>
                </a:solidFill>
                <a:effectLst/>
                <a:uLnTx/>
                <a:uFillTx/>
                <a:latin typeface="Garamond"/>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en-US" altLang="en-US" sz="1800" b="1" i="1" u="sng" strike="noStrike" kern="0" cap="none" spc="0" normalizeH="0" baseline="0" noProof="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Line Number				               </a:t>
            </a:r>
            <a:r>
              <a:rPr kumimoji="0" lang="en-US" altLang="en-US" sz="1800" b="1" i="0" u="sng" strike="noStrike" kern="0" cap="none" spc="0" normalizeH="0" baseline="0" noProof="0">
                <a:ln>
                  <a:noFill/>
                </a:ln>
                <a:solidFill>
                  <a:srgbClr val="000000"/>
                </a:solidFill>
                <a:effectLst/>
                <a:uLnTx/>
                <a:uFillTx/>
                <a:latin typeface="Garamond"/>
                <a:ea typeface="+mn-ea"/>
                <a:cs typeface="+mn-cs"/>
              </a:rPr>
              <a:t>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ONRR Lease Number	                                    0490129432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Product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Type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MO/YR			                            062014</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Transaction Code		                                   03</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Adjustment Reason Code	                                   32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Volume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Sales Value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Royalty Value Prior to Allowances                            -100.00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Royalty Value Less Allowances	                           - 100.00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a:ln>
                  <a:noFill/>
                </a:ln>
                <a:solidFill>
                  <a:srgbClr val="000000"/>
                </a:solidFill>
                <a:effectLst/>
                <a:uLnTx/>
                <a:uFillTx/>
                <a:latin typeface="Garamond"/>
                <a:ea typeface="+mn-ea"/>
                <a:cs typeface="+mn-cs"/>
              </a:rPr>
              <a:t>Payment Method Code		                                      3</a:t>
            </a:r>
            <a:endParaRPr kumimoji="0" lang="en-US" altLang="en-US" sz="18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370477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76200" y="457200"/>
            <a:ext cx="8025998" cy="8642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An estimate is NOT needed for all products</a:t>
            </a:r>
          </a:p>
        </p:txBody>
      </p:sp>
      <p:sp>
        <p:nvSpPr>
          <p:cNvPr id="4" name="Content Placeholder 2"/>
          <p:cNvSpPr txBox="1">
            <a:spLocks/>
          </p:cNvSpPr>
          <p:nvPr/>
        </p:nvSpPr>
        <p:spPr bwMode="auto">
          <a:xfrm>
            <a:off x="414143" y="16764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The estimate sales month will reflect all products on the lease.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Companies need to use the correct sales month for any product not requiring an estimate</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164576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62167" y="762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03 1of 3</a:t>
            </a:r>
            <a:b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(Multiple Products and Establishing an Estimate)</a:t>
            </a:r>
          </a:p>
        </p:txBody>
      </p:sp>
      <p:sp>
        <p:nvSpPr>
          <p:cNvPr id="4" name="Text Placeholder 4"/>
          <p:cNvSpPr txBox="1">
            <a:spLocks/>
          </p:cNvSpPr>
          <p:nvPr/>
        </p:nvSpPr>
        <p:spPr bwMode="auto">
          <a:xfrm>
            <a:off x="190500" y="976775"/>
            <a:ext cx="8763000"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600" b="1" i="1" u="sng" strike="noStrike" kern="0" cap="none" spc="0" normalizeH="0" baseline="0" noProof="0" dirty="0">
                <a:ln>
                  <a:noFill/>
                </a:ln>
                <a:solidFill>
                  <a:srgbClr val="000000"/>
                </a:solidFill>
                <a:effectLst/>
                <a:uLnTx/>
                <a:uFillTx/>
                <a:latin typeface="Arial"/>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Arial"/>
                <a:ea typeface="+mn-ea"/>
                <a:cs typeface="+mn-cs"/>
              </a:rPr>
              <a:t>		</a:t>
            </a:r>
            <a:r>
              <a:rPr kumimoji="0" lang="en-US" sz="1600" b="1" i="0" u="none" strike="noStrike" kern="0" cap="none" spc="0" normalizeH="0" baseline="0" noProof="0" dirty="0">
                <a:ln>
                  <a:noFill/>
                </a:ln>
                <a:solidFill>
                  <a:srgbClr val="000000"/>
                </a:solidFill>
                <a:effectLst/>
                <a:uLnTx/>
                <a:uFillTx/>
                <a:latin typeface="Arial"/>
                <a:ea typeface="+mn-ea"/>
                <a:cs typeface="+mn-cs"/>
              </a:rPr>
              <a:t>			</a:t>
            </a:r>
            <a:r>
              <a:rPr kumimoji="0" lang="en-US" sz="1600" b="1" i="0" u="sng" strike="noStrike" kern="0" cap="none" spc="0" normalizeH="0" baseline="0" noProof="0" dirty="0">
                <a:ln>
                  <a:noFill/>
                </a:ln>
                <a:solidFill>
                  <a:srgbClr val="000000"/>
                </a:solidFill>
                <a:effectLst/>
                <a:uLnTx/>
                <a:uFillTx/>
                <a:latin typeface="Arial"/>
                <a:ea typeface="+mn-ea"/>
                <a:cs typeface="+mn-cs"/>
              </a:rPr>
              <a:t>Current  Prod</a:t>
            </a:r>
            <a:r>
              <a:rPr kumimoji="0" lang="en-US" sz="1600" b="1" i="0" u="none" strike="noStrike" kern="0" cap="none" spc="0" normalizeH="0" baseline="0" noProof="0" dirty="0">
                <a:ln>
                  <a:noFill/>
                </a:ln>
                <a:solidFill>
                  <a:srgbClr val="000000"/>
                </a:solidFill>
                <a:effectLst/>
                <a:uLnTx/>
                <a:uFillTx/>
                <a:latin typeface="Arial"/>
                <a:ea typeface="+mn-ea"/>
                <a:cs typeface="+mn-cs"/>
              </a:rPr>
              <a:t>	      </a:t>
            </a:r>
            <a:r>
              <a:rPr kumimoji="0" lang="en-US" sz="1600" b="1" i="0" u="sng" strike="noStrike" kern="0" cap="none" spc="0" normalizeH="0" baseline="0" noProof="0" dirty="0">
                <a:ln>
                  <a:noFill/>
                </a:ln>
                <a:solidFill>
                  <a:srgbClr val="000000"/>
                </a:solidFill>
                <a:effectLst/>
                <a:uLnTx/>
                <a:uFillTx/>
                <a:latin typeface="Arial"/>
                <a:ea typeface="+mn-ea"/>
                <a:cs typeface="+mn-cs"/>
              </a:rPr>
              <a:t>Estimate for Gas</a:t>
            </a:r>
            <a:endParaRPr kumimoji="0" lang="en-US" sz="1600" b="1" i="1" u="sng"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Line Number			                1                                     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ONRR Lease Number	              0490129432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Product Code	                            	             01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Sales Type Code	                       ARMS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Sales MO/YR			      022015     	                       </a:t>
            </a:r>
            <a:r>
              <a:rPr kumimoji="0" lang="en-US" sz="1600" b="1" i="0" u="none" strike="noStrike" kern="0" cap="none" spc="0" normalizeH="0" baseline="0" noProof="0" dirty="0">
                <a:ln>
                  <a:noFill/>
                </a:ln>
                <a:solidFill>
                  <a:srgbClr val="00B050"/>
                </a:solidFill>
                <a:effectLst/>
                <a:uLnTx/>
                <a:uFillTx/>
                <a:latin typeface="Arial"/>
                <a:ea typeface="+mn-ea"/>
                <a:cs typeface="+mn-cs"/>
              </a:rPr>
              <a:t> </a:t>
            </a:r>
            <a:r>
              <a:rPr kumimoji="0" lang="en-US" sz="1600" b="1"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Transaction Code		              01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Adjustment Reason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Sales Volume	                                           9.06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Sales Value			       704.00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Royalty Value Prior to Allowances         88.00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Royalty Value Less Allowances              88.00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Payment Method Code	                              03		                  </a:t>
            </a:r>
          </a:p>
        </p:txBody>
      </p:sp>
      <p:sp>
        <p:nvSpPr>
          <p:cNvPr id="5" name="TextBox 3"/>
          <p:cNvSpPr txBox="1">
            <a:spLocks noChangeArrowheads="1"/>
          </p:cNvSpPr>
          <p:nvPr/>
        </p:nvSpPr>
        <p:spPr bwMode="auto">
          <a:xfrm>
            <a:off x="462167" y="5784451"/>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800000"/>
                </a:solidFill>
                <a:effectLst/>
                <a:uLnTx/>
                <a:uFillTx/>
                <a:latin typeface="Garamond" panose="02020404030301010803" pitchFamily="18" charset="0"/>
              </a:rPr>
              <a:t>Situation: Lease has oil and gas sold for the month of February.  </a:t>
            </a:r>
            <a:r>
              <a:rPr kumimoji="0" lang="en-US" altLang="en-US" sz="1800" b="1" i="0" u="none" strike="noStrike" kern="0" cap="none" spc="0" normalizeH="0" baseline="0" noProof="0" dirty="0" err="1">
                <a:ln>
                  <a:noFill/>
                </a:ln>
                <a:solidFill>
                  <a:srgbClr val="800000"/>
                </a:solidFill>
                <a:effectLst/>
                <a:uLnTx/>
                <a:uFillTx/>
                <a:latin typeface="Garamond" panose="02020404030301010803" pitchFamily="18" charset="0"/>
              </a:rPr>
              <a:t>Payor</a:t>
            </a:r>
            <a:r>
              <a:rPr kumimoji="0" lang="en-US" altLang="en-US" sz="1800" b="1" i="0" u="none" strike="noStrike" kern="0" cap="none" spc="0" normalizeH="0" baseline="0" noProof="0" dirty="0">
                <a:ln>
                  <a:noFill/>
                </a:ln>
                <a:solidFill>
                  <a:srgbClr val="800000"/>
                </a:solidFill>
                <a:effectLst/>
                <a:uLnTx/>
                <a:uFillTx/>
                <a:latin typeface="Garamond" panose="02020404030301010803" pitchFamily="18" charset="0"/>
              </a:rPr>
              <a:t> only receives the sales data for oil by the report due date</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3681030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66649" y="76200"/>
            <a:ext cx="82296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800000"/>
                </a:solidFill>
                <a:effectLst/>
                <a:uLnTx/>
                <a:uFillTx/>
                <a:latin typeface="Garamond" panose="02020404030301010803" pitchFamily="18" charset="0"/>
                <a:ea typeface="+mj-ea"/>
                <a:cs typeface="+mj-cs"/>
              </a:rPr>
              <a:t>Transaction Code 03 2</a:t>
            </a:r>
            <a:r>
              <a:rPr kumimoji="0" lang="en-US" altLang="en-US" sz="2800" b="1" i="0" u="none" strike="noStrike" kern="0" cap="none" spc="0" normalizeH="0" noProof="0" dirty="0">
                <a:ln>
                  <a:noFill/>
                </a:ln>
                <a:solidFill>
                  <a:srgbClr val="800000"/>
                </a:solidFill>
                <a:effectLst/>
                <a:uLnTx/>
                <a:uFillTx/>
                <a:latin typeface="Garamond" panose="02020404030301010803" pitchFamily="18" charset="0"/>
                <a:ea typeface="+mj-ea"/>
                <a:cs typeface="+mj-cs"/>
              </a:rPr>
              <a:t> of 3</a:t>
            </a:r>
            <a:b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(Multiple Products and Establishing an Estimate)</a:t>
            </a:r>
          </a:p>
        </p:txBody>
      </p:sp>
      <p:sp>
        <p:nvSpPr>
          <p:cNvPr id="4" name="Text Placeholder 4"/>
          <p:cNvSpPr txBox="1">
            <a:spLocks/>
          </p:cNvSpPr>
          <p:nvPr/>
        </p:nvSpPr>
        <p:spPr bwMode="auto">
          <a:xfrm>
            <a:off x="466649" y="1047096"/>
            <a:ext cx="8305800"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800" b="1" i="1" u="sng" strike="noStrike" kern="0" cap="none" spc="0" normalizeH="0" baseline="0" noProof="0" dirty="0">
                <a:ln>
                  <a:noFill/>
                </a:ln>
                <a:solidFill>
                  <a:srgbClr val="000000"/>
                </a:solidFill>
                <a:effectLst/>
                <a:uLnTx/>
                <a:uFillTx/>
                <a:latin typeface="Arial"/>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sz="1800" b="1" i="1" u="none" strike="noStrike" kern="0" cap="none" spc="0" normalizeH="0" baseline="0" noProof="0" dirty="0">
                <a:ln>
                  <a:noFill/>
                </a:ln>
                <a:solidFill>
                  <a:srgbClr val="000000"/>
                </a:solidFill>
                <a:effectLst/>
                <a:uLnTx/>
                <a:uFillTx/>
                <a:latin typeface="Arial"/>
                <a:ea typeface="+mn-ea"/>
                <a:cs typeface="+mn-cs"/>
              </a:rPr>
              <a:t>					</a:t>
            </a:r>
            <a:r>
              <a:rPr kumimoji="0" lang="en-US" sz="1800" b="1" i="0" u="sng" strike="noStrike" kern="0" cap="none" spc="0" normalizeH="0" baseline="0" noProof="0" dirty="0">
                <a:ln>
                  <a:noFill/>
                </a:ln>
                <a:solidFill>
                  <a:srgbClr val="000000"/>
                </a:solidFill>
                <a:effectLst/>
                <a:uLnTx/>
                <a:uFillTx/>
                <a:latin typeface="Arial"/>
                <a:ea typeface="+mn-ea"/>
                <a:cs typeface="+mn-cs"/>
              </a:rPr>
              <a:t>Current Prod</a:t>
            </a:r>
            <a:r>
              <a:rPr kumimoji="0" lang="en-US" sz="1800" b="1" i="0" u="none" strike="noStrike" kern="0" cap="none" spc="0" normalizeH="0" baseline="0" noProof="0" dirty="0">
                <a:ln>
                  <a:noFill/>
                </a:ln>
                <a:solidFill>
                  <a:srgbClr val="000000"/>
                </a:solidFill>
                <a:effectLst/>
                <a:uLnTx/>
                <a:uFillTx/>
                <a:latin typeface="Arial"/>
                <a:ea typeface="+mn-ea"/>
                <a:cs typeface="+mn-cs"/>
              </a:rPr>
              <a:t>	 </a:t>
            </a:r>
            <a:r>
              <a:rPr kumimoji="0" lang="en-US" sz="1800" b="1" i="0" u="sng" strike="noStrike" kern="0" cap="none" spc="0" normalizeH="0" baseline="0" noProof="0" dirty="0">
                <a:ln>
                  <a:noFill/>
                </a:ln>
                <a:solidFill>
                  <a:srgbClr val="000000"/>
                </a:solidFill>
                <a:effectLst/>
                <a:uLnTx/>
                <a:uFillTx/>
                <a:latin typeface="Arial"/>
                <a:ea typeface="+mn-ea"/>
                <a:cs typeface="+mn-cs"/>
              </a:rPr>
              <a:t>Estimate for Gas</a:t>
            </a:r>
            <a:endParaRPr kumimoji="0" lang="en-US" sz="1800" b="1" i="1"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Line Number			             1                               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Lease Number	             0490129432             0490129432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ONRR Agreement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Product Code                                            01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Type Code                                ARMS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MO/YR			       022015     	           022015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Transaction Code		                01	</a:t>
            </a:r>
            <a:r>
              <a:rPr lang="en-US" sz="1800" b="1" kern="0" dirty="0">
                <a:solidFill>
                  <a:srgbClr val="000000"/>
                </a:solidFill>
                <a:latin typeface="Arial"/>
              </a:rPr>
              <a:t>            </a:t>
            </a:r>
            <a:r>
              <a:rPr kumimoji="0" lang="en-US" sz="1800" b="1" i="0" u="none" strike="noStrike" kern="0" cap="none" spc="0" normalizeH="0" baseline="0" noProof="0" dirty="0">
                <a:ln>
                  <a:noFill/>
                </a:ln>
                <a:solidFill>
                  <a:srgbClr val="000000"/>
                </a:solidFill>
                <a:effectLst/>
                <a:uLnTx/>
                <a:uFillTx/>
                <a:latin typeface="Arial"/>
                <a:ea typeface="+mn-ea"/>
                <a:cs typeface="+mn-cs"/>
              </a:rPr>
              <a:t>       03</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Adjustment Reason Code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Volume		             9.06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Gas MMBtu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Sales Value			         704.00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Prior to Allowances     88.00                  1,000.00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Royalty Value Less Allowances          88.00	          1,000.00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Payment Method Code                              03		      03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283140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415510" y="184193"/>
            <a:ext cx="7907280" cy="3901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Garamond" panose="02020404030301010803" pitchFamily="18" charset="0"/>
                <a:ea typeface="+mj-ea"/>
                <a:cs typeface="+mj-cs"/>
              </a:rPr>
              <a:t>Transaction Code 03 3 of 3</a:t>
            </a:r>
            <a:br>
              <a:rPr kumimoji="0" lang="en-US" altLang="en-US" sz="4000" b="1" i="0" u="none" strike="noStrike" kern="0" cap="none" spc="0" normalizeH="0" baseline="0" noProof="0" dirty="0">
                <a:ln>
                  <a:noFill/>
                </a:ln>
                <a:solidFill>
                  <a:srgbClr val="800000"/>
                </a:solidFill>
                <a:effectLst/>
                <a:uLnTx/>
                <a:uFillTx/>
                <a:latin typeface="Garamond" panose="02020404030301010803" pitchFamily="18" charset="0"/>
                <a:ea typeface="+mj-ea"/>
                <a:cs typeface="+mj-cs"/>
              </a:rPr>
            </a:br>
            <a:r>
              <a:rPr kumimoji="0" lang="en-US" altLang="en-US" sz="2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(Multiple Products and Establishing Estimate)</a:t>
            </a:r>
          </a:p>
        </p:txBody>
      </p:sp>
      <p:sp>
        <p:nvSpPr>
          <p:cNvPr id="4" name="TextBox 3"/>
          <p:cNvSpPr txBox="1">
            <a:spLocks noChangeArrowheads="1"/>
          </p:cNvSpPr>
          <p:nvPr/>
        </p:nvSpPr>
        <p:spPr bwMode="auto">
          <a:xfrm>
            <a:off x="533400" y="5842793"/>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800000"/>
                </a:solidFill>
                <a:effectLst/>
                <a:uLnTx/>
                <a:uFillTx/>
                <a:latin typeface="Garamond" panose="02020404030301010803" pitchFamily="18" charset="0"/>
              </a:rPr>
              <a:t>Once a </a:t>
            </a:r>
            <a:r>
              <a:rPr kumimoji="0" lang="en-US" altLang="en-US" sz="1800" b="1" i="0" u="none" strike="noStrike" kern="0" cap="none" spc="0" normalizeH="0" baseline="0" noProof="0" dirty="0" err="1">
                <a:ln>
                  <a:noFill/>
                </a:ln>
                <a:solidFill>
                  <a:srgbClr val="800000"/>
                </a:solidFill>
                <a:effectLst/>
                <a:uLnTx/>
                <a:uFillTx/>
                <a:latin typeface="Garamond" panose="02020404030301010803" pitchFamily="18" charset="0"/>
              </a:rPr>
              <a:t>payor</a:t>
            </a:r>
            <a:r>
              <a:rPr kumimoji="0" lang="en-US" altLang="en-US" sz="1800" b="1" i="0" u="none" strike="noStrike" kern="0" cap="none" spc="0" normalizeH="0" baseline="0" noProof="0" dirty="0">
                <a:ln>
                  <a:noFill/>
                </a:ln>
                <a:solidFill>
                  <a:srgbClr val="800000"/>
                </a:solidFill>
                <a:effectLst/>
                <a:uLnTx/>
                <a:uFillTx/>
                <a:latin typeface="Garamond" panose="02020404030301010803" pitchFamily="18" charset="0"/>
              </a:rPr>
              <a:t> has established an estimate for a lease, they need to make sure they report the correct sales month and adjust their estimate accordingly</a:t>
            </a:r>
          </a:p>
        </p:txBody>
      </p:sp>
      <p:sp>
        <p:nvSpPr>
          <p:cNvPr id="5" name="Text Placeholder 4"/>
          <p:cNvSpPr txBox="1">
            <a:spLocks/>
          </p:cNvSpPr>
          <p:nvPr/>
        </p:nvSpPr>
        <p:spPr bwMode="auto">
          <a:xfrm>
            <a:off x="415510" y="802063"/>
            <a:ext cx="7543800" cy="525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altLang="en-US" sz="1800" b="1" i="1" u="sng" strike="noStrike" kern="0" cap="none" spc="0" normalizeH="0" baseline="0" noProof="0" dirty="0">
                <a:ln>
                  <a:noFill/>
                </a:ln>
                <a:solidFill>
                  <a:srgbClr val="000000"/>
                </a:solidFill>
                <a:effectLst/>
                <a:uLnTx/>
                <a:uFillTx/>
                <a:latin typeface="Garamond"/>
                <a:ea typeface="+mn-ea"/>
                <a:cs typeface="+mn-cs"/>
              </a:rPr>
              <a:t>Detail Line</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				     </a:t>
            </a:r>
            <a:r>
              <a:rPr kumimoji="0" lang="en-US" altLang="en-US" sz="1800" b="1" i="0" u="sng" strike="noStrike" kern="0" cap="none" spc="0" normalizeH="0" baseline="0" noProof="0" dirty="0">
                <a:ln>
                  <a:noFill/>
                </a:ln>
                <a:solidFill>
                  <a:srgbClr val="000000"/>
                </a:solidFill>
                <a:effectLst/>
                <a:uLnTx/>
                <a:uFillTx/>
                <a:latin typeface="Garamond"/>
                <a:ea typeface="+mn-ea"/>
                <a:cs typeface="+mn-cs"/>
              </a:rPr>
              <a:t>Oil Prod</a:t>
            </a: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            </a:t>
            </a:r>
            <a:r>
              <a:rPr kumimoji="0" lang="en-US" altLang="en-US" sz="1800" b="1" i="0" u="sng" strike="noStrike" kern="0" cap="none" spc="0" normalizeH="0" baseline="0" noProof="0" dirty="0">
                <a:ln>
                  <a:noFill/>
                </a:ln>
                <a:solidFill>
                  <a:srgbClr val="000000"/>
                </a:solidFill>
                <a:effectLst/>
                <a:uLnTx/>
                <a:uFillTx/>
                <a:latin typeface="Garamond"/>
                <a:ea typeface="+mn-ea"/>
                <a:cs typeface="+mn-cs"/>
              </a:rPr>
              <a:t>Gas Prod</a:t>
            </a: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           </a:t>
            </a:r>
            <a:r>
              <a:rPr kumimoji="0" lang="en-US" altLang="en-US" sz="1800" b="1" i="0" u="sng" strike="noStrike" kern="0" cap="none" spc="0" normalizeH="0" baseline="0" noProof="0" dirty="0">
                <a:ln>
                  <a:noFill/>
                </a:ln>
                <a:solidFill>
                  <a:srgbClr val="000000"/>
                </a:solidFill>
                <a:effectLst/>
                <a:uLnTx/>
                <a:uFillTx/>
                <a:latin typeface="Garamond"/>
                <a:ea typeface="+mn-ea"/>
                <a:cs typeface="+mn-cs"/>
              </a:rPr>
              <a:t>Inc Gas Est</a:t>
            </a: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	</a:t>
            </a:r>
            <a:endParaRPr kumimoji="0" lang="en-US" altLang="en-US" sz="1800" b="1" i="0" u="sng"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Line Number		             1                         2                        3</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API Well Number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ONRR Lease Number	      0540077770         0540077770       0540077770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ONRR Agreement Number</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Product Code	                                       01                       04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Sales Type Code                             ARMS 	          ARMS                        Sales MO/YR	                               022015                 012015               022015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Transaction Code                                  01	                   01                     03</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Adjustment Reason Code		                                            32</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Sales Volume		                    9.06	         3020.00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Gas MMBtu	      	              	                         3624.00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Sales Value			704.00	         18120.00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Royalty Value Prior to Allowances  88.00	          2265.00               500.00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Transportation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Processing Allowance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Royalty Value Less Allowances	  88.00	          2265.00               500.00</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800" b="1" i="0" u="none" strike="noStrike" kern="0" cap="none" spc="0" normalizeH="0" baseline="0" noProof="0" dirty="0">
                <a:ln>
                  <a:noFill/>
                </a:ln>
                <a:solidFill>
                  <a:srgbClr val="000000"/>
                </a:solidFill>
                <a:effectLst/>
                <a:uLnTx/>
                <a:uFillTx/>
                <a:latin typeface="Garamond"/>
                <a:ea typeface="+mn-ea"/>
                <a:cs typeface="+mn-cs"/>
              </a:rPr>
              <a:t>Payment Method Code		         3	                     3                        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31417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1371600"/>
            <a:ext cx="9045463"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mn-lt"/>
                <a:ea typeface="+mn-ea"/>
                <a:cs typeface="+mn-cs"/>
              </a:rPr>
              <a:t>Commonly Used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mn-lt"/>
                <a:ea typeface="+mn-ea"/>
                <a:cs typeface="+mn-cs"/>
              </a:rPr>
              <a:t>Transaction Codes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152034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117435" y="457200"/>
            <a:ext cx="7807365" cy="1219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The ONRR Financial System uses estimate balances in late payment interest calculations</a:t>
            </a:r>
          </a:p>
        </p:txBody>
      </p:sp>
      <p:sp>
        <p:nvSpPr>
          <p:cNvPr id="4" name="Content Placeholder 2"/>
          <p:cNvSpPr txBox="1">
            <a:spLocks/>
          </p:cNvSpPr>
          <p:nvPr/>
        </p:nvSpPr>
        <p:spPr bwMode="auto">
          <a:xfrm>
            <a:off x="381000" y="2286000"/>
            <a:ext cx="82296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0" cap="none" spc="0" normalizeH="0" baseline="0" noProof="0" dirty="0">
                <a:ln>
                  <a:noFill/>
                </a:ln>
                <a:solidFill>
                  <a:srgbClr val="000000"/>
                </a:solidFill>
                <a:effectLst/>
                <a:uLnTx/>
                <a:uFillTx/>
                <a:latin typeface="Garamond"/>
                <a:ea typeface="+mn-ea"/>
                <a:cs typeface="+mn-cs"/>
              </a:rPr>
              <a:t>The ONRR financial system tracks estimate balances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0" cap="none" spc="0" normalizeH="0" baseline="0" noProof="0" dirty="0">
                <a:ln>
                  <a:noFill/>
                </a:ln>
                <a:solidFill>
                  <a:srgbClr val="000000"/>
                </a:solidFill>
                <a:effectLst/>
                <a:uLnTx/>
                <a:uFillTx/>
                <a:latin typeface="Garamond"/>
                <a:ea typeface="+mn-ea"/>
                <a:cs typeface="+mn-cs"/>
              </a:rPr>
              <a:t>For a given lease and sales month, the ONRR financial system compares the lease estimate balance to the actual royalty paid under the estimate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0" cap="none" spc="0" normalizeH="0" baseline="0" noProof="0" dirty="0">
                <a:ln>
                  <a:noFill/>
                </a:ln>
                <a:solidFill>
                  <a:srgbClr val="000000"/>
                </a:solidFill>
                <a:effectLst/>
                <a:uLnTx/>
                <a:uFillTx/>
                <a:latin typeface="Garamond"/>
                <a:ea typeface="+mn-ea"/>
                <a:cs typeface="+mn-cs"/>
              </a:rPr>
              <a:t>Interest is due on the amount that the royalty payment exceeds the estimate balance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1" i="0" u="none" strike="noStrike" kern="0" cap="none" spc="0" normalizeH="0" baseline="0" noProof="0" dirty="0">
                <a:ln>
                  <a:noFill/>
                </a:ln>
                <a:solidFill>
                  <a:srgbClr val="000000"/>
                </a:solidFill>
                <a:effectLst/>
                <a:uLnTx/>
                <a:uFillTx/>
                <a:latin typeface="Garamond"/>
                <a:ea typeface="+mn-ea"/>
                <a:cs typeface="+mn-cs"/>
              </a:rPr>
              <a:t>Interest is also due on amounts paid after the due date for estimate reporting.</a:t>
            </a:r>
          </a:p>
        </p:txBody>
      </p:sp>
      <p:sp>
        <p:nvSpPr>
          <p:cNvPr id="2" name="Slide Number Placeholder 1"/>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2305566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bwMode="auto">
          <a:xfrm>
            <a:off x="117435" y="381000"/>
            <a:ext cx="8229600"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Maintain Estimate Balance Records</a:t>
            </a:r>
          </a:p>
        </p:txBody>
      </p:sp>
      <p:sp>
        <p:nvSpPr>
          <p:cNvPr id="4" name="Content Placeholder 2"/>
          <p:cNvSpPr txBox="1">
            <a:spLocks/>
          </p:cNvSpPr>
          <p:nvPr/>
        </p:nvSpPr>
        <p:spPr bwMode="auto">
          <a:xfrm>
            <a:off x="466649" y="18288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The 2014 estimate balance report summarizes ONRR’s records of estimate transactions.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Companies can access this monthly report </a:t>
            </a:r>
            <a:r>
              <a:rPr lang="en-US" altLang="en-US" sz="2800" b="1" kern="0" dirty="0">
                <a:solidFill>
                  <a:srgbClr val="000000"/>
                </a:solidFill>
                <a:latin typeface="Garamond"/>
              </a:rPr>
              <a:t>in the Web Center Portal under Payor Estimate </a:t>
            </a:r>
            <a:r>
              <a:rPr lang="en-US" altLang="en-US" sz="2800" b="1" kern="0">
                <a:solidFill>
                  <a:srgbClr val="000000"/>
                </a:solidFill>
                <a:latin typeface="Garamond"/>
              </a:rPr>
              <a:t>Balance report.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Companies should keep a record of their estimate payments by lease and reconcile balances at least yearly</a:t>
            </a:r>
          </a:p>
        </p:txBody>
      </p:sp>
      <p:sp>
        <p:nvSpPr>
          <p:cNvPr id="2" name="Slide Number Placeholder 1"/>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124682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idx="4294967295"/>
          </p:nvPr>
        </p:nvSpPr>
        <p:spPr bwMode="auto">
          <a:xfrm>
            <a:off x="65088" y="1487275"/>
            <a:ext cx="9078912" cy="161660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6600" b="0" i="0" u="none" strike="noStrike" kern="0" cap="none" spc="0" normalizeH="0" baseline="0" noProof="0" dirty="0">
                <a:ln>
                  <a:noFill/>
                </a:ln>
                <a:solidFill>
                  <a:schemeClr val="tx1"/>
                </a:solidFill>
                <a:effectLst/>
                <a:uLnTx/>
                <a:uFillTx/>
                <a:latin typeface="Garamond"/>
                <a:ea typeface="+mn-ea"/>
                <a:cs typeface="+mn-cs"/>
              </a:rPr>
              <a:t>Thank you for attending</a:t>
            </a:r>
          </a:p>
        </p:txBody>
      </p:sp>
      <p:grpSp>
        <p:nvGrpSpPr>
          <p:cNvPr id="6" name="Group 6">
            <a:extLst>
              <a:ext uri="{C183D7F6-B498-43B3-948B-1728B52AA6E4}">
                <adec:decorative xmlns:adec="http://schemas.microsoft.com/office/drawing/2017/decorative" val="1"/>
              </a:ext>
            </a:extLst>
          </p:cNvPr>
          <p:cNvGrpSpPr>
            <a:grpSpLocks noChangeAspect="1"/>
          </p:cNvGrpSpPr>
          <p:nvPr/>
        </p:nvGrpSpPr>
        <p:grpSpPr bwMode="auto">
          <a:xfrm>
            <a:off x="685800" y="3657600"/>
            <a:ext cx="1676400" cy="1981278"/>
            <a:chOff x="2064" y="1632"/>
            <a:chExt cx="1941" cy="2294"/>
          </a:xfrm>
        </p:grpSpPr>
        <p:sp>
          <p:nvSpPr>
            <p:cNvPr id="7" name="AutoShape 5"/>
            <p:cNvSpPr>
              <a:spLocks noChangeAspect="1" noChangeArrowheads="1" noTextEdit="1"/>
            </p:cNvSpPr>
            <p:nvPr/>
          </p:nvSpPr>
          <p:spPr bwMode="auto">
            <a:xfrm>
              <a:off x="2064" y="1632"/>
              <a:ext cx="1941" cy="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 name="Rectangle 7"/>
            <p:cNvSpPr>
              <a:spLocks noChangeArrowheads="1"/>
            </p:cNvSpPr>
            <p:nvPr/>
          </p:nvSpPr>
          <p:spPr bwMode="auto">
            <a:xfrm>
              <a:off x="2445" y="3306"/>
              <a:ext cx="802" cy="620"/>
            </a:xfrm>
            <a:prstGeom prst="rect">
              <a:avLst/>
            </a:prstGeom>
            <a:solidFill>
              <a:srgbClr val="8CC6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fontAlgn="base" hangingPunct="1">
                <a:spcBef>
                  <a:spcPct val="0"/>
                </a:spcBef>
                <a:spcAft>
                  <a:spcPct val="0"/>
                </a:spcAft>
                <a:buFontTx/>
                <a:buNone/>
              </a:pPr>
              <a:endParaRPr lang="en-US" altLang="en-US" sz="1800">
                <a:solidFill>
                  <a:srgbClr val="000000"/>
                </a:solidFill>
                <a:latin typeface="Arial" panose="020B0604020202020204" pitchFamily="34" charset="0"/>
              </a:endParaRPr>
            </a:p>
          </p:txBody>
        </p:sp>
        <p:sp>
          <p:nvSpPr>
            <p:cNvPr id="9" name="Freeform 8"/>
            <p:cNvSpPr>
              <a:spLocks/>
            </p:cNvSpPr>
            <p:nvPr/>
          </p:nvSpPr>
          <p:spPr bwMode="auto">
            <a:xfrm>
              <a:off x="2295" y="1972"/>
              <a:ext cx="1135" cy="750"/>
            </a:xfrm>
            <a:custGeom>
              <a:avLst/>
              <a:gdLst>
                <a:gd name="T0" fmla="*/ 4 w 1135"/>
                <a:gd name="T1" fmla="*/ 479 h 750"/>
                <a:gd name="T2" fmla="*/ 4 w 1135"/>
                <a:gd name="T3" fmla="*/ 402 h 750"/>
                <a:gd name="T4" fmla="*/ 24 w 1135"/>
                <a:gd name="T5" fmla="*/ 329 h 750"/>
                <a:gd name="T6" fmla="*/ 65 w 1135"/>
                <a:gd name="T7" fmla="*/ 260 h 750"/>
                <a:gd name="T8" fmla="*/ 126 w 1135"/>
                <a:gd name="T9" fmla="*/ 195 h 750"/>
                <a:gd name="T10" fmla="*/ 199 w 1135"/>
                <a:gd name="T11" fmla="*/ 134 h 750"/>
                <a:gd name="T12" fmla="*/ 292 w 1135"/>
                <a:gd name="T13" fmla="*/ 86 h 750"/>
                <a:gd name="T14" fmla="*/ 393 w 1135"/>
                <a:gd name="T15" fmla="*/ 45 h 750"/>
                <a:gd name="T16" fmla="*/ 502 w 1135"/>
                <a:gd name="T17" fmla="*/ 17 h 750"/>
                <a:gd name="T18" fmla="*/ 563 w 1135"/>
                <a:gd name="T19" fmla="*/ 9 h 750"/>
                <a:gd name="T20" fmla="*/ 673 w 1135"/>
                <a:gd name="T21" fmla="*/ 0 h 750"/>
                <a:gd name="T22" fmla="*/ 778 w 1135"/>
                <a:gd name="T23" fmla="*/ 13 h 750"/>
                <a:gd name="T24" fmla="*/ 875 w 1135"/>
                <a:gd name="T25" fmla="*/ 33 h 750"/>
                <a:gd name="T26" fmla="*/ 960 w 1135"/>
                <a:gd name="T27" fmla="*/ 69 h 750"/>
                <a:gd name="T28" fmla="*/ 1033 w 1135"/>
                <a:gd name="T29" fmla="*/ 114 h 750"/>
                <a:gd name="T30" fmla="*/ 1086 w 1135"/>
                <a:gd name="T31" fmla="*/ 171 h 750"/>
                <a:gd name="T32" fmla="*/ 1122 w 1135"/>
                <a:gd name="T33" fmla="*/ 236 h 750"/>
                <a:gd name="T34" fmla="*/ 1131 w 1135"/>
                <a:gd name="T35" fmla="*/ 272 h 750"/>
                <a:gd name="T36" fmla="*/ 1131 w 1135"/>
                <a:gd name="T37" fmla="*/ 349 h 750"/>
                <a:gd name="T38" fmla="*/ 1110 w 1135"/>
                <a:gd name="T39" fmla="*/ 422 h 750"/>
                <a:gd name="T40" fmla="*/ 1070 w 1135"/>
                <a:gd name="T41" fmla="*/ 491 h 750"/>
                <a:gd name="T42" fmla="*/ 1013 w 1135"/>
                <a:gd name="T43" fmla="*/ 556 h 750"/>
                <a:gd name="T44" fmla="*/ 936 w 1135"/>
                <a:gd name="T45" fmla="*/ 617 h 750"/>
                <a:gd name="T46" fmla="*/ 847 w 1135"/>
                <a:gd name="T47" fmla="*/ 665 h 750"/>
                <a:gd name="T48" fmla="*/ 746 w 1135"/>
                <a:gd name="T49" fmla="*/ 706 h 750"/>
                <a:gd name="T50" fmla="*/ 632 w 1135"/>
                <a:gd name="T51" fmla="*/ 734 h 750"/>
                <a:gd name="T52" fmla="*/ 575 w 1135"/>
                <a:gd name="T53" fmla="*/ 742 h 750"/>
                <a:gd name="T54" fmla="*/ 462 w 1135"/>
                <a:gd name="T55" fmla="*/ 750 h 750"/>
                <a:gd name="T56" fmla="*/ 357 w 1135"/>
                <a:gd name="T57" fmla="*/ 738 h 750"/>
                <a:gd name="T58" fmla="*/ 259 w 1135"/>
                <a:gd name="T59" fmla="*/ 718 h 750"/>
                <a:gd name="T60" fmla="*/ 174 w 1135"/>
                <a:gd name="T61" fmla="*/ 681 h 750"/>
                <a:gd name="T62" fmla="*/ 105 w 1135"/>
                <a:gd name="T63" fmla="*/ 637 h 750"/>
                <a:gd name="T64" fmla="*/ 49 w 1135"/>
                <a:gd name="T65" fmla="*/ 580 h 750"/>
                <a:gd name="T66" fmla="*/ 16 w 1135"/>
                <a:gd name="T67" fmla="*/ 515 h 750"/>
                <a:gd name="T68" fmla="*/ 4 w 1135"/>
                <a:gd name="T69" fmla="*/ 479 h 7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5" h="750">
                  <a:moveTo>
                    <a:pt x="4" y="479"/>
                  </a:moveTo>
                  <a:lnTo>
                    <a:pt x="4" y="479"/>
                  </a:lnTo>
                  <a:lnTo>
                    <a:pt x="0" y="442"/>
                  </a:lnTo>
                  <a:lnTo>
                    <a:pt x="4" y="402"/>
                  </a:lnTo>
                  <a:lnTo>
                    <a:pt x="12" y="365"/>
                  </a:lnTo>
                  <a:lnTo>
                    <a:pt x="24" y="329"/>
                  </a:lnTo>
                  <a:lnTo>
                    <a:pt x="45" y="292"/>
                  </a:lnTo>
                  <a:lnTo>
                    <a:pt x="65" y="260"/>
                  </a:lnTo>
                  <a:lnTo>
                    <a:pt x="93" y="227"/>
                  </a:lnTo>
                  <a:lnTo>
                    <a:pt x="126" y="195"/>
                  </a:lnTo>
                  <a:lnTo>
                    <a:pt x="162" y="163"/>
                  </a:lnTo>
                  <a:lnTo>
                    <a:pt x="199" y="134"/>
                  </a:lnTo>
                  <a:lnTo>
                    <a:pt x="243" y="110"/>
                  </a:lnTo>
                  <a:lnTo>
                    <a:pt x="292" y="86"/>
                  </a:lnTo>
                  <a:lnTo>
                    <a:pt x="340" y="61"/>
                  </a:lnTo>
                  <a:lnTo>
                    <a:pt x="393" y="45"/>
                  </a:lnTo>
                  <a:lnTo>
                    <a:pt x="446" y="29"/>
                  </a:lnTo>
                  <a:lnTo>
                    <a:pt x="502" y="17"/>
                  </a:lnTo>
                  <a:lnTo>
                    <a:pt x="563" y="9"/>
                  </a:lnTo>
                  <a:lnTo>
                    <a:pt x="620" y="5"/>
                  </a:lnTo>
                  <a:lnTo>
                    <a:pt x="673" y="0"/>
                  </a:lnTo>
                  <a:lnTo>
                    <a:pt x="729" y="5"/>
                  </a:lnTo>
                  <a:lnTo>
                    <a:pt x="778" y="13"/>
                  </a:lnTo>
                  <a:lnTo>
                    <a:pt x="831" y="21"/>
                  </a:lnTo>
                  <a:lnTo>
                    <a:pt x="875" y="33"/>
                  </a:lnTo>
                  <a:lnTo>
                    <a:pt x="920" y="49"/>
                  </a:lnTo>
                  <a:lnTo>
                    <a:pt x="960" y="69"/>
                  </a:lnTo>
                  <a:lnTo>
                    <a:pt x="997" y="90"/>
                  </a:lnTo>
                  <a:lnTo>
                    <a:pt x="1033" y="114"/>
                  </a:lnTo>
                  <a:lnTo>
                    <a:pt x="1062" y="142"/>
                  </a:lnTo>
                  <a:lnTo>
                    <a:pt x="1086" y="171"/>
                  </a:lnTo>
                  <a:lnTo>
                    <a:pt x="1106" y="203"/>
                  </a:lnTo>
                  <a:lnTo>
                    <a:pt x="1122" y="236"/>
                  </a:lnTo>
                  <a:lnTo>
                    <a:pt x="1131" y="272"/>
                  </a:lnTo>
                  <a:lnTo>
                    <a:pt x="1135" y="308"/>
                  </a:lnTo>
                  <a:lnTo>
                    <a:pt x="1131" y="349"/>
                  </a:lnTo>
                  <a:lnTo>
                    <a:pt x="1122" y="385"/>
                  </a:lnTo>
                  <a:lnTo>
                    <a:pt x="1110" y="422"/>
                  </a:lnTo>
                  <a:lnTo>
                    <a:pt x="1094" y="458"/>
                  </a:lnTo>
                  <a:lnTo>
                    <a:pt x="1070" y="491"/>
                  </a:lnTo>
                  <a:lnTo>
                    <a:pt x="1041" y="523"/>
                  </a:lnTo>
                  <a:lnTo>
                    <a:pt x="1013" y="556"/>
                  </a:lnTo>
                  <a:lnTo>
                    <a:pt x="977" y="588"/>
                  </a:lnTo>
                  <a:lnTo>
                    <a:pt x="936" y="617"/>
                  </a:lnTo>
                  <a:lnTo>
                    <a:pt x="891" y="641"/>
                  </a:lnTo>
                  <a:lnTo>
                    <a:pt x="847" y="665"/>
                  </a:lnTo>
                  <a:lnTo>
                    <a:pt x="798" y="689"/>
                  </a:lnTo>
                  <a:lnTo>
                    <a:pt x="746" y="706"/>
                  </a:lnTo>
                  <a:lnTo>
                    <a:pt x="689" y="722"/>
                  </a:lnTo>
                  <a:lnTo>
                    <a:pt x="632" y="734"/>
                  </a:lnTo>
                  <a:lnTo>
                    <a:pt x="575" y="742"/>
                  </a:lnTo>
                  <a:lnTo>
                    <a:pt x="519" y="746"/>
                  </a:lnTo>
                  <a:lnTo>
                    <a:pt x="462" y="750"/>
                  </a:lnTo>
                  <a:lnTo>
                    <a:pt x="409" y="746"/>
                  </a:lnTo>
                  <a:lnTo>
                    <a:pt x="357" y="738"/>
                  </a:lnTo>
                  <a:lnTo>
                    <a:pt x="308" y="730"/>
                  </a:lnTo>
                  <a:lnTo>
                    <a:pt x="259" y="718"/>
                  </a:lnTo>
                  <a:lnTo>
                    <a:pt x="215" y="702"/>
                  </a:lnTo>
                  <a:lnTo>
                    <a:pt x="174" y="681"/>
                  </a:lnTo>
                  <a:lnTo>
                    <a:pt x="138" y="661"/>
                  </a:lnTo>
                  <a:lnTo>
                    <a:pt x="105" y="637"/>
                  </a:lnTo>
                  <a:lnTo>
                    <a:pt x="73" y="608"/>
                  </a:lnTo>
                  <a:lnTo>
                    <a:pt x="49" y="580"/>
                  </a:lnTo>
                  <a:lnTo>
                    <a:pt x="28" y="548"/>
                  </a:lnTo>
                  <a:lnTo>
                    <a:pt x="16" y="515"/>
                  </a:lnTo>
                  <a:lnTo>
                    <a:pt x="4" y="479"/>
                  </a:lnTo>
                  <a:close/>
                </a:path>
              </a:pathLst>
            </a:custGeom>
            <a:solidFill>
              <a:srgbClr val="4B3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 name="Freeform 9"/>
            <p:cNvSpPr>
              <a:spLocks/>
            </p:cNvSpPr>
            <p:nvPr/>
          </p:nvSpPr>
          <p:spPr bwMode="auto">
            <a:xfrm>
              <a:off x="2741" y="2151"/>
              <a:ext cx="190" cy="235"/>
            </a:xfrm>
            <a:custGeom>
              <a:avLst/>
              <a:gdLst>
                <a:gd name="T0" fmla="*/ 73 w 190"/>
                <a:gd name="T1" fmla="*/ 227 h 235"/>
                <a:gd name="T2" fmla="*/ 73 w 190"/>
                <a:gd name="T3" fmla="*/ 227 h 235"/>
                <a:gd name="T4" fmla="*/ 121 w 190"/>
                <a:gd name="T5" fmla="*/ 219 h 235"/>
                <a:gd name="T6" fmla="*/ 166 w 190"/>
                <a:gd name="T7" fmla="*/ 219 h 235"/>
                <a:gd name="T8" fmla="*/ 166 w 190"/>
                <a:gd name="T9" fmla="*/ 219 h 235"/>
                <a:gd name="T10" fmla="*/ 182 w 190"/>
                <a:gd name="T11" fmla="*/ 190 h 235"/>
                <a:gd name="T12" fmla="*/ 190 w 190"/>
                <a:gd name="T13" fmla="*/ 158 h 235"/>
                <a:gd name="T14" fmla="*/ 190 w 190"/>
                <a:gd name="T15" fmla="*/ 158 h 235"/>
                <a:gd name="T16" fmla="*/ 190 w 190"/>
                <a:gd name="T17" fmla="*/ 134 h 235"/>
                <a:gd name="T18" fmla="*/ 190 w 190"/>
                <a:gd name="T19" fmla="*/ 109 h 235"/>
                <a:gd name="T20" fmla="*/ 186 w 190"/>
                <a:gd name="T21" fmla="*/ 85 h 235"/>
                <a:gd name="T22" fmla="*/ 174 w 190"/>
                <a:gd name="T23" fmla="*/ 61 h 235"/>
                <a:gd name="T24" fmla="*/ 166 w 190"/>
                <a:gd name="T25" fmla="*/ 40 h 235"/>
                <a:gd name="T26" fmla="*/ 150 w 190"/>
                <a:gd name="T27" fmla="*/ 24 h 235"/>
                <a:gd name="T28" fmla="*/ 133 w 190"/>
                <a:gd name="T29" fmla="*/ 12 h 235"/>
                <a:gd name="T30" fmla="*/ 113 w 190"/>
                <a:gd name="T31" fmla="*/ 4 h 235"/>
                <a:gd name="T32" fmla="*/ 113 w 190"/>
                <a:gd name="T33" fmla="*/ 4 h 235"/>
                <a:gd name="T34" fmla="*/ 97 w 190"/>
                <a:gd name="T35" fmla="*/ 0 h 235"/>
                <a:gd name="T36" fmla="*/ 77 w 190"/>
                <a:gd name="T37" fmla="*/ 4 h 235"/>
                <a:gd name="T38" fmla="*/ 60 w 190"/>
                <a:gd name="T39" fmla="*/ 12 h 235"/>
                <a:gd name="T40" fmla="*/ 40 w 190"/>
                <a:gd name="T41" fmla="*/ 24 h 235"/>
                <a:gd name="T42" fmla="*/ 28 w 190"/>
                <a:gd name="T43" fmla="*/ 36 h 235"/>
                <a:gd name="T44" fmla="*/ 16 w 190"/>
                <a:gd name="T45" fmla="*/ 57 h 235"/>
                <a:gd name="T46" fmla="*/ 8 w 190"/>
                <a:gd name="T47" fmla="*/ 81 h 235"/>
                <a:gd name="T48" fmla="*/ 0 w 190"/>
                <a:gd name="T49" fmla="*/ 105 h 235"/>
                <a:gd name="T50" fmla="*/ 0 w 190"/>
                <a:gd name="T51" fmla="*/ 105 h 235"/>
                <a:gd name="T52" fmla="*/ 0 w 190"/>
                <a:gd name="T53" fmla="*/ 142 h 235"/>
                <a:gd name="T54" fmla="*/ 4 w 190"/>
                <a:gd name="T55" fmla="*/ 178 h 235"/>
                <a:gd name="T56" fmla="*/ 16 w 190"/>
                <a:gd name="T57" fmla="*/ 206 h 235"/>
                <a:gd name="T58" fmla="*/ 36 w 190"/>
                <a:gd name="T59" fmla="*/ 235 h 235"/>
                <a:gd name="T60" fmla="*/ 36 w 190"/>
                <a:gd name="T61" fmla="*/ 235 h 235"/>
                <a:gd name="T62" fmla="*/ 73 w 190"/>
                <a:gd name="T63" fmla="*/ 227 h 235"/>
                <a:gd name="T64" fmla="*/ 73 w 190"/>
                <a:gd name="T65" fmla="*/ 22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 h="235">
                  <a:moveTo>
                    <a:pt x="73" y="227"/>
                  </a:moveTo>
                  <a:lnTo>
                    <a:pt x="73" y="227"/>
                  </a:lnTo>
                  <a:lnTo>
                    <a:pt x="121" y="219"/>
                  </a:lnTo>
                  <a:lnTo>
                    <a:pt x="166" y="219"/>
                  </a:lnTo>
                  <a:lnTo>
                    <a:pt x="182" y="190"/>
                  </a:lnTo>
                  <a:lnTo>
                    <a:pt x="190" y="158"/>
                  </a:lnTo>
                  <a:lnTo>
                    <a:pt x="190" y="134"/>
                  </a:lnTo>
                  <a:lnTo>
                    <a:pt x="190" y="109"/>
                  </a:lnTo>
                  <a:lnTo>
                    <a:pt x="186" y="85"/>
                  </a:lnTo>
                  <a:lnTo>
                    <a:pt x="174" y="61"/>
                  </a:lnTo>
                  <a:lnTo>
                    <a:pt x="166" y="40"/>
                  </a:lnTo>
                  <a:lnTo>
                    <a:pt x="150" y="24"/>
                  </a:lnTo>
                  <a:lnTo>
                    <a:pt x="133" y="12"/>
                  </a:lnTo>
                  <a:lnTo>
                    <a:pt x="113" y="4"/>
                  </a:lnTo>
                  <a:lnTo>
                    <a:pt x="97" y="0"/>
                  </a:lnTo>
                  <a:lnTo>
                    <a:pt x="77" y="4"/>
                  </a:lnTo>
                  <a:lnTo>
                    <a:pt x="60" y="12"/>
                  </a:lnTo>
                  <a:lnTo>
                    <a:pt x="40" y="24"/>
                  </a:lnTo>
                  <a:lnTo>
                    <a:pt x="28" y="36"/>
                  </a:lnTo>
                  <a:lnTo>
                    <a:pt x="16" y="57"/>
                  </a:lnTo>
                  <a:lnTo>
                    <a:pt x="8" y="81"/>
                  </a:lnTo>
                  <a:lnTo>
                    <a:pt x="0" y="105"/>
                  </a:lnTo>
                  <a:lnTo>
                    <a:pt x="0" y="142"/>
                  </a:lnTo>
                  <a:lnTo>
                    <a:pt x="4" y="178"/>
                  </a:lnTo>
                  <a:lnTo>
                    <a:pt x="16" y="206"/>
                  </a:lnTo>
                  <a:lnTo>
                    <a:pt x="36" y="235"/>
                  </a:lnTo>
                  <a:lnTo>
                    <a:pt x="73"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1" name="Freeform 10"/>
            <p:cNvSpPr>
              <a:spLocks/>
            </p:cNvSpPr>
            <p:nvPr/>
          </p:nvSpPr>
          <p:spPr bwMode="auto">
            <a:xfrm>
              <a:off x="2777" y="2143"/>
              <a:ext cx="81" cy="146"/>
            </a:xfrm>
            <a:custGeom>
              <a:avLst/>
              <a:gdLst>
                <a:gd name="T0" fmla="*/ 0 w 81"/>
                <a:gd name="T1" fmla="*/ 81 h 146"/>
                <a:gd name="T2" fmla="*/ 0 w 81"/>
                <a:gd name="T3" fmla="*/ 81 h 146"/>
                <a:gd name="T4" fmla="*/ 0 w 81"/>
                <a:gd name="T5" fmla="*/ 52 h 146"/>
                <a:gd name="T6" fmla="*/ 4 w 81"/>
                <a:gd name="T7" fmla="*/ 28 h 146"/>
                <a:gd name="T8" fmla="*/ 12 w 81"/>
                <a:gd name="T9" fmla="*/ 8 h 146"/>
                <a:gd name="T10" fmla="*/ 20 w 81"/>
                <a:gd name="T11" fmla="*/ 4 h 146"/>
                <a:gd name="T12" fmla="*/ 29 w 81"/>
                <a:gd name="T13" fmla="*/ 0 h 146"/>
                <a:gd name="T14" fmla="*/ 29 w 81"/>
                <a:gd name="T15" fmla="*/ 0 h 146"/>
                <a:gd name="T16" fmla="*/ 37 w 81"/>
                <a:gd name="T17" fmla="*/ 0 h 146"/>
                <a:gd name="T18" fmla="*/ 45 w 81"/>
                <a:gd name="T19" fmla="*/ 4 h 146"/>
                <a:gd name="T20" fmla="*/ 57 w 81"/>
                <a:gd name="T21" fmla="*/ 16 h 146"/>
                <a:gd name="T22" fmla="*/ 69 w 81"/>
                <a:gd name="T23" fmla="*/ 36 h 146"/>
                <a:gd name="T24" fmla="*/ 77 w 81"/>
                <a:gd name="T25" fmla="*/ 65 h 146"/>
                <a:gd name="T26" fmla="*/ 77 w 81"/>
                <a:gd name="T27" fmla="*/ 65 h 146"/>
                <a:gd name="T28" fmla="*/ 81 w 81"/>
                <a:gd name="T29" fmla="*/ 93 h 146"/>
                <a:gd name="T30" fmla="*/ 77 w 81"/>
                <a:gd name="T31" fmla="*/ 117 h 146"/>
                <a:gd name="T32" fmla="*/ 65 w 81"/>
                <a:gd name="T33" fmla="*/ 133 h 146"/>
                <a:gd name="T34" fmla="*/ 61 w 81"/>
                <a:gd name="T35" fmla="*/ 142 h 146"/>
                <a:gd name="T36" fmla="*/ 53 w 81"/>
                <a:gd name="T37" fmla="*/ 146 h 146"/>
                <a:gd name="T38" fmla="*/ 53 w 81"/>
                <a:gd name="T39" fmla="*/ 146 h 146"/>
                <a:gd name="T40" fmla="*/ 45 w 81"/>
                <a:gd name="T41" fmla="*/ 146 h 146"/>
                <a:gd name="T42" fmla="*/ 37 w 81"/>
                <a:gd name="T43" fmla="*/ 142 h 146"/>
                <a:gd name="T44" fmla="*/ 20 w 81"/>
                <a:gd name="T45" fmla="*/ 129 h 146"/>
                <a:gd name="T46" fmla="*/ 8 w 81"/>
                <a:gd name="T47" fmla="*/ 105 h 146"/>
                <a:gd name="T48" fmla="*/ 0 w 81"/>
                <a:gd name="T49" fmla="*/ 81 h 146"/>
                <a:gd name="T50" fmla="*/ 0 w 81"/>
                <a:gd name="T51" fmla="*/ 8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1" h="146">
                  <a:moveTo>
                    <a:pt x="0" y="81"/>
                  </a:moveTo>
                  <a:lnTo>
                    <a:pt x="0" y="81"/>
                  </a:lnTo>
                  <a:lnTo>
                    <a:pt x="0" y="52"/>
                  </a:lnTo>
                  <a:lnTo>
                    <a:pt x="4" y="28"/>
                  </a:lnTo>
                  <a:lnTo>
                    <a:pt x="12" y="8"/>
                  </a:lnTo>
                  <a:lnTo>
                    <a:pt x="20" y="4"/>
                  </a:lnTo>
                  <a:lnTo>
                    <a:pt x="29" y="0"/>
                  </a:lnTo>
                  <a:lnTo>
                    <a:pt x="37" y="0"/>
                  </a:lnTo>
                  <a:lnTo>
                    <a:pt x="45" y="4"/>
                  </a:lnTo>
                  <a:lnTo>
                    <a:pt x="57" y="16"/>
                  </a:lnTo>
                  <a:lnTo>
                    <a:pt x="69" y="36"/>
                  </a:lnTo>
                  <a:lnTo>
                    <a:pt x="77" y="65"/>
                  </a:lnTo>
                  <a:lnTo>
                    <a:pt x="81" y="93"/>
                  </a:lnTo>
                  <a:lnTo>
                    <a:pt x="77" y="117"/>
                  </a:lnTo>
                  <a:lnTo>
                    <a:pt x="65" y="133"/>
                  </a:lnTo>
                  <a:lnTo>
                    <a:pt x="61" y="142"/>
                  </a:lnTo>
                  <a:lnTo>
                    <a:pt x="53" y="146"/>
                  </a:lnTo>
                  <a:lnTo>
                    <a:pt x="45" y="146"/>
                  </a:lnTo>
                  <a:lnTo>
                    <a:pt x="37" y="142"/>
                  </a:lnTo>
                  <a:lnTo>
                    <a:pt x="20" y="129"/>
                  </a:lnTo>
                  <a:lnTo>
                    <a:pt x="8" y="105"/>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2" name="Freeform 11"/>
            <p:cNvSpPr>
              <a:spLocks/>
            </p:cNvSpPr>
            <p:nvPr/>
          </p:nvSpPr>
          <p:spPr bwMode="auto">
            <a:xfrm>
              <a:off x="3146" y="2135"/>
              <a:ext cx="150" cy="182"/>
            </a:xfrm>
            <a:custGeom>
              <a:avLst/>
              <a:gdLst>
                <a:gd name="T0" fmla="*/ 61 w 150"/>
                <a:gd name="T1" fmla="*/ 174 h 182"/>
                <a:gd name="T2" fmla="*/ 61 w 150"/>
                <a:gd name="T3" fmla="*/ 174 h 182"/>
                <a:gd name="T4" fmla="*/ 97 w 150"/>
                <a:gd name="T5" fmla="*/ 170 h 182"/>
                <a:gd name="T6" fmla="*/ 134 w 150"/>
                <a:gd name="T7" fmla="*/ 170 h 182"/>
                <a:gd name="T8" fmla="*/ 134 w 150"/>
                <a:gd name="T9" fmla="*/ 170 h 182"/>
                <a:gd name="T10" fmla="*/ 142 w 150"/>
                <a:gd name="T11" fmla="*/ 150 h 182"/>
                <a:gd name="T12" fmla="*/ 150 w 150"/>
                <a:gd name="T13" fmla="*/ 121 h 182"/>
                <a:gd name="T14" fmla="*/ 150 w 150"/>
                <a:gd name="T15" fmla="*/ 121 h 182"/>
                <a:gd name="T16" fmla="*/ 150 w 150"/>
                <a:gd name="T17" fmla="*/ 101 h 182"/>
                <a:gd name="T18" fmla="*/ 150 w 150"/>
                <a:gd name="T19" fmla="*/ 81 h 182"/>
                <a:gd name="T20" fmla="*/ 146 w 150"/>
                <a:gd name="T21" fmla="*/ 64 h 182"/>
                <a:gd name="T22" fmla="*/ 142 w 150"/>
                <a:gd name="T23" fmla="*/ 48 h 182"/>
                <a:gd name="T24" fmla="*/ 130 w 150"/>
                <a:gd name="T25" fmla="*/ 32 h 182"/>
                <a:gd name="T26" fmla="*/ 122 w 150"/>
                <a:gd name="T27" fmla="*/ 20 h 182"/>
                <a:gd name="T28" fmla="*/ 105 w 150"/>
                <a:gd name="T29" fmla="*/ 8 h 182"/>
                <a:gd name="T30" fmla="*/ 93 w 150"/>
                <a:gd name="T31" fmla="*/ 4 h 182"/>
                <a:gd name="T32" fmla="*/ 93 w 150"/>
                <a:gd name="T33" fmla="*/ 4 h 182"/>
                <a:gd name="T34" fmla="*/ 77 w 150"/>
                <a:gd name="T35" fmla="*/ 0 h 182"/>
                <a:gd name="T36" fmla="*/ 61 w 150"/>
                <a:gd name="T37" fmla="*/ 4 h 182"/>
                <a:gd name="T38" fmla="*/ 49 w 150"/>
                <a:gd name="T39" fmla="*/ 8 h 182"/>
                <a:gd name="T40" fmla="*/ 36 w 150"/>
                <a:gd name="T41" fmla="*/ 16 h 182"/>
                <a:gd name="T42" fmla="*/ 24 w 150"/>
                <a:gd name="T43" fmla="*/ 28 h 182"/>
                <a:gd name="T44" fmla="*/ 16 w 150"/>
                <a:gd name="T45" fmla="*/ 44 h 182"/>
                <a:gd name="T46" fmla="*/ 8 w 150"/>
                <a:gd name="T47" fmla="*/ 60 h 182"/>
                <a:gd name="T48" fmla="*/ 4 w 150"/>
                <a:gd name="T49" fmla="*/ 81 h 182"/>
                <a:gd name="T50" fmla="*/ 4 w 150"/>
                <a:gd name="T51" fmla="*/ 81 h 182"/>
                <a:gd name="T52" fmla="*/ 0 w 150"/>
                <a:gd name="T53" fmla="*/ 109 h 182"/>
                <a:gd name="T54" fmla="*/ 4 w 150"/>
                <a:gd name="T55" fmla="*/ 137 h 182"/>
                <a:gd name="T56" fmla="*/ 16 w 150"/>
                <a:gd name="T57" fmla="*/ 162 h 182"/>
                <a:gd name="T58" fmla="*/ 28 w 150"/>
                <a:gd name="T59" fmla="*/ 182 h 182"/>
                <a:gd name="T60" fmla="*/ 28 w 150"/>
                <a:gd name="T61" fmla="*/ 182 h 182"/>
                <a:gd name="T62" fmla="*/ 61 w 150"/>
                <a:gd name="T63" fmla="*/ 174 h 182"/>
                <a:gd name="T64" fmla="*/ 61 w 150"/>
                <a:gd name="T65" fmla="*/ 174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82">
                  <a:moveTo>
                    <a:pt x="61" y="174"/>
                  </a:moveTo>
                  <a:lnTo>
                    <a:pt x="61" y="174"/>
                  </a:lnTo>
                  <a:lnTo>
                    <a:pt x="97" y="170"/>
                  </a:lnTo>
                  <a:lnTo>
                    <a:pt x="134" y="170"/>
                  </a:lnTo>
                  <a:lnTo>
                    <a:pt x="142" y="150"/>
                  </a:lnTo>
                  <a:lnTo>
                    <a:pt x="150" y="121"/>
                  </a:lnTo>
                  <a:lnTo>
                    <a:pt x="150" y="101"/>
                  </a:lnTo>
                  <a:lnTo>
                    <a:pt x="150" y="81"/>
                  </a:lnTo>
                  <a:lnTo>
                    <a:pt x="146" y="64"/>
                  </a:lnTo>
                  <a:lnTo>
                    <a:pt x="142" y="48"/>
                  </a:lnTo>
                  <a:lnTo>
                    <a:pt x="130" y="32"/>
                  </a:lnTo>
                  <a:lnTo>
                    <a:pt x="122" y="20"/>
                  </a:lnTo>
                  <a:lnTo>
                    <a:pt x="105" y="8"/>
                  </a:lnTo>
                  <a:lnTo>
                    <a:pt x="93" y="4"/>
                  </a:lnTo>
                  <a:lnTo>
                    <a:pt x="77" y="0"/>
                  </a:lnTo>
                  <a:lnTo>
                    <a:pt x="61" y="4"/>
                  </a:lnTo>
                  <a:lnTo>
                    <a:pt x="49" y="8"/>
                  </a:lnTo>
                  <a:lnTo>
                    <a:pt x="36" y="16"/>
                  </a:lnTo>
                  <a:lnTo>
                    <a:pt x="24" y="28"/>
                  </a:lnTo>
                  <a:lnTo>
                    <a:pt x="16" y="44"/>
                  </a:lnTo>
                  <a:lnTo>
                    <a:pt x="8" y="60"/>
                  </a:lnTo>
                  <a:lnTo>
                    <a:pt x="4" y="81"/>
                  </a:lnTo>
                  <a:lnTo>
                    <a:pt x="0" y="109"/>
                  </a:lnTo>
                  <a:lnTo>
                    <a:pt x="4" y="137"/>
                  </a:lnTo>
                  <a:lnTo>
                    <a:pt x="16" y="162"/>
                  </a:lnTo>
                  <a:lnTo>
                    <a:pt x="28" y="182"/>
                  </a:lnTo>
                  <a:lnTo>
                    <a:pt x="61"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3" name="Freeform 12"/>
            <p:cNvSpPr>
              <a:spLocks/>
            </p:cNvSpPr>
            <p:nvPr/>
          </p:nvSpPr>
          <p:spPr bwMode="auto">
            <a:xfrm>
              <a:off x="3174" y="2126"/>
              <a:ext cx="65" cy="114"/>
            </a:xfrm>
            <a:custGeom>
              <a:avLst/>
              <a:gdLst>
                <a:gd name="T0" fmla="*/ 4 w 65"/>
                <a:gd name="T1" fmla="*/ 65 h 114"/>
                <a:gd name="T2" fmla="*/ 4 w 65"/>
                <a:gd name="T3" fmla="*/ 65 h 114"/>
                <a:gd name="T4" fmla="*/ 0 w 65"/>
                <a:gd name="T5" fmla="*/ 41 h 114"/>
                <a:gd name="T6" fmla="*/ 4 w 65"/>
                <a:gd name="T7" fmla="*/ 21 h 114"/>
                <a:gd name="T8" fmla="*/ 12 w 65"/>
                <a:gd name="T9" fmla="*/ 9 h 114"/>
                <a:gd name="T10" fmla="*/ 25 w 65"/>
                <a:gd name="T11" fmla="*/ 0 h 114"/>
                <a:gd name="T12" fmla="*/ 25 w 65"/>
                <a:gd name="T13" fmla="*/ 0 h 114"/>
                <a:gd name="T14" fmla="*/ 37 w 65"/>
                <a:gd name="T15" fmla="*/ 5 h 114"/>
                <a:gd name="T16" fmla="*/ 49 w 65"/>
                <a:gd name="T17" fmla="*/ 13 h 114"/>
                <a:gd name="T18" fmla="*/ 57 w 65"/>
                <a:gd name="T19" fmla="*/ 33 h 114"/>
                <a:gd name="T20" fmla="*/ 65 w 65"/>
                <a:gd name="T21" fmla="*/ 53 h 114"/>
                <a:gd name="T22" fmla="*/ 65 w 65"/>
                <a:gd name="T23" fmla="*/ 53 h 114"/>
                <a:gd name="T24" fmla="*/ 65 w 65"/>
                <a:gd name="T25" fmla="*/ 73 h 114"/>
                <a:gd name="T26" fmla="*/ 61 w 65"/>
                <a:gd name="T27" fmla="*/ 94 h 114"/>
                <a:gd name="T28" fmla="*/ 53 w 65"/>
                <a:gd name="T29" fmla="*/ 106 h 114"/>
                <a:gd name="T30" fmla="*/ 45 w 65"/>
                <a:gd name="T31" fmla="*/ 114 h 114"/>
                <a:gd name="T32" fmla="*/ 45 w 65"/>
                <a:gd name="T33" fmla="*/ 114 h 114"/>
                <a:gd name="T34" fmla="*/ 29 w 65"/>
                <a:gd name="T35" fmla="*/ 110 h 114"/>
                <a:gd name="T36" fmla="*/ 21 w 65"/>
                <a:gd name="T37" fmla="*/ 102 h 114"/>
                <a:gd name="T38" fmla="*/ 8 w 65"/>
                <a:gd name="T39" fmla="*/ 86 h 114"/>
                <a:gd name="T40" fmla="*/ 4 w 65"/>
                <a:gd name="T41" fmla="*/ 65 h 114"/>
                <a:gd name="T42" fmla="*/ 4 w 65"/>
                <a:gd name="T43" fmla="*/ 65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114">
                  <a:moveTo>
                    <a:pt x="4" y="65"/>
                  </a:moveTo>
                  <a:lnTo>
                    <a:pt x="4" y="65"/>
                  </a:lnTo>
                  <a:lnTo>
                    <a:pt x="0" y="41"/>
                  </a:lnTo>
                  <a:lnTo>
                    <a:pt x="4" y="21"/>
                  </a:lnTo>
                  <a:lnTo>
                    <a:pt x="12" y="9"/>
                  </a:lnTo>
                  <a:lnTo>
                    <a:pt x="25" y="0"/>
                  </a:lnTo>
                  <a:lnTo>
                    <a:pt x="37" y="5"/>
                  </a:lnTo>
                  <a:lnTo>
                    <a:pt x="49" y="13"/>
                  </a:lnTo>
                  <a:lnTo>
                    <a:pt x="57" y="33"/>
                  </a:lnTo>
                  <a:lnTo>
                    <a:pt x="65" y="53"/>
                  </a:lnTo>
                  <a:lnTo>
                    <a:pt x="65" y="73"/>
                  </a:lnTo>
                  <a:lnTo>
                    <a:pt x="61" y="94"/>
                  </a:lnTo>
                  <a:lnTo>
                    <a:pt x="53" y="106"/>
                  </a:lnTo>
                  <a:lnTo>
                    <a:pt x="45" y="114"/>
                  </a:lnTo>
                  <a:lnTo>
                    <a:pt x="29" y="110"/>
                  </a:lnTo>
                  <a:lnTo>
                    <a:pt x="21" y="102"/>
                  </a:lnTo>
                  <a:lnTo>
                    <a:pt x="8" y="86"/>
                  </a:lnTo>
                  <a:lnTo>
                    <a:pt x="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 name="Freeform 13"/>
            <p:cNvSpPr>
              <a:spLocks/>
            </p:cNvSpPr>
            <p:nvPr/>
          </p:nvSpPr>
          <p:spPr bwMode="auto">
            <a:xfrm>
              <a:off x="2453" y="2625"/>
              <a:ext cx="1240" cy="770"/>
            </a:xfrm>
            <a:custGeom>
              <a:avLst/>
              <a:gdLst>
                <a:gd name="T0" fmla="*/ 24 w 1240"/>
                <a:gd name="T1" fmla="*/ 81 h 770"/>
                <a:gd name="T2" fmla="*/ 12 w 1240"/>
                <a:gd name="T3" fmla="*/ 154 h 770"/>
                <a:gd name="T4" fmla="*/ 0 w 1240"/>
                <a:gd name="T5" fmla="*/ 263 h 770"/>
                <a:gd name="T6" fmla="*/ 8 w 1240"/>
                <a:gd name="T7" fmla="*/ 393 h 770"/>
                <a:gd name="T8" fmla="*/ 36 w 1240"/>
                <a:gd name="T9" fmla="*/ 494 h 770"/>
                <a:gd name="T10" fmla="*/ 65 w 1240"/>
                <a:gd name="T11" fmla="*/ 555 h 770"/>
                <a:gd name="T12" fmla="*/ 109 w 1240"/>
                <a:gd name="T13" fmla="*/ 612 h 770"/>
                <a:gd name="T14" fmla="*/ 166 w 1240"/>
                <a:gd name="T15" fmla="*/ 657 h 770"/>
                <a:gd name="T16" fmla="*/ 235 w 1240"/>
                <a:gd name="T17" fmla="*/ 689 h 770"/>
                <a:gd name="T18" fmla="*/ 328 w 1240"/>
                <a:gd name="T19" fmla="*/ 705 h 770"/>
                <a:gd name="T20" fmla="*/ 438 w 1240"/>
                <a:gd name="T21" fmla="*/ 705 h 770"/>
                <a:gd name="T22" fmla="*/ 567 w 1240"/>
                <a:gd name="T23" fmla="*/ 685 h 770"/>
                <a:gd name="T24" fmla="*/ 656 w 1240"/>
                <a:gd name="T25" fmla="*/ 657 h 770"/>
                <a:gd name="T26" fmla="*/ 904 w 1240"/>
                <a:gd name="T27" fmla="*/ 494 h 770"/>
                <a:gd name="T28" fmla="*/ 977 w 1240"/>
                <a:gd name="T29" fmla="*/ 600 h 770"/>
                <a:gd name="T30" fmla="*/ 1025 w 1240"/>
                <a:gd name="T31" fmla="*/ 689 h 770"/>
                <a:gd name="T32" fmla="*/ 1045 w 1240"/>
                <a:gd name="T33" fmla="*/ 750 h 770"/>
                <a:gd name="T34" fmla="*/ 1045 w 1240"/>
                <a:gd name="T35" fmla="*/ 770 h 770"/>
                <a:gd name="T36" fmla="*/ 1086 w 1240"/>
                <a:gd name="T37" fmla="*/ 770 h 770"/>
                <a:gd name="T38" fmla="*/ 1143 w 1240"/>
                <a:gd name="T39" fmla="*/ 754 h 770"/>
                <a:gd name="T40" fmla="*/ 1208 w 1240"/>
                <a:gd name="T41" fmla="*/ 713 h 770"/>
                <a:gd name="T42" fmla="*/ 1240 w 1240"/>
                <a:gd name="T43" fmla="*/ 677 h 770"/>
                <a:gd name="T44" fmla="*/ 1191 w 1240"/>
                <a:gd name="T45" fmla="*/ 661 h 770"/>
                <a:gd name="T46" fmla="*/ 1143 w 1240"/>
                <a:gd name="T47" fmla="*/ 653 h 770"/>
                <a:gd name="T48" fmla="*/ 1086 w 1240"/>
                <a:gd name="T49" fmla="*/ 657 h 770"/>
                <a:gd name="T50" fmla="*/ 1074 w 1240"/>
                <a:gd name="T51" fmla="*/ 604 h 770"/>
                <a:gd name="T52" fmla="*/ 1025 w 1240"/>
                <a:gd name="T53" fmla="*/ 490 h 770"/>
                <a:gd name="T54" fmla="*/ 989 w 1240"/>
                <a:gd name="T55" fmla="*/ 434 h 770"/>
                <a:gd name="T56" fmla="*/ 940 w 1240"/>
                <a:gd name="T57" fmla="*/ 385 h 770"/>
                <a:gd name="T58" fmla="*/ 883 w 1240"/>
                <a:gd name="T59" fmla="*/ 357 h 770"/>
                <a:gd name="T60" fmla="*/ 815 w 1240"/>
                <a:gd name="T61" fmla="*/ 353 h 770"/>
                <a:gd name="T62" fmla="*/ 774 w 1240"/>
                <a:gd name="T63" fmla="*/ 0 h 770"/>
                <a:gd name="T64" fmla="*/ 758 w 1240"/>
                <a:gd name="T65" fmla="*/ 12 h 770"/>
                <a:gd name="T66" fmla="*/ 661 w 1240"/>
                <a:gd name="T67" fmla="*/ 69 h 770"/>
                <a:gd name="T68" fmla="*/ 575 w 1240"/>
                <a:gd name="T69" fmla="*/ 105 h 770"/>
                <a:gd name="T70" fmla="*/ 470 w 1240"/>
                <a:gd name="T71" fmla="*/ 130 h 770"/>
                <a:gd name="T72" fmla="*/ 340 w 1240"/>
                <a:gd name="T73" fmla="*/ 142 h 770"/>
                <a:gd name="T74" fmla="*/ 190 w 1240"/>
                <a:gd name="T75" fmla="*/ 126 h 770"/>
                <a:gd name="T76" fmla="*/ 24 w 1240"/>
                <a:gd name="T77" fmla="*/ 81 h 7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40" h="770">
                  <a:moveTo>
                    <a:pt x="24" y="81"/>
                  </a:moveTo>
                  <a:lnTo>
                    <a:pt x="24" y="81"/>
                  </a:lnTo>
                  <a:lnTo>
                    <a:pt x="16" y="113"/>
                  </a:lnTo>
                  <a:lnTo>
                    <a:pt x="12" y="154"/>
                  </a:lnTo>
                  <a:lnTo>
                    <a:pt x="4" y="207"/>
                  </a:lnTo>
                  <a:lnTo>
                    <a:pt x="0" y="263"/>
                  </a:lnTo>
                  <a:lnTo>
                    <a:pt x="4" y="328"/>
                  </a:lnTo>
                  <a:lnTo>
                    <a:pt x="8" y="393"/>
                  </a:lnTo>
                  <a:lnTo>
                    <a:pt x="24" y="462"/>
                  </a:lnTo>
                  <a:lnTo>
                    <a:pt x="36" y="494"/>
                  </a:lnTo>
                  <a:lnTo>
                    <a:pt x="49" y="527"/>
                  </a:lnTo>
                  <a:lnTo>
                    <a:pt x="65" y="555"/>
                  </a:lnTo>
                  <a:lnTo>
                    <a:pt x="85" y="584"/>
                  </a:lnTo>
                  <a:lnTo>
                    <a:pt x="109" y="612"/>
                  </a:lnTo>
                  <a:lnTo>
                    <a:pt x="134" y="636"/>
                  </a:lnTo>
                  <a:lnTo>
                    <a:pt x="166" y="657"/>
                  </a:lnTo>
                  <a:lnTo>
                    <a:pt x="199" y="673"/>
                  </a:lnTo>
                  <a:lnTo>
                    <a:pt x="235" y="689"/>
                  </a:lnTo>
                  <a:lnTo>
                    <a:pt x="280" y="701"/>
                  </a:lnTo>
                  <a:lnTo>
                    <a:pt x="328" y="705"/>
                  </a:lnTo>
                  <a:lnTo>
                    <a:pt x="381" y="709"/>
                  </a:lnTo>
                  <a:lnTo>
                    <a:pt x="438" y="705"/>
                  </a:lnTo>
                  <a:lnTo>
                    <a:pt x="498" y="701"/>
                  </a:lnTo>
                  <a:lnTo>
                    <a:pt x="567" y="685"/>
                  </a:lnTo>
                  <a:lnTo>
                    <a:pt x="640" y="669"/>
                  </a:lnTo>
                  <a:lnTo>
                    <a:pt x="656" y="657"/>
                  </a:lnTo>
                  <a:lnTo>
                    <a:pt x="904" y="494"/>
                  </a:lnTo>
                  <a:lnTo>
                    <a:pt x="928" y="527"/>
                  </a:lnTo>
                  <a:lnTo>
                    <a:pt x="977" y="600"/>
                  </a:lnTo>
                  <a:lnTo>
                    <a:pt x="1001" y="644"/>
                  </a:lnTo>
                  <a:lnTo>
                    <a:pt x="1025" y="689"/>
                  </a:lnTo>
                  <a:lnTo>
                    <a:pt x="1041" y="730"/>
                  </a:lnTo>
                  <a:lnTo>
                    <a:pt x="1045" y="750"/>
                  </a:lnTo>
                  <a:lnTo>
                    <a:pt x="1045" y="770"/>
                  </a:lnTo>
                  <a:lnTo>
                    <a:pt x="1066" y="770"/>
                  </a:lnTo>
                  <a:lnTo>
                    <a:pt x="1086" y="770"/>
                  </a:lnTo>
                  <a:lnTo>
                    <a:pt x="1110" y="766"/>
                  </a:lnTo>
                  <a:lnTo>
                    <a:pt x="1143" y="754"/>
                  </a:lnTo>
                  <a:lnTo>
                    <a:pt x="1175" y="738"/>
                  </a:lnTo>
                  <a:lnTo>
                    <a:pt x="1208" y="713"/>
                  </a:lnTo>
                  <a:lnTo>
                    <a:pt x="1240" y="677"/>
                  </a:lnTo>
                  <a:lnTo>
                    <a:pt x="1224" y="673"/>
                  </a:lnTo>
                  <a:lnTo>
                    <a:pt x="1191" y="661"/>
                  </a:lnTo>
                  <a:lnTo>
                    <a:pt x="1171" y="657"/>
                  </a:lnTo>
                  <a:lnTo>
                    <a:pt x="1143" y="653"/>
                  </a:lnTo>
                  <a:lnTo>
                    <a:pt x="1114" y="653"/>
                  </a:lnTo>
                  <a:lnTo>
                    <a:pt x="1086" y="657"/>
                  </a:lnTo>
                  <a:lnTo>
                    <a:pt x="1074" y="604"/>
                  </a:lnTo>
                  <a:lnTo>
                    <a:pt x="1054" y="551"/>
                  </a:lnTo>
                  <a:lnTo>
                    <a:pt x="1025" y="490"/>
                  </a:lnTo>
                  <a:lnTo>
                    <a:pt x="1009" y="462"/>
                  </a:lnTo>
                  <a:lnTo>
                    <a:pt x="989" y="434"/>
                  </a:lnTo>
                  <a:lnTo>
                    <a:pt x="964" y="405"/>
                  </a:lnTo>
                  <a:lnTo>
                    <a:pt x="940" y="385"/>
                  </a:lnTo>
                  <a:lnTo>
                    <a:pt x="912" y="369"/>
                  </a:lnTo>
                  <a:lnTo>
                    <a:pt x="883" y="357"/>
                  </a:lnTo>
                  <a:lnTo>
                    <a:pt x="851" y="353"/>
                  </a:lnTo>
                  <a:lnTo>
                    <a:pt x="815" y="353"/>
                  </a:lnTo>
                  <a:lnTo>
                    <a:pt x="673" y="466"/>
                  </a:lnTo>
                  <a:lnTo>
                    <a:pt x="774" y="0"/>
                  </a:lnTo>
                  <a:lnTo>
                    <a:pt x="758" y="12"/>
                  </a:lnTo>
                  <a:lnTo>
                    <a:pt x="721" y="36"/>
                  </a:lnTo>
                  <a:lnTo>
                    <a:pt x="661" y="69"/>
                  </a:lnTo>
                  <a:lnTo>
                    <a:pt x="620" y="89"/>
                  </a:lnTo>
                  <a:lnTo>
                    <a:pt x="575" y="105"/>
                  </a:lnTo>
                  <a:lnTo>
                    <a:pt x="527" y="118"/>
                  </a:lnTo>
                  <a:lnTo>
                    <a:pt x="470" y="130"/>
                  </a:lnTo>
                  <a:lnTo>
                    <a:pt x="409" y="138"/>
                  </a:lnTo>
                  <a:lnTo>
                    <a:pt x="340" y="142"/>
                  </a:lnTo>
                  <a:lnTo>
                    <a:pt x="267" y="138"/>
                  </a:lnTo>
                  <a:lnTo>
                    <a:pt x="190" y="126"/>
                  </a:lnTo>
                  <a:lnTo>
                    <a:pt x="109" y="109"/>
                  </a:lnTo>
                  <a:lnTo>
                    <a:pt x="24" y="81"/>
                  </a:lnTo>
                  <a:close/>
                </a:path>
              </a:pathLst>
            </a:custGeom>
            <a:solidFill>
              <a:srgbClr val="4B3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5" name="Freeform 14"/>
            <p:cNvSpPr>
              <a:spLocks/>
            </p:cNvSpPr>
            <p:nvPr/>
          </p:nvSpPr>
          <p:spPr bwMode="auto">
            <a:xfrm>
              <a:off x="3146" y="3176"/>
              <a:ext cx="421" cy="450"/>
            </a:xfrm>
            <a:custGeom>
              <a:avLst/>
              <a:gdLst>
                <a:gd name="T0" fmla="*/ 0 w 421"/>
                <a:gd name="T1" fmla="*/ 61 h 450"/>
                <a:gd name="T2" fmla="*/ 0 w 421"/>
                <a:gd name="T3" fmla="*/ 61 h 450"/>
                <a:gd name="T4" fmla="*/ 28 w 421"/>
                <a:gd name="T5" fmla="*/ 77 h 450"/>
                <a:gd name="T6" fmla="*/ 57 w 421"/>
                <a:gd name="T7" fmla="*/ 97 h 450"/>
                <a:gd name="T8" fmla="*/ 89 w 421"/>
                <a:gd name="T9" fmla="*/ 126 h 450"/>
                <a:gd name="T10" fmla="*/ 105 w 421"/>
                <a:gd name="T11" fmla="*/ 146 h 450"/>
                <a:gd name="T12" fmla="*/ 122 w 421"/>
                <a:gd name="T13" fmla="*/ 170 h 450"/>
                <a:gd name="T14" fmla="*/ 134 w 421"/>
                <a:gd name="T15" fmla="*/ 199 h 450"/>
                <a:gd name="T16" fmla="*/ 150 w 421"/>
                <a:gd name="T17" fmla="*/ 231 h 450"/>
                <a:gd name="T18" fmla="*/ 158 w 421"/>
                <a:gd name="T19" fmla="*/ 268 h 450"/>
                <a:gd name="T20" fmla="*/ 166 w 421"/>
                <a:gd name="T21" fmla="*/ 308 h 450"/>
                <a:gd name="T22" fmla="*/ 170 w 421"/>
                <a:gd name="T23" fmla="*/ 353 h 450"/>
                <a:gd name="T24" fmla="*/ 170 w 421"/>
                <a:gd name="T25" fmla="*/ 401 h 450"/>
                <a:gd name="T26" fmla="*/ 170 w 421"/>
                <a:gd name="T27" fmla="*/ 401 h 450"/>
                <a:gd name="T28" fmla="*/ 178 w 421"/>
                <a:gd name="T29" fmla="*/ 410 h 450"/>
                <a:gd name="T30" fmla="*/ 207 w 421"/>
                <a:gd name="T31" fmla="*/ 426 h 450"/>
                <a:gd name="T32" fmla="*/ 231 w 421"/>
                <a:gd name="T33" fmla="*/ 434 h 450"/>
                <a:gd name="T34" fmla="*/ 255 w 421"/>
                <a:gd name="T35" fmla="*/ 438 h 450"/>
                <a:gd name="T36" fmla="*/ 288 w 421"/>
                <a:gd name="T37" fmla="*/ 446 h 450"/>
                <a:gd name="T38" fmla="*/ 324 w 421"/>
                <a:gd name="T39" fmla="*/ 446 h 450"/>
                <a:gd name="T40" fmla="*/ 324 w 421"/>
                <a:gd name="T41" fmla="*/ 446 h 450"/>
                <a:gd name="T42" fmla="*/ 357 w 421"/>
                <a:gd name="T43" fmla="*/ 450 h 450"/>
                <a:gd name="T44" fmla="*/ 385 w 421"/>
                <a:gd name="T45" fmla="*/ 450 h 450"/>
                <a:gd name="T46" fmla="*/ 409 w 421"/>
                <a:gd name="T47" fmla="*/ 446 h 450"/>
                <a:gd name="T48" fmla="*/ 417 w 421"/>
                <a:gd name="T49" fmla="*/ 442 h 450"/>
                <a:gd name="T50" fmla="*/ 421 w 421"/>
                <a:gd name="T51" fmla="*/ 438 h 450"/>
                <a:gd name="T52" fmla="*/ 421 w 421"/>
                <a:gd name="T53" fmla="*/ 430 h 450"/>
                <a:gd name="T54" fmla="*/ 413 w 421"/>
                <a:gd name="T55" fmla="*/ 422 h 450"/>
                <a:gd name="T56" fmla="*/ 397 w 421"/>
                <a:gd name="T57" fmla="*/ 410 h 450"/>
                <a:gd name="T58" fmla="*/ 373 w 421"/>
                <a:gd name="T59" fmla="*/ 393 h 450"/>
                <a:gd name="T60" fmla="*/ 292 w 421"/>
                <a:gd name="T61" fmla="*/ 357 h 450"/>
                <a:gd name="T62" fmla="*/ 292 w 421"/>
                <a:gd name="T63" fmla="*/ 357 h 450"/>
                <a:gd name="T64" fmla="*/ 267 w 421"/>
                <a:gd name="T65" fmla="*/ 300 h 450"/>
                <a:gd name="T66" fmla="*/ 243 w 421"/>
                <a:gd name="T67" fmla="*/ 243 h 450"/>
                <a:gd name="T68" fmla="*/ 211 w 421"/>
                <a:gd name="T69" fmla="*/ 179 h 450"/>
                <a:gd name="T70" fmla="*/ 174 w 421"/>
                <a:gd name="T71" fmla="*/ 114 h 450"/>
                <a:gd name="T72" fmla="*/ 138 w 421"/>
                <a:gd name="T73" fmla="*/ 57 h 450"/>
                <a:gd name="T74" fmla="*/ 122 w 421"/>
                <a:gd name="T75" fmla="*/ 33 h 450"/>
                <a:gd name="T76" fmla="*/ 101 w 421"/>
                <a:gd name="T77" fmla="*/ 16 h 450"/>
                <a:gd name="T78" fmla="*/ 85 w 421"/>
                <a:gd name="T79" fmla="*/ 4 h 450"/>
                <a:gd name="T80" fmla="*/ 69 w 421"/>
                <a:gd name="T81" fmla="*/ 0 h 450"/>
                <a:gd name="T82" fmla="*/ 0 w 421"/>
                <a:gd name="T83" fmla="*/ 61 h 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1" h="450">
                  <a:moveTo>
                    <a:pt x="0" y="61"/>
                  </a:moveTo>
                  <a:lnTo>
                    <a:pt x="0" y="61"/>
                  </a:lnTo>
                  <a:lnTo>
                    <a:pt x="28" y="77"/>
                  </a:lnTo>
                  <a:lnTo>
                    <a:pt x="57" y="97"/>
                  </a:lnTo>
                  <a:lnTo>
                    <a:pt x="89" y="126"/>
                  </a:lnTo>
                  <a:lnTo>
                    <a:pt x="105" y="146"/>
                  </a:lnTo>
                  <a:lnTo>
                    <a:pt x="122" y="170"/>
                  </a:lnTo>
                  <a:lnTo>
                    <a:pt x="134" y="199"/>
                  </a:lnTo>
                  <a:lnTo>
                    <a:pt x="150" y="231"/>
                  </a:lnTo>
                  <a:lnTo>
                    <a:pt x="158" y="268"/>
                  </a:lnTo>
                  <a:lnTo>
                    <a:pt x="166" y="308"/>
                  </a:lnTo>
                  <a:lnTo>
                    <a:pt x="170" y="353"/>
                  </a:lnTo>
                  <a:lnTo>
                    <a:pt x="170" y="401"/>
                  </a:lnTo>
                  <a:lnTo>
                    <a:pt x="178" y="410"/>
                  </a:lnTo>
                  <a:lnTo>
                    <a:pt x="207" y="426"/>
                  </a:lnTo>
                  <a:lnTo>
                    <a:pt x="231" y="434"/>
                  </a:lnTo>
                  <a:lnTo>
                    <a:pt x="255" y="438"/>
                  </a:lnTo>
                  <a:lnTo>
                    <a:pt x="288" y="446"/>
                  </a:lnTo>
                  <a:lnTo>
                    <a:pt x="324" y="446"/>
                  </a:lnTo>
                  <a:lnTo>
                    <a:pt x="357" y="450"/>
                  </a:lnTo>
                  <a:lnTo>
                    <a:pt x="385" y="450"/>
                  </a:lnTo>
                  <a:lnTo>
                    <a:pt x="409" y="446"/>
                  </a:lnTo>
                  <a:lnTo>
                    <a:pt x="417" y="442"/>
                  </a:lnTo>
                  <a:lnTo>
                    <a:pt x="421" y="438"/>
                  </a:lnTo>
                  <a:lnTo>
                    <a:pt x="421" y="430"/>
                  </a:lnTo>
                  <a:lnTo>
                    <a:pt x="413" y="422"/>
                  </a:lnTo>
                  <a:lnTo>
                    <a:pt x="397" y="410"/>
                  </a:lnTo>
                  <a:lnTo>
                    <a:pt x="373" y="393"/>
                  </a:lnTo>
                  <a:lnTo>
                    <a:pt x="292" y="357"/>
                  </a:lnTo>
                  <a:lnTo>
                    <a:pt x="267" y="300"/>
                  </a:lnTo>
                  <a:lnTo>
                    <a:pt x="243" y="243"/>
                  </a:lnTo>
                  <a:lnTo>
                    <a:pt x="211" y="179"/>
                  </a:lnTo>
                  <a:lnTo>
                    <a:pt x="174" y="114"/>
                  </a:lnTo>
                  <a:lnTo>
                    <a:pt x="138" y="57"/>
                  </a:lnTo>
                  <a:lnTo>
                    <a:pt x="122" y="33"/>
                  </a:lnTo>
                  <a:lnTo>
                    <a:pt x="101" y="16"/>
                  </a:lnTo>
                  <a:lnTo>
                    <a:pt x="85" y="4"/>
                  </a:lnTo>
                  <a:lnTo>
                    <a:pt x="69" y="0"/>
                  </a:lnTo>
                  <a:lnTo>
                    <a:pt x="0" y="61"/>
                  </a:lnTo>
                  <a:close/>
                </a:path>
              </a:pathLst>
            </a:custGeom>
            <a:solidFill>
              <a:srgbClr val="4B3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6" name="Freeform 15"/>
            <p:cNvSpPr>
              <a:spLocks/>
            </p:cNvSpPr>
            <p:nvPr/>
          </p:nvSpPr>
          <p:spPr bwMode="auto">
            <a:xfrm>
              <a:off x="2951" y="2597"/>
              <a:ext cx="446" cy="413"/>
            </a:xfrm>
            <a:custGeom>
              <a:avLst/>
              <a:gdLst>
                <a:gd name="T0" fmla="*/ 77 w 446"/>
                <a:gd name="T1" fmla="*/ 291 h 413"/>
                <a:gd name="T2" fmla="*/ 77 w 446"/>
                <a:gd name="T3" fmla="*/ 291 h 413"/>
                <a:gd name="T4" fmla="*/ 94 w 446"/>
                <a:gd name="T5" fmla="*/ 295 h 413"/>
                <a:gd name="T6" fmla="*/ 134 w 446"/>
                <a:gd name="T7" fmla="*/ 308 h 413"/>
                <a:gd name="T8" fmla="*/ 191 w 446"/>
                <a:gd name="T9" fmla="*/ 320 h 413"/>
                <a:gd name="T10" fmla="*/ 223 w 446"/>
                <a:gd name="T11" fmla="*/ 324 h 413"/>
                <a:gd name="T12" fmla="*/ 252 w 446"/>
                <a:gd name="T13" fmla="*/ 328 h 413"/>
                <a:gd name="T14" fmla="*/ 280 w 446"/>
                <a:gd name="T15" fmla="*/ 324 h 413"/>
                <a:gd name="T16" fmla="*/ 308 w 446"/>
                <a:gd name="T17" fmla="*/ 316 h 413"/>
                <a:gd name="T18" fmla="*/ 333 w 446"/>
                <a:gd name="T19" fmla="*/ 304 h 413"/>
                <a:gd name="T20" fmla="*/ 349 w 446"/>
                <a:gd name="T21" fmla="*/ 283 h 413"/>
                <a:gd name="T22" fmla="*/ 361 w 446"/>
                <a:gd name="T23" fmla="*/ 255 h 413"/>
                <a:gd name="T24" fmla="*/ 365 w 446"/>
                <a:gd name="T25" fmla="*/ 218 h 413"/>
                <a:gd name="T26" fmla="*/ 361 w 446"/>
                <a:gd name="T27" fmla="*/ 174 h 413"/>
                <a:gd name="T28" fmla="*/ 345 w 446"/>
                <a:gd name="T29" fmla="*/ 117 h 413"/>
                <a:gd name="T30" fmla="*/ 345 w 446"/>
                <a:gd name="T31" fmla="*/ 117 h 413"/>
                <a:gd name="T32" fmla="*/ 329 w 446"/>
                <a:gd name="T33" fmla="*/ 117 h 413"/>
                <a:gd name="T34" fmla="*/ 312 w 446"/>
                <a:gd name="T35" fmla="*/ 117 h 413"/>
                <a:gd name="T36" fmla="*/ 300 w 446"/>
                <a:gd name="T37" fmla="*/ 109 h 413"/>
                <a:gd name="T38" fmla="*/ 296 w 446"/>
                <a:gd name="T39" fmla="*/ 105 h 413"/>
                <a:gd name="T40" fmla="*/ 292 w 446"/>
                <a:gd name="T41" fmla="*/ 97 h 413"/>
                <a:gd name="T42" fmla="*/ 292 w 446"/>
                <a:gd name="T43" fmla="*/ 89 h 413"/>
                <a:gd name="T44" fmla="*/ 296 w 446"/>
                <a:gd name="T45" fmla="*/ 77 h 413"/>
                <a:gd name="T46" fmla="*/ 312 w 446"/>
                <a:gd name="T47" fmla="*/ 48 h 413"/>
                <a:gd name="T48" fmla="*/ 349 w 446"/>
                <a:gd name="T49" fmla="*/ 8 h 413"/>
                <a:gd name="T50" fmla="*/ 349 w 446"/>
                <a:gd name="T51" fmla="*/ 8 h 413"/>
                <a:gd name="T52" fmla="*/ 373 w 446"/>
                <a:gd name="T53" fmla="*/ 4 h 413"/>
                <a:gd name="T54" fmla="*/ 393 w 446"/>
                <a:gd name="T55" fmla="*/ 0 h 413"/>
                <a:gd name="T56" fmla="*/ 418 w 446"/>
                <a:gd name="T57" fmla="*/ 0 h 413"/>
                <a:gd name="T58" fmla="*/ 430 w 446"/>
                <a:gd name="T59" fmla="*/ 0 h 413"/>
                <a:gd name="T60" fmla="*/ 438 w 446"/>
                <a:gd name="T61" fmla="*/ 4 h 413"/>
                <a:gd name="T62" fmla="*/ 442 w 446"/>
                <a:gd name="T63" fmla="*/ 12 h 413"/>
                <a:gd name="T64" fmla="*/ 446 w 446"/>
                <a:gd name="T65" fmla="*/ 20 h 413"/>
                <a:gd name="T66" fmla="*/ 446 w 446"/>
                <a:gd name="T67" fmla="*/ 32 h 413"/>
                <a:gd name="T68" fmla="*/ 442 w 446"/>
                <a:gd name="T69" fmla="*/ 48 h 413"/>
                <a:gd name="T70" fmla="*/ 434 w 446"/>
                <a:gd name="T71" fmla="*/ 69 h 413"/>
                <a:gd name="T72" fmla="*/ 422 w 446"/>
                <a:gd name="T73" fmla="*/ 93 h 413"/>
                <a:gd name="T74" fmla="*/ 422 w 446"/>
                <a:gd name="T75" fmla="*/ 93 h 413"/>
                <a:gd name="T76" fmla="*/ 430 w 446"/>
                <a:gd name="T77" fmla="*/ 121 h 413"/>
                <a:gd name="T78" fmla="*/ 434 w 446"/>
                <a:gd name="T79" fmla="*/ 154 h 413"/>
                <a:gd name="T80" fmla="*/ 438 w 446"/>
                <a:gd name="T81" fmla="*/ 194 h 413"/>
                <a:gd name="T82" fmla="*/ 434 w 446"/>
                <a:gd name="T83" fmla="*/ 239 h 413"/>
                <a:gd name="T84" fmla="*/ 426 w 446"/>
                <a:gd name="T85" fmla="*/ 263 h 413"/>
                <a:gd name="T86" fmla="*/ 418 w 446"/>
                <a:gd name="T87" fmla="*/ 287 h 413"/>
                <a:gd name="T88" fmla="*/ 406 w 446"/>
                <a:gd name="T89" fmla="*/ 312 h 413"/>
                <a:gd name="T90" fmla="*/ 389 w 446"/>
                <a:gd name="T91" fmla="*/ 332 h 413"/>
                <a:gd name="T92" fmla="*/ 365 w 446"/>
                <a:gd name="T93" fmla="*/ 356 h 413"/>
                <a:gd name="T94" fmla="*/ 341 w 446"/>
                <a:gd name="T95" fmla="*/ 381 h 413"/>
                <a:gd name="T96" fmla="*/ 341 w 446"/>
                <a:gd name="T97" fmla="*/ 381 h 413"/>
                <a:gd name="T98" fmla="*/ 292 w 446"/>
                <a:gd name="T99" fmla="*/ 393 h 413"/>
                <a:gd name="T100" fmla="*/ 244 w 446"/>
                <a:gd name="T101" fmla="*/ 401 h 413"/>
                <a:gd name="T102" fmla="*/ 183 w 446"/>
                <a:gd name="T103" fmla="*/ 409 h 413"/>
                <a:gd name="T104" fmla="*/ 122 w 446"/>
                <a:gd name="T105" fmla="*/ 413 h 413"/>
                <a:gd name="T106" fmla="*/ 94 w 446"/>
                <a:gd name="T107" fmla="*/ 413 h 413"/>
                <a:gd name="T108" fmla="*/ 69 w 446"/>
                <a:gd name="T109" fmla="*/ 413 h 413"/>
                <a:gd name="T110" fmla="*/ 45 w 446"/>
                <a:gd name="T111" fmla="*/ 405 h 413"/>
                <a:gd name="T112" fmla="*/ 25 w 446"/>
                <a:gd name="T113" fmla="*/ 397 h 413"/>
                <a:gd name="T114" fmla="*/ 13 w 446"/>
                <a:gd name="T115" fmla="*/ 385 h 413"/>
                <a:gd name="T116" fmla="*/ 0 w 446"/>
                <a:gd name="T117" fmla="*/ 368 h 413"/>
                <a:gd name="T118" fmla="*/ 77 w 446"/>
                <a:gd name="T119" fmla="*/ 291 h 4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6" h="413">
                  <a:moveTo>
                    <a:pt x="77" y="291"/>
                  </a:moveTo>
                  <a:lnTo>
                    <a:pt x="77" y="291"/>
                  </a:lnTo>
                  <a:lnTo>
                    <a:pt x="94" y="295"/>
                  </a:lnTo>
                  <a:lnTo>
                    <a:pt x="134" y="308"/>
                  </a:lnTo>
                  <a:lnTo>
                    <a:pt x="191" y="320"/>
                  </a:lnTo>
                  <a:lnTo>
                    <a:pt x="223" y="324"/>
                  </a:lnTo>
                  <a:lnTo>
                    <a:pt x="252" y="328"/>
                  </a:lnTo>
                  <a:lnTo>
                    <a:pt x="280" y="324"/>
                  </a:lnTo>
                  <a:lnTo>
                    <a:pt x="308" y="316"/>
                  </a:lnTo>
                  <a:lnTo>
                    <a:pt x="333" y="304"/>
                  </a:lnTo>
                  <a:lnTo>
                    <a:pt x="349" y="283"/>
                  </a:lnTo>
                  <a:lnTo>
                    <a:pt x="361" y="255"/>
                  </a:lnTo>
                  <a:lnTo>
                    <a:pt x="365" y="218"/>
                  </a:lnTo>
                  <a:lnTo>
                    <a:pt x="361" y="174"/>
                  </a:lnTo>
                  <a:lnTo>
                    <a:pt x="345" y="117"/>
                  </a:lnTo>
                  <a:lnTo>
                    <a:pt x="329" y="117"/>
                  </a:lnTo>
                  <a:lnTo>
                    <a:pt x="312" y="117"/>
                  </a:lnTo>
                  <a:lnTo>
                    <a:pt x="300" y="109"/>
                  </a:lnTo>
                  <a:lnTo>
                    <a:pt x="296" y="105"/>
                  </a:lnTo>
                  <a:lnTo>
                    <a:pt x="292" y="97"/>
                  </a:lnTo>
                  <a:lnTo>
                    <a:pt x="292" y="89"/>
                  </a:lnTo>
                  <a:lnTo>
                    <a:pt x="296" y="77"/>
                  </a:lnTo>
                  <a:lnTo>
                    <a:pt x="312" y="48"/>
                  </a:lnTo>
                  <a:lnTo>
                    <a:pt x="349" y="8"/>
                  </a:lnTo>
                  <a:lnTo>
                    <a:pt x="373" y="4"/>
                  </a:lnTo>
                  <a:lnTo>
                    <a:pt x="393" y="0"/>
                  </a:lnTo>
                  <a:lnTo>
                    <a:pt x="418" y="0"/>
                  </a:lnTo>
                  <a:lnTo>
                    <a:pt x="430" y="0"/>
                  </a:lnTo>
                  <a:lnTo>
                    <a:pt x="438" y="4"/>
                  </a:lnTo>
                  <a:lnTo>
                    <a:pt x="442" y="12"/>
                  </a:lnTo>
                  <a:lnTo>
                    <a:pt x="446" y="20"/>
                  </a:lnTo>
                  <a:lnTo>
                    <a:pt x="446" y="32"/>
                  </a:lnTo>
                  <a:lnTo>
                    <a:pt x="442" y="48"/>
                  </a:lnTo>
                  <a:lnTo>
                    <a:pt x="434" y="69"/>
                  </a:lnTo>
                  <a:lnTo>
                    <a:pt x="422" y="93"/>
                  </a:lnTo>
                  <a:lnTo>
                    <a:pt x="430" y="121"/>
                  </a:lnTo>
                  <a:lnTo>
                    <a:pt x="434" y="154"/>
                  </a:lnTo>
                  <a:lnTo>
                    <a:pt x="438" y="194"/>
                  </a:lnTo>
                  <a:lnTo>
                    <a:pt x="434" y="239"/>
                  </a:lnTo>
                  <a:lnTo>
                    <a:pt x="426" y="263"/>
                  </a:lnTo>
                  <a:lnTo>
                    <a:pt x="418" y="287"/>
                  </a:lnTo>
                  <a:lnTo>
                    <a:pt x="406" y="312"/>
                  </a:lnTo>
                  <a:lnTo>
                    <a:pt x="389" y="332"/>
                  </a:lnTo>
                  <a:lnTo>
                    <a:pt x="365" y="356"/>
                  </a:lnTo>
                  <a:lnTo>
                    <a:pt x="341" y="381"/>
                  </a:lnTo>
                  <a:lnTo>
                    <a:pt x="292" y="393"/>
                  </a:lnTo>
                  <a:lnTo>
                    <a:pt x="244" y="401"/>
                  </a:lnTo>
                  <a:lnTo>
                    <a:pt x="183" y="409"/>
                  </a:lnTo>
                  <a:lnTo>
                    <a:pt x="122" y="413"/>
                  </a:lnTo>
                  <a:lnTo>
                    <a:pt x="94" y="413"/>
                  </a:lnTo>
                  <a:lnTo>
                    <a:pt x="69" y="413"/>
                  </a:lnTo>
                  <a:lnTo>
                    <a:pt x="45" y="405"/>
                  </a:lnTo>
                  <a:lnTo>
                    <a:pt x="25" y="397"/>
                  </a:lnTo>
                  <a:lnTo>
                    <a:pt x="13" y="385"/>
                  </a:lnTo>
                  <a:lnTo>
                    <a:pt x="0" y="368"/>
                  </a:lnTo>
                  <a:lnTo>
                    <a:pt x="77" y="291"/>
                  </a:lnTo>
                  <a:close/>
                </a:path>
              </a:pathLst>
            </a:custGeom>
            <a:solidFill>
              <a:srgbClr val="4B3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7" name="Freeform 16"/>
            <p:cNvSpPr>
              <a:spLocks/>
            </p:cNvSpPr>
            <p:nvPr/>
          </p:nvSpPr>
          <p:spPr bwMode="auto">
            <a:xfrm>
              <a:off x="2064" y="2049"/>
              <a:ext cx="498" cy="900"/>
            </a:xfrm>
            <a:custGeom>
              <a:avLst/>
              <a:gdLst>
                <a:gd name="T0" fmla="*/ 413 w 498"/>
                <a:gd name="T1" fmla="*/ 730 h 900"/>
                <a:gd name="T2" fmla="*/ 413 w 498"/>
                <a:gd name="T3" fmla="*/ 730 h 900"/>
                <a:gd name="T4" fmla="*/ 251 w 498"/>
                <a:gd name="T5" fmla="*/ 641 h 900"/>
                <a:gd name="T6" fmla="*/ 142 w 498"/>
                <a:gd name="T7" fmla="*/ 572 h 900"/>
                <a:gd name="T8" fmla="*/ 105 w 498"/>
                <a:gd name="T9" fmla="*/ 552 h 900"/>
                <a:gd name="T10" fmla="*/ 89 w 498"/>
                <a:gd name="T11" fmla="*/ 540 h 900"/>
                <a:gd name="T12" fmla="*/ 89 w 498"/>
                <a:gd name="T13" fmla="*/ 540 h 900"/>
                <a:gd name="T14" fmla="*/ 85 w 498"/>
                <a:gd name="T15" fmla="*/ 479 h 900"/>
                <a:gd name="T16" fmla="*/ 81 w 498"/>
                <a:gd name="T17" fmla="*/ 422 h 900"/>
                <a:gd name="T18" fmla="*/ 81 w 498"/>
                <a:gd name="T19" fmla="*/ 349 h 900"/>
                <a:gd name="T20" fmla="*/ 89 w 498"/>
                <a:gd name="T21" fmla="*/ 276 h 900"/>
                <a:gd name="T22" fmla="*/ 93 w 498"/>
                <a:gd name="T23" fmla="*/ 240 h 900"/>
                <a:gd name="T24" fmla="*/ 101 w 498"/>
                <a:gd name="T25" fmla="*/ 207 h 900"/>
                <a:gd name="T26" fmla="*/ 109 w 498"/>
                <a:gd name="T27" fmla="*/ 179 h 900"/>
                <a:gd name="T28" fmla="*/ 122 w 498"/>
                <a:gd name="T29" fmla="*/ 154 h 900"/>
                <a:gd name="T30" fmla="*/ 138 w 498"/>
                <a:gd name="T31" fmla="*/ 134 h 900"/>
                <a:gd name="T32" fmla="*/ 158 w 498"/>
                <a:gd name="T33" fmla="*/ 122 h 900"/>
                <a:gd name="T34" fmla="*/ 158 w 498"/>
                <a:gd name="T35" fmla="*/ 122 h 900"/>
                <a:gd name="T36" fmla="*/ 170 w 498"/>
                <a:gd name="T37" fmla="*/ 130 h 900"/>
                <a:gd name="T38" fmla="*/ 195 w 498"/>
                <a:gd name="T39" fmla="*/ 142 h 900"/>
                <a:gd name="T40" fmla="*/ 211 w 498"/>
                <a:gd name="T41" fmla="*/ 146 h 900"/>
                <a:gd name="T42" fmla="*/ 227 w 498"/>
                <a:gd name="T43" fmla="*/ 142 h 900"/>
                <a:gd name="T44" fmla="*/ 243 w 498"/>
                <a:gd name="T45" fmla="*/ 134 h 900"/>
                <a:gd name="T46" fmla="*/ 255 w 498"/>
                <a:gd name="T47" fmla="*/ 114 h 900"/>
                <a:gd name="T48" fmla="*/ 336 w 498"/>
                <a:gd name="T49" fmla="*/ 94 h 900"/>
                <a:gd name="T50" fmla="*/ 336 w 498"/>
                <a:gd name="T51" fmla="*/ 94 h 900"/>
                <a:gd name="T52" fmla="*/ 332 w 498"/>
                <a:gd name="T53" fmla="*/ 73 h 900"/>
                <a:gd name="T54" fmla="*/ 324 w 498"/>
                <a:gd name="T55" fmla="*/ 57 h 900"/>
                <a:gd name="T56" fmla="*/ 312 w 498"/>
                <a:gd name="T57" fmla="*/ 37 h 900"/>
                <a:gd name="T58" fmla="*/ 292 w 498"/>
                <a:gd name="T59" fmla="*/ 17 h 900"/>
                <a:gd name="T60" fmla="*/ 276 w 498"/>
                <a:gd name="T61" fmla="*/ 13 h 900"/>
                <a:gd name="T62" fmla="*/ 259 w 498"/>
                <a:gd name="T63" fmla="*/ 5 h 900"/>
                <a:gd name="T64" fmla="*/ 235 w 498"/>
                <a:gd name="T65" fmla="*/ 0 h 900"/>
                <a:gd name="T66" fmla="*/ 211 w 498"/>
                <a:gd name="T67" fmla="*/ 0 h 900"/>
                <a:gd name="T68" fmla="*/ 182 w 498"/>
                <a:gd name="T69" fmla="*/ 0 h 900"/>
                <a:gd name="T70" fmla="*/ 150 w 498"/>
                <a:gd name="T71" fmla="*/ 5 h 900"/>
                <a:gd name="T72" fmla="*/ 41 w 498"/>
                <a:gd name="T73" fmla="*/ 126 h 900"/>
                <a:gd name="T74" fmla="*/ 41 w 498"/>
                <a:gd name="T75" fmla="*/ 126 h 900"/>
                <a:gd name="T76" fmla="*/ 24 w 498"/>
                <a:gd name="T77" fmla="*/ 187 h 900"/>
                <a:gd name="T78" fmla="*/ 12 w 498"/>
                <a:gd name="T79" fmla="*/ 256 h 900"/>
                <a:gd name="T80" fmla="*/ 4 w 498"/>
                <a:gd name="T81" fmla="*/ 337 h 900"/>
                <a:gd name="T82" fmla="*/ 0 w 498"/>
                <a:gd name="T83" fmla="*/ 426 h 900"/>
                <a:gd name="T84" fmla="*/ 0 w 498"/>
                <a:gd name="T85" fmla="*/ 471 h 900"/>
                <a:gd name="T86" fmla="*/ 8 w 498"/>
                <a:gd name="T87" fmla="*/ 511 h 900"/>
                <a:gd name="T88" fmla="*/ 16 w 498"/>
                <a:gd name="T89" fmla="*/ 548 h 900"/>
                <a:gd name="T90" fmla="*/ 28 w 498"/>
                <a:gd name="T91" fmla="*/ 584 h 900"/>
                <a:gd name="T92" fmla="*/ 45 w 498"/>
                <a:gd name="T93" fmla="*/ 617 h 900"/>
                <a:gd name="T94" fmla="*/ 65 w 498"/>
                <a:gd name="T95" fmla="*/ 641 h 900"/>
                <a:gd name="T96" fmla="*/ 498 w 498"/>
                <a:gd name="T97" fmla="*/ 900 h 900"/>
                <a:gd name="T98" fmla="*/ 413 w 498"/>
                <a:gd name="T99" fmla="*/ 730 h 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8" h="900">
                  <a:moveTo>
                    <a:pt x="413" y="730"/>
                  </a:moveTo>
                  <a:lnTo>
                    <a:pt x="413" y="730"/>
                  </a:lnTo>
                  <a:lnTo>
                    <a:pt x="251" y="641"/>
                  </a:lnTo>
                  <a:lnTo>
                    <a:pt x="142" y="572"/>
                  </a:lnTo>
                  <a:lnTo>
                    <a:pt x="105" y="552"/>
                  </a:lnTo>
                  <a:lnTo>
                    <a:pt x="89" y="540"/>
                  </a:lnTo>
                  <a:lnTo>
                    <a:pt x="85" y="479"/>
                  </a:lnTo>
                  <a:lnTo>
                    <a:pt x="81" y="422"/>
                  </a:lnTo>
                  <a:lnTo>
                    <a:pt x="81" y="349"/>
                  </a:lnTo>
                  <a:lnTo>
                    <a:pt x="89" y="276"/>
                  </a:lnTo>
                  <a:lnTo>
                    <a:pt x="93" y="240"/>
                  </a:lnTo>
                  <a:lnTo>
                    <a:pt x="101" y="207"/>
                  </a:lnTo>
                  <a:lnTo>
                    <a:pt x="109" y="179"/>
                  </a:lnTo>
                  <a:lnTo>
                    <a:pt x="122" y="154"/>
                  </a:lnTo>
                  <a:lnTo>
                    <a:pt x="138" y="134"/>
                  </a:lnTo>
                  <a:lnTo>
                    <a:pt x="158" y="122"/>
                  </a:lnTo>
                  <a:lnTo>
                    <a:pt x="170" y="130"/>
                  </a:lnTo>
                  <a:lnTo>
                    <a:pt x="195" y="142"/>
                  </a:lnTo>
                  <a:lnTo>
                    <a:pt x="211" y="146"/>
                  </a:lnTo>
                  <a:lnTo>
                    <a:pt x="227" y="142"/>
                  </a:lnTo>
                  <a:lnTo>
                    <a:pt x="243" y="134"/>
                  </a:lnTo>
                  <a:lnTo>
                    <a:pt x="255" y="114"/>
                  </a:lnTo>
                  <a:lnTo>
                    <a:pt x="336" y="94"/>
                  </a:lnTo>
                  <a:lnTo>
                    <a:pt x="332" y="73"/>
                  </a:lnTo>
                  <a:lnTo>
                    <a:pt x="324" y="57"/>
                  </a:lnTo>
                  <a:lnTo>
                    <a:pt x="312" y="37"/>
                  </a:lnTo>
                  <a:lnTo>
                    <a:pt x="292" y="17"/>
                  </a:lnTo>
                  <a:lnTo>
                    <a:pt x="276" y="13"/>
                  </a:lnTo>
                  <a:lnTo>
                    <a:pt x="259" y="5"/>
                  </a:lnTo>
                  <a:lnTo>
                    <a:pt x="235" y="0"/>
                  </a:lnTo>
                  <a:lnTo>
                    <a:pt x="211" y="0"/>
                  </a:lnTo>
                  <a:lnTo>
                    <a:pt x="182" y="0"/>
                  </a:lnTo>
                  <a:lnTo>
                    <a:pt x="150" y="5"/>
                  </a:lnTo>
                  <a:lnTo>
                    <a:pt x="41" y="126"/>
                  </a:lnTo>
                  <a:lnTo>
                    <a:pt x="24" y="187"/>
                  </a:lnTo>
                  <a:lnTo>
                    <a:pt x="12" y="256"/>
                  </a:lnTo>
                  <a:lnTo>
                    <a:pt x="4" y="337"/>
                  </a:lnTo>
                  <a:lnTo>
                    <a:pt x="0" y="426"/>
                  </a:lnTo>
                  <a:lnTo>
                    <a:pt x="0" y="471"/>
                  </a:lnTo>
                  <a:lnTo>
                    <a:pt x="8" y="511"/>
                  </a:lnTo>
                  <a:lnTo>
                    <a:pt x="16" y="548"/>
                  </a:lnTo>
                  <a:lnTo>
                    <a:pt x="28" y="584"/>
                  </a:lnTo>
                  <a:lnTo>
                    <a:pt x="45" y="617"/>
                  </a:lnTo>
                  <a:lnTo>
                    <a:pt x="65" y="641"/>
                  </a:lnTo>
                  <a:lnTo>
                    <a:pt x="498" y="900"/>
                  </a:lnTo>
                  <a:lnTo>
                    <a:pt x="413" y="730"/>
                  </a:lnTo>
                  <a:close/>
                </a:path>
              </a:pathLst>
            </a:custGeom>
            <a:solidFill>
              <a:srgbClr val="4B3C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8" name="Freeform 17"/>
            <p:cNvSpPr>
              <a:spLocks/>
            </p:cNvSpPr>
            <p:nvPr/>
          </p:nvSpPr>
          <p:spPr bwMode="auto">
            <a:xfrm>
              <a:off x="3462" y="1632"/>
              <a:ext cx="543" cy="551"/>
            </a:xfrm>
            <a:custGeom>
              <a:avLst/>
              <a:gdLst>
                <a:gd name="T0" fmla="*/ 235 w 543"/>
                <a:gd name="T1" fmla="*/ 345 h 551"/>
                <a:gd name="T2" fmla="*/ 263 w 543"/>
                <a:gd name="T3" fmla="*/ 353 h 551"/>
                <a:gd name="T4" fmla="*/ 296 w 543"/>
                <a:gd name="T5" fmla="*/ 357 h 551"/>
                <a:gd name="T6" fmla="*/ 324 w 543"/>
                <a:gd name="T7" fmla="*/ 357 h 551"/>
                <a:gd name="T8" fmla="*/ 381 w 543"/>
                <a:gd name="T9" fmla="*/ 336 h 551"/>
                <a:gd name="T10" fmla="*/ 405 w 543"/>
                <a:gd name="T11" fmla="*/ 316 h 551"/>
                <a:gd name="T12" fmla="*/ 425 w 543"/>
                <a:gd name="T13" fmla="*/ 300 h 551"/>
                <a:gd name="T14" fmla="*/ 450 w 543"/>
                <a:gd name="T15" fmla="*/ 255 h 551"/>
                <a:gd name="T16" fmla="*/ 454 w 543"/>
                <a:gd name="T17" fmla="*/ 235 h 551"/>
                <a:gd name="T18" fmla="*/ 450 w 543"/>
                <a:gd name="T19" fmla="*/ 219 h 551"/>
                <a:gd name="T20" fmla="*/ 434 w 543"/>
                <a:gd name="T21" fmla="*/ 182 h 551"/>
                <a:gd name="T22" fmla="*/ 413 w 543"/>
                <a:gd name="T23" fmla="*/ 162 h 551"/>
                <a:gd name="T24" fmla="*/ 397 w 543"/>
                <a:gd name="T25" fmla="*/ 146 h 551"/>
                <a:gd name="T26" fmla="*/ 320 w 543"/>
                <a:gd name="T27" fmla="*/ 113 h 551"/>
                <a:gd name="T28" fmla="*/ 231 w 543"/>
                <a:gd name="T29" fmla="*/ 93 h 551"/>
                <a:gd name="T30" fmla="*/ 203 w 543"/>
                <a:gd name="T31" fmla="*/ 89 h 551"/>
                <a:gd name="T32" fmla="*/ 158 w 543"/>
                <a:gd name="T33" fmla="*/ 93 h 551"/>
                <a:gd name="T34" fmla="*/ 126 w 543"/>
                <a:gd name="T35" fmla="*/ 105 h 551"/>
                <a:gd name="T36" fmla="*/ 126 w 543"/>
                <a:gd name="T37" fmla="*/ 105 h 551"/>
                <a:gd name="T38" fmla="*/ 122 w 543"/>
                <a:gd name="T39" fmla="*/ 105 h 551"/>
                <a:gd name="T40" fmla="*/ 97 w 543"/>
                <a:gd name="T41" fmla="*/ 122 h 551"/>
                <a:gd name="T42" fmla="*/ 89 w 543"/>
                <a:gd name="T43" fmla="*/ 130 h 551"/>
                <a:gd name="T44" fmla="*/ 89 w 543"/>
                <a:gd name="T45" fmla="*/ 130 h 551"/>
                <a:gd name="T46" fmla="*/ 101 w 543"/>
                <a:gd name="T47" fmla="*/ 138 h 551"/>
                <a:gd name="T48" fmla="*/ 57 w 543"/>
                <a:gd name="T49" fmla="*/ 215 h 551"/>
                <a:gd name="T50" fmla="*/ 16 w 543"/>
                <a:gd name="T51" fmla="*/ 182 h 551"/>
                <a:gd name="T52" fmla="*/ 0 w 543"/>
                <a:gd name="T53" fmla="*/ 134 h 551"/>
                <a:gd name="T54" fmla="*/ 0 w 543"/>
                <a:gd name="T55" fmla="*/ 134 h 551"/>
                <a:gd name="T56" fmla="*/ 8 w 543"/>
                <a:gd name="T57" fmla="*/ 93 h 551"/>
                <a:gd name="T58" fmla="*/ 32 w 543"/>
                <a:gd name="T59" fmla="*/ 61 h 551"/>
                <a:gd name="T60" fmla="*/ 32 w 543"/>
                <a:gd name="T61" fmla="*/ 61 h 551"/>
                <a:gd name="T62" fmla="*/ 85 w 543"/>
                <a:gd name="T63" fmla="*/ 24 h 551"/>
                <a:gd name="T64" fmla="*/ 85 w 543"/>
                <a:gd name="T65" fmla="*/ 24 h 551"/>
                <a:gd name="T66" fmla="*/ 142 w 543"/>
                <a:gd name="T67" fmla="*/ 4 h 551"/>
                <a:gd name="T68" fmla="*/ 203 w 543"/>
                <a:gd name="T69" fmla="*/ 0 h 551"/>
                <a:gd name="T70" fmla="*/ 203 w 543"/>
                <a:gd name="T71" fmla="*/ 0 h 551"/>
                <a:gd name="T72" fmla="*/ 280 w 543"/>
                <a:gd name="T73" fmla="*/ 8 h 551"/>
                <a:gd name="T74" fmla="*/ 353 w 543"/>
                <a:gd name="T75" fmla="*/ 24 h 551"/>
                <a:gd name="T76" fmla="*/ 417 w 543"/>
                <a:gd name="T77" fmla="*/ 57 h 551"/>
                <a:gd name="T78" fmla="*/ 474 w 543"/>
                <a:gd name="T79" fmla="*/ 93 h 551"/>
                <a:gd name="T80" fmla="*/ 474 w 543"/>
                <a:gd name="T81" fmla="*/ 93 h 551"/>
                <a:gd name="T82" fmla="*/ 527 w 543"/>
                <a:gd name="T83" fmla="*/ 162 h 551"/>
                <a:gd name="T84" fmla="*/ 543 w 543"/>
                <a:gd name="T85" fmla="*/ 235 h 551"/>
                <a:gd name="T86" fmla="*/ 543 w 543"/>
                <a:gd name="T87" fmla="*/ 235 h 551"/>
                <a:gd name="T88" fmla="*/ 535 w 543"/>
                <a:gd name="T89" fmla="*/ 280 h 551"/>
                <a:gd name="T90" fmla="*/ 519 w 543"/>
                <a:gd name="T91" fmla="*/ 320 h 551"/>
                <a:gd name="T92" fmla="*/ 462 w 543"/>
                <a:gd name="T93" fmla="*/ 389 h 551"/>
                <a:gd name="T94" fmla="*/ 462 w 543"/>
                <a:gd name="T95" fmla="*/ 389 h 551"/>
                <a:gd name="T96" fmla="*/ 425 w 543"/>
                <a:gd name="T97" fmla="*/ 422 h 551"/>
                <a:gd name="T98" fmla="*/ 385 w 543"/>
                <a:gd name="T99" fmla="*/ 438 h 551"/>
                <a:gd name="T100" fmla="*/ 348 w 543"/>
                <a:gd name="T101" fmla="*/ 446 h 551"/>
                <a:gd name="T102" fmla="*/ 288 w 543"/>
                <a:gd name="T103" fmla="*/ 434 h 551"/>
                <a:gd name="T104" fmla="*/ 235 w 543"/>
                <a:gd name="T105" fmla="*/ 413 h 551"/>
                <a:gd name="T106" fmla="*/ 186 w 543"/>
                <a:gd name="T107" fmla="*/ 551 h 551"/>
                <a:gd name="T108" fmla="*/ 174 w 543"/>
                <a:gd name="T109" fmla="*/ 422 h 551"/>
                <a:gd name="T110" fmla="*/ 166 w 543"/>
                <a:gd name="T111" fmla="*/ 304 h 5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3" h="551">
                  <a:moveTo>
                    <a:pt x="166" y="304"/>
                  </a:moveTo>
                  <a:lnTo>
                    <a:pt x="235" y="345"/>
                  </a:lnTo>
                  <a:lnTo>
                    <a:pt x="263" y="353"/>
                  </a:lnTo>
                  <a:lnTo>
                    <a:pt x="296" y="357"/>
                  </a:lnTo>
                  <a:lnTo>
                    <a:pt x="324" y="357"/>
                  </a:lnTo>
                  <a:lnTo>
                    <a:pt x="353" y="349"/>
                  </a:lnTo>
                  <a:lnTo>
                    <a:pt x="381" y="336"/>
                  </a:lnTo>
                  <a:lnTo>
                    <a:pt x="405" y="316"/>
                  </a:lnTo>
                  <a:lnTo>
                    <a:pt x="425" y="300"/>
                  </a:lnTo>
                  <a:lnTo>
                    <a:pt x="442" y="276"/>
                  </a:lnTo>
                  <a:lnTo>
                    <a:pt x="450" y="255"/>
                  </a:lnTo>
                  <a:lnTo>
                    <a:pt x="454" y="235"/>
                  </a:lnTo>
                  <a:lnTo>
                    <a:pt x="450" y="219"/>
                  </a:lnTo>
                  <a:lnTo>
                    <a:pt x="446" y="203"/>
                  </a:lnTo>
                  <a:lnTo>
                    <a:pt x="434" y="182"/>
                  </a:lnTo>
                  <a:lnTo>
                    <a:pt x="413" y="162"/>
                  </a:lnTo>
                  <a:lnTo>
                    <a:pt x="397" y="146"/>
                  </a:lnTo>
                  <a:lnTo>
                    <a:pt x="373" y="134"/>
                  </a:lnTo>
                  <a:lnTo>
                    <a:pt x="320" y="113"/>
                  </a:lnTo>
                  <a:lnTo>
                    <a:pt x="263" y="97"/>
                  </a:lnTo>
                  <a:lnTo>
                    <a:pt x="231" y="93"/>
                  </a:lnTo>
                  <a:lnTo>
                    <a:pt x="203" y="89"/>
                  </a:lnTo>
                  <a:lnTo>
                    <a:pt x="158" y="93"/>
                  </a:lnTo>
                  <a:lnTo>
                    <a:pt x="142" y="101"/>
                  </a:lnTo>
                  <a:lnTo>
                    <a:pt x="126" y="105"/>
                  </a:lnTo>
                  <a:lnTo>
                    <a:pt x="122" y="105"/>
                  </a:lnTo>
                  <a:lnTo>
                    <a:pt x="97" y="122"/>
                  </a:lnTo>
                  <a:lnTo>
                    <a:pt x="89" y="130"/>
                  </a:lnTo>
                  <a:lnTo>
                    <a:pt x="101" y="138"/>
                  </a:lnTo>
                  <a:lnTo>
                    <a:pt x="57" y="215"/>
                  </a:lnTo>
                  <a:lnTo>
                    <a:pt x="32" y="203"/>
                  </a:lnTo>
                  <a:lnTo>
                    <a:pt x="16" y="182"/>
                  </a:lnTo>
                  <a:lnTo>
                    <a:pt x="4" y="158"/>
                  </a:lnTo>
                  <a:lnTo>
                    <a:pt x="0" y="134"/>
                  </a:lnTo>
                  <a:lnTo>
                    <a:pt x="0" y="109"/>
                  </a:lnTo>
                  <a:lnTo>
                    <a:pt x="8" y="93"/>
                  </a:lnTo>
                  <a:lnTo>
                    <a:pt x="20" y="77"/>
                  </a:lnTo>
                  <a:lnTo>
                    <a:pt x="32" y="61"/>
                  </a:lnTo>
                  <a:lnTo>
                    <a:pt x="57" y="41"/>
                  </a:lnTo>
                  <a:lnTo>
                    <a:pt x="85" y="24"/>
                  </a:lnTo>
                  <a:lnTo>
                    <a:pt x="113" y="12"/>
                  </a:lnTo>
                  <a:lnTo>
                    <a:pt x="142" y="4"/>
                  </a:lnTo>
                  <a:lnTo>
                    <a:pt x="174" y="0"/>
                  </a:lnTo>
                  <a:lnTo>
                    <a:pt x="203" y="0"/>
                  </a:lnTo>
                  <a:lnTo>
                    <a:pt x="239" y="4"/>
                  </a:lnTo>
                  <a:lnTo>
                    <a:pt x="280" y="8"/>
                  </a:lnTo>
                  <a:lnTo>
                    <a:pt x="316" y="16"/>
                  </a:lnTo>
                  <a:lnTo>
                    <a:pt x="353" y="24"/>
                  </a:lnTo>
                  <a:lnTo>
                    <a:pt x="385" y="41"/>
                  </a:lnTo>
                  <a:lnTo>
                    <a:pt x="417" y="57"/>
                  </a:lnTo>
                  <a:lnTo>
                    <a:pt x="446" y="73"/>
                  </a:lnTo>
                  <a:lnTo>
                    <a:pt x="474" y="93"/>
                  </a:lnTo>
                  <a:lnTo>
                    <a:pt x="502" y="126"/>
                  </a:lnTo>
                  <a:lnTo>
                    <a:pt x="527" y="162"/>
                  </a:lnTo>
                  <a:lnTo>
                    <a:pt x="539" y="199"/>
                  </a:lnTo>
                  <a:lnTo>
                    <a:pt x="543" y="235"/>
                  </a:lnTo>
                  <a:lnTo>
                    <a:pt x="543" y="259"/>
                  </a:lnTo>
                  <a:lnTo>
                    <a:pt x="535" y="280"/>
                  </a:lnTo>
                  <a:lnTo>
                    <a:pt x="531" y="300"/>
                  </a:lnTo>
                  <a:lnTo>
                    <a:pt x="519" y="320"/>
                  </a:lnTo>
                  <a:lnTo>
                    <a:pt x="494" y="357"/>
                  </a:lnTo>
                  <a:lnTo>
                    <a:pt x="462" y="389"/>
                  </a:lnTo>
                  <a:lnTo>
                    <a:pt x="442" y="405"/>
                  </a:lnTo>
                  <a:lnTo>
                    <a:pt x="425" y="422"/>
                  </a:lnTo>
                  <a:lnTo>
                    <a:pt x="405" y="430"/>
                  </a:lnTo>
                  <a:lnTo>
                    <a:pt x="385" y="438"/>
                  </a:lnTo>
                  <a:lnTo>
                    <a:pt x="369" y="442"/>
                  </a:lnTo>
                  <a:lnTo>
                    <a:pt x="348" y="446"/>
                  </a:lnTo>
                  <a:lnTo>
                    <a:pt x="316" y="442"/>
                  </a:lnTo>
                  <a:lnTo>
                    <a:pt x="288" y="434"/>
                  </a:lnTo>
                  <a:lnTo>
                    <a:pt x="263" y="426"/>
                  </a:lnTo>
                  <a:lnTo>
                    <a:pt x="235" y="413"/>
                  </a:lnTo>
                  <a:lnTo>
                    <a:pt x="186" y="551"/>
                  </a:lnTo>
                  <a:lnTo>
                    <a:pt x="182" y="507"/>
                  </a:lnTo>
                  <a:lnTo>
                    <a:pt x="174" y="422"/>
                  </a:lnTo>
                  <a:lnTo>
                    <a:pt x="166" y="30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9" name="Freeform 18"/>
            <p:cNvSpPr>
              <a:spLocks/>
            </p:cNvSpPr>
            <p:nvPr/>
          </p:nvSpPr>
          <p:spPr bwMode="auto">
            <a:xfrm>
              <a:off x="3580" y="2203"/>
              <a:ext cx="145" cy="146"/>
            </a:xfrm>
            <a:custGeom>
              <a:avLst/>
              <a:gdLst>
                <a:gd name="T0" fmla="*/ 145 w 145"/>
                <a:gd name="T1" fmla="*/ 73 h 146"/>
                <a:gd name="T2" fmla="*/ 145 w 145"/>
                <a:gd name="T3" fmla="*/ 73 h 146"/>
                <a:gd name="T4" fmla="*/ 145 w 145"/>
                <a:gd name="T5" fmla="*/ 61 h 146"/>
                <a:gd name="T6" fmla="*/ 141 w 145"/>
                <a:gd name="T7" fmla="*/ 45 h 146"/>
                <a:gd name="T8" fmla="*/ 133 w 145"/>
                <a:gd name="T9" fmla="*/ 33 h 146"/>
                <a:gd name="T10" fmla="*/ 125 w 145"/>
                <a:gd name="T11" fmla="*/ 21 h 146"/>
                <a:gd name="T12" fmla="*/ 113 w 145"/>
                <a:gd name="T13" fmla="*/ 13 h 146"/>
                <a:gd name="T14" fmla="*/ 101 w 145"/>
                <a:gd name="T15" fmla="*/ 9 h 146"/>
                <a:gd name="T16" fmla="*/ 89 w 145"/>
                <a:gd name="T17" fmla="*/ 5 h 146"/>
                <a:gd name="T18" fmla="*/ 72 w 145"/>
                <a:gd name="T19" fmla="*/ 0 h 146"/>
                <a:gd name="T20" fmla="*/ 72 w 145"/>
                <a:gd name="T21" fmla="*/ 0 h 146"/>
                <a:gd name="T22" fmla="*/ 60 w 145"/>
                <a:gd name="T23" fmla="*/ 5 h 146"/>
                <a:gd name="T24" fmla="*/ 44 w 145"/>
                <a:gd name="T25" fmla="*/ 9 h 146"/>
                <a:gd name="T26" fmla="*/ 32 w 145"/>
                <a:gd name="T27" fmla="*/ 13 h 146"/>
                <a:gd name="T28" fmla="*/ 24 w 145"/>
                <a:gd name="T29" fmla="*/ 21 h 146"/>
                <a:gd name="T30" fmla="*/ 12 w 145"/>
                <a:gd name="T31" fmla="*/ 33 h 146"/>
                <a:gd name="T32" fmla="*/ 8 w 145"/>
                <a:gd name="T33" fmla="*/ 45 h 146"/>
                <a:gd name="T34" fmla="*/ 4 w 145"/>
                <a:gd name="T35" fmla="*/ 61 h 146"/>
                <a:gd name="T36" fmla="*/ 0 w 145"/>
                <a:gd name="T37" fmla="*/ 73 h 146"/>
                <a:gd name="T38" fmla="*/ 0 w 145"/>
                <a:gd name="T39" fmla="*/ 73 h 146"/>
                <a:gd name="T40" fmla="*/ 4 w 145"/>
                <a:gd name="T41" fmla="*/ 90 h 146"/>
                <a:gd name="T42" fmla="*/ 8 w 145"/>
                <a:gd name="T43" fmla="*/ 102 h 146"/>
                <a:gd name="T44" fmla="*/ 12 w 145"/>
                <a:gd name="T45" fmla="*/ 114 h 146"/>
                <a:gd name="T46" fmla="*/ 24 w 145"/>
                <a:gd name="T47" fmla="*/ 126 h 146"/>
                <a:gd name="T48" fmla="*/ 32 w 145"/>
                <a:gd name="T49" fmla="*/ 134 h 146"/>
                <a:gd name="T50" fmla="*/ 44 w 145"/>
                <a:gd name="T51" fmla="*/ 142 h 146"/>
                <a:gd name="T52" fmla="*/ 60 w 145"/>
                <a:gd name="T53" fmla="*/ 146 h 146"/>
                <a:gd name="T54" fmla="*/ 72 w 145"/>
                <a:gd name="T55" fmla="*/ 146 h 146"/>
                <a:gd name="T56" fmla="*/ 72 w 145"/>
                <a:gd name="T57" fmla="*/ 146 h 146"/>
                <a:gd name="T58" fmla="*/ 89 w 145"/>
                <a:gd name="T59" fmla="*/ 146 h 146"/>
                <a:gd name="T60" fmla="*/ 101 w 145"/>
                <a:gd name="T61" fmla="*/ 142 h 146"/>
                <a:gd name="T62" fmla="*/ 113 w 145"/>
                <a:gd name="T63" fmla="*/ 134 h 146"/>
                <a:gd name="T64" fmla="*/ 125 w 145"/>
                <a:gd name="T65" fmla="*/ 126 h 146"/>
                <a:gd name="T66" fmla="*/ 133 w 145"/>
                <a:gd name="T67" fmla="*/ 114 h 146"/>
                <a:gd name="T68" fmla="*/ 141 w 145"/>
                <a:gd name="T69" fmla="*/ 102 h 146"/>
                <a:gd name="T70" fmla="*/ 145 w 145"/>
                <a:gd name="T71" fmla="*/ 90 h 146"/>
                <a:gd name="T72" fmla="*/ 145 w 145"/>
                <a:gd name="T73" fmla="*/ 73 h 146"/>
                <a:gd name="T74" fmla="*/ 145 w 145"/>
                <a:gd name="T75" fmla="*/ 73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5" h="146">
                  <a:moveTo>
                    <a:pt x="145" y="73"/>
                  </a:moveTo>
                  <a:lnTo>
                    <a:pt x="145" y="73"/>
                  </a:lnTo>
                  <a:lnTo>
                    <a:pt x="145" y="61"/>
                  </a:lnTo>
                  <a:lnTo>
                    <a:pt x="141" y="45"/>
                  </a:lnTo>
                  <a:lnTo>
                    <a:pt x="133" y="33"/>
                  </a:lnTo>
                  <a:lnTo>
                    <a:pt x="125" y="21"/>
                  </a:lnTo>
                  <a:lnTo>
                    <a:pt x="113" y="13"/>
                  </a:lnTo>
                  <a:lnTo>
                    <a:pt x="101" y="9"/>
                  </a:lnTo>
                  <a:lnTo>
                    <a:pt x="89" y="5"/>
                  </a:lnTo>
                  <a:lnTo>
                    <a:pt x="72" y="0"/>
                  </a:lnTo>
                  <a:lnTo>
                    <a:pt x="60" y="5"/>
                  </a:lnTo>
                  <a:lnTo>
                    <a:pt x="44" y="9"/>
                  </a:lnTo>
                  <a:lnTo>
                    <a:pt x="32" y="13"/>
                  </a:lnTo>
                  <a:lnTo>
                    <a:pt x="24" y="21"/>
                  </a:lnTo>
                  <a:lnTo>
                    <a:pt x="12" y="33"/>
                  </a:lnTo>
                  <a:lnTo>
                    <a:pt x="8" y="45"/>
                  </a:lnTo>
                  <a:lnTo>
                    <a:pt x="4" y="61"/>
                  </a:lnTo>
                  <a:lnTo>
                    <a:pt x="0" y="73"/>
                  </a:lnTo>
                  <a:lnTo>
                    <a:pt x="4" y="90"/>
                  </a:lnTo>
                  <a:lnTo>
                    <a:pt x="8" y="102"/>
                  </a:lnTo>
                  <a:lnTo>
                    <a:pt x="12" y="114"/>
                  </a:lnTo>
                  <a:lnTo>
                    <a:pt x="24" y="126"/>
                  </a:lnTo>
                  <a:lnTo>
                    <a:pt x="32" y="134"/>
                  </a:lnTo>
                  <a:lnTo>
                    <a:pt x="44" y="142"/>
                  </a:lnTo>
                  <a:lnTo>
                    <a:pt x="60" y="146"/>
                  </a:lnTo>
                  <a:lnTo>
                    <a:pt x="72" y="146"/>
                  </a:lnTo>
                  <a:lnTo>
                    <a:pt x="89" y="146"/>
                  </a:lnTo>
                  <a:lnTo>
                    <a:pt x="101" y="142"/>
                  </a:lnTo>
                  <a:lnTo>
                    <a:pt x="113" y="134"/>
                  </a:lnTo>
                  <a:lnTo>
                    <a:pt x="125" y="126"/>
                  </a:lnTo>
                  <a:lnTo>
                    <a:pt x="133" y="114"/>
                  </a:lnTo>
                  <a:lnTo>
                    <a:pt x="141" y="102"/>
                  </a:lnTo>
                  <a:lnTo>
                    <a:pt x="145" y="90"/>
                  </a:lnTo>
                  <a:lnTo>
                    <a:pt x="145" y="7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20" name="Freeform 19"/>
            <p:cNvSpPr>
              <a:spLocks/>
            </p:cNvSpPr>
            <p:nvPr/>
          </p:nvSpPr>
          <p:spPr bwMode="auto">
            <a:xfrm>
              <a:off x="3490" y="1741"/>
              <a:ext cx="130" cy="126"/>
            </a:xfrm>
            <a:custGeom>
              <a:avLst/>
              <a:gdLst>
                <a:gd name="T0" fmla="*/ 130 w 130"/>
                <a:gd name="T1" fmla="*/ 61 h 126"/>
                <a:gd name="T2" fmla="*/ 130 w 130"/>
                <a:gd name="T3" fmla="*/ 61 h 126"/>
                <a:gd name="T4" fmla="*/ 130 w 130"/>
                <a:gd name="T5" fmla="*/ 77 h 126"/>
                <a:gd name="T6" fmla="*/ 126 w 130"/>
                <a:gd name="T7" fmla="*/ 90 h 126"/>
                <a:gd name="T8" fmla="*/ 110 w 130"/>
                <a:gd name="T9" fmla="*/ 106 h 126"/>
                <a:gd name="T10" fmla="*/ 90 w 130"/>
                <a:gd name="T11" fmla="*/ 122 h 126"/>
                <a:gd name="T12" fmla="*/ 77 w 130"/>
                <a:gd name="T13" fmla="*/ 126 h 126"/>
                <a:gd name="T14" fmla="*/ 65 w 130"/>
                <a:gd name="T15" fmla="*/ 126 h 126"/>
                <a:gd name="T16" fmla="*/ 65 w 130"/>
                <a:gd name="T17" fmla="*/ 126 h 126"/>
                <a:gd name="T18" fmla="*/ 53 w 130"/>
                <a:gd name="T19" fmla="*/ 126 h 126"/>
                <a:gd name="T20" fmla="*/ 41 w 130"/>
                <a:gd name="T21" fmla="*/ 122 h 126"/>
                <a:gd name="T22" fmla="*/ 21 w 130"/>
                <a:gd name="T23" fmla="*/ 106 h 126"/>
                <a:gd name="T24" fmla="*/ 4 w 130"/>
                <a:gd name="T25" fmla="*/ 90 h 126"/>
                <a:gd name="T26" fmla="*/ 0 w 130"/>
                <a:gd name="T27" fmla="*/ 77 h 126"/>
                <a:gd name="T28" fmla="*/ 0 w 130"/>
                <a:gd name="T29" fmla="*/ 61 h 126"/>
                <a:gd name="T30" fmla="*/ 0 w 130"/>
                <a:gd name="T31" fmla="*/ 61 h 126"/>
                <a:gd name="T32" fmla="*/ 0 w 130"/>
                <a:gd name="T33" fmla="*/ 49 h 126"/>
                <a:gd name="T34" fmla="*/ 4 w 130"/>
                <a:gd name="T35" fmla="*/ 37 h 126"/>
                <a:gd name="T36" fmla="*/ 21 w 130"/>
                <a:gd name="T37" fmla="*/ 21 h 126"/>
                <a:gd name="T38" fmla="*/ 41 w 130"/>
                <a:gd name="T39" fmla="*/ 4 h 126"/>
                <a:gd name="T40" fmla="*/ 53 w 130"/>
                <a:gd name="T41" fmla="*/ 0 h 126"/>
                <a:gd name="T42" fmla="*/ 65 w 130"/>
                <a:gd name="T43" fmla="*/ 0 h 126"/>
                <a:gd name="T44" fmla="*/ 65 w 130"/>
                <a:gd name="T45" fmla="*/ 0 h 126"/>
                <a:gd name="T46" fmla="*/ 77 w 130"/>
                <a:gd name="T47" fmla="*/ 0 h 126"/>
                <a:gd name="T48" fmla="*/ 90 w 130"/>
                <a:gd name="T49" fmla="*/ 4 h 126"/>
                <a:gd name="T50" fmla="*/ 110 w 130"/>
                <a:gd name="T51" fmla="*/ 21 h 126"/>
                <a:gd name="T52" fmla="*/ 126 w 130"/>
                <a:gd name="T53" fmla="*/ 37 h 126"/>
                <a:gd name="T54" fmla="*/ 130 w 130"/>
                <a:gd name="T55" fmla="*/ 49 h 126"/>
                <a:gd name="T56" fmla="*/ 130 w 130"/>
                <a:gd name="T57" fmla="*/ 61 h 126"/>
                <a:gd name="T58" fmla="*/ 130 w 130"/>
                <a:gd name="T59" fmla="*/ 61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26">
                  <a:moveTo>
                    <a:pt x="130" y="61"/>
                  </a:moveTo>
                  <a:lnTo>
                    <a:pt x="130" y="61"/>
                  </a:lnTo>
                  <a:lnTo>
                    <a:pt x="130" y="77"/>
                  </a:lnTo>
                  <a:lnTo>
                    <a:pt x="126" y="90"/>
                  </a:lnTo>
                  <a:lnTo>
                    <a:pt x="110" y="106"/>
                  </a:lnTo>
                  <a:lnTo>
                    <a:pt x="90" y="122"/>
                  </a:lnTo>
                  <a:lnTo>
                    <a:pt x="77" y="126"/>
                  </a:lnTo>
                  <a:lnTo>
                    <a:pt x="65" y="126"/>
                  </a:lnTo>
                  <a:lnTo>
                    <a:pt x="53" y="126"/>
                  </a:lnTo>
                  <a:lnTo>
                    <a:pt x="41" y="122"/>
                  </a:lnTo>
                  <a:lnTo>
                    <a:pt x="21" y="106"/>
                  </a:lnTo>
                  <a:lnTo>
                    <a:pt x="4" y="90"/>
                  </a:lnTo>
                  <a:lnTo>
                    <a:pt x="0" y="77"/>
                  </a:lnTo>
                  <a:lnTo>
                    <a:pt x="0" y="61"/>
                  </a:lnTo>
                  <a:lnTo>
                    <a:pt x="0" y="49"/>
                  </a:lnTo>
                  <a:lnTo>
                    <a:pt x="4" y="37"/>
                  </a:lnTo>
                  <a:lnTo>
                    <a:pt x="21" y="21"/>
                  </a:lnTo>
                  <a:lnTo>
                    <a:pt x="41" y="4"/>
                  </a:lnTo>
                  <a:lnTo>
                    <a:pt x="53" y="0"/>
                  </a:lnTo>
                  <a:lnTo>
                    <a:pt x="65" y="0"/>
                  </a:lnTo>
                  <a:lnTo>
                    <a:pt x="77" y="0"/>
                  </a:lnTo>
                  <a:lnTo>
                    <a:pt x="90" y="4"/>
                  </a:lnTo>
                  <a:lnTo>
                    <a:pt x="110" y="21"/>
                  </a:lnTo>
                  <a:lnTo>
                    <a:pt x="126" y="37"/>
                  </a:lnTo>
                  <a:lnTo>
                    <a:pt x="130" y="49"/>
                  </a:lnTo>
                  <a:lnTo>
                    <a:pt x="130" y="6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21" name="Freeform 20"/>
            <p:cNvSpPr>
              <a:spLocks/>
            </p:cNvSpPr>
            <p:nvPr/>
          </p:nvSpPr>
          <p:spPr bwMode="auto">
            <a:xfrm>
              <a:off x="3016" y="2443"/>
              <a:ext cx="219" cy="129"/>
            </a:xfrm>
            <a:custGeom>
              <a:avLst/>
              <a:gdLst>
                <a:gd name="T0" fmla="*/ 0 w 219"/>
                <a:gd name="T1" fmla="*/ 129 h 129"/>
                <a:gd name="T2" fmla="*/ 0 w 219"/>
                <a:gd name="T3" fmla="*/ 129 h 129"/>
                <a:gd name="T4" fmla="*/ 12 w 219"/>
                <a:gd name="T5" fmla="*/ 97 h 129"/>
                <a:gd name="T6" fmla="*/ 29 w 219"/>
                <a:gd name="T7" fmla="*/ 69 h 129"/>
                <a:gd name="T8" fmla="*/ 53 w 219"/>
                <a:gd name="T9" fmla="*/ 36 h 129"/>
                <a:gd name="T10" fmla="*/ 69 w 219"/>
                <a:gd name="T11" fmla="*/ 24 h 129"/>
                <a:gd name="T12" fmla="*/ 81 w 219"/>
                <a:gd name="T13" fmla="*/ 12 h 129"/>
                <a:gd name="T14" fmla="*/ 102 w 219"/>
                <a:gd name="T15" fmla="*/ 4 h 129"/>
                <a:gd name="T16" fmla="*/ 122 w 219"/>
                <a:gd name="T17" fmla="*/ 0 h 129"/>
                <a:gd name="T18" fmla="*/ 142 w 219"/>
                <a:gd name="T19" fmla="*/ 4 h 129"/>
                <a:gd name="T20" fmla="*/ 166 w 219"/>
                <a:gd name="T21" fmla="*/ 12 h 129"/>
                <a:gd name="T22" fmla="*/ 191 w 219"/>
                <a:gd name="T23" fmla="*/ 24 h 129"/>
                <a:gd name="T24" fmla="*/ 219 w 219"/>
                <a:gd name="T25" fmla="*/ 48 h 129"/>
                <a:gd name="T26" fmla="*/ 219 w 219"/>
                <a:gd name="T27" fmla="*/ 48 h 129"/>
                <a:gd name="T28" fmla="*/ 199 w 219"/>
                <a:gd name="T29" fmla="*/ 40 h 129"/>
                <a:gd name="T30" fmla="*/ 175 w 219"/>
                <a:gd name="T31" fmla="*/ 32 h 129"/>
                <a:gd name="T32" fmla="*/ 146 w 219"/>
                <a:gd name="T33" fmla="*/ 32 h 129"/>
                <a:gd name="T34" fmla="*/ 110 w 219"/>
                <a:gd name="T35" fmla="*/ 40 h 129"/>
                <a:gd name="T36" fmla="*/ 93 w 219"/>
                <a:gd name="T37" fmla="*/ 44 h 129"/>
                <a:gd name="T38" fmla="*/ 73 w 219"/>
                <a:gd name="T39" fmla="*/ 52 h 129"/>
                <a:gd name="T40" fmla="*/ 57 w 219"/>
                <a:gd name="T41" fmla="*/ 69 h 129"/>
                <a:gd name="T42" fmla="*/ 37 w 219"/>
                <a:gd name="T43" fmla="*/ 85 h 129"/>
                <a:gd name="T44" fmla="*/ 16 w 219"/>
                <a:gd name="T45" fmla="*/ 105 h 129"/>
                <a:gd name="T46" fmla="*/ 0 w 219"/>
                <a:gd name="T47" fmla="*/ 129 h 129"/>
                <a:gd name="T48" fmla="*/ 0 w 219"/>
                <a:gd name="T49" fmla="*/ 129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9" h="129">
                  <a:moveTo>
                    <a:pt x="0" y="129"/>
                  </a:moveTo>
                  <a:lnTo>
                    <a:pt x="0" y="129"/>
                  </a:lnTo>
                  <a:lnTo>
                    <a:pt x="12" y="97"/>
                  </a:lnTo>
                  <a:lnTo>
                    <a:pt x="29" y="69"/>
                  </a:lnTo>
                  <a:lnTo>
                    <a:pt x="53" y="36"/>
                  </a:lnTo>
                  <a:lnTo>
                    <a:pt x="69" y="24"/>
                  </a:lnTo>
                  <a:lnTo>
                    <a:pt x="81" y="12"/>
                  </a:lnTo>
                  <a:lnTo>
                    <a:pt x="102" y="4"/>
                  </a:lnTo>
                  <a:lnTo>
                    <a:pt x="122" y="0"/>
                  </a:lnTo>
                  <a:lnTo>
                    <a:pt x="142" y="4"/>
                  </a:lnTo>
                  <a:lnTo>
                    <a:pt x="166" y="12"/>
                  </a:lnTo>
                  <a:lnTo>
                    <a:pt x="191" y="24"/>
                  </a:lnTo>
                  <a:lnTo>
                    <a:pt x="219" y="48"/>
                  </a:lnTo>
                  <a:lnTo>
                    <a:pt x="199" y="40"/>
                  </a:lnTo>
                  <a:lnTo>
                    <a:pt x="175" y="32"/>
                  </a:lnTo>
                  <a:lnTo>
                    <a:pt x="146" y="32"/>
                  </a:lnTo>
                  <a:lnTo>
                    <a:pt x="110" y="40"/>
                  </a:lnTo>
                  <a:lnTo>
                    <a:pt x="93" y="44"/>
                  </a:lnTo>
                  <a:lnTo>
                    <a:pt x="73" y="52"/>
                  </a:lnTo>
                  <a:lnTo>
                    <a:pt x="57" y="69"/>
                  </a:lnTo>
                  <a:lnTo>
                    <a:pt x="37" y="85"/>
                  </a:lnTo>
                  <a:lnTo>
                    <a:pt x="16" y="105"/>
                  </a:lnTo>
                  <a:lnTo>
                    <a:pt x="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290711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en-US" sz="3200" b="1" dirty="0">
                <a:solidFill>
                  <a:schemeClr val="tx1"/>
                </a:solidFill>
                <a:latin typeface="Garamond" panose="02020404030301010803" pitchFamily="18" charset="0"/>
              </a:rPr>
              <a:t>2014  Commonly Used Transaction Codes</a:t>
            </a:r>
          </a:p>
        </p:txBody>
      </p:sp>
      <p:pic>
        <p:nvPicPr>
          <p:cNvPr id="6" name="Picture 7" descr="Oil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2854325" cy="41910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txBox="1">
            <a:spLocks noChangeArrowheads="1"/>
          </p:cNvSpPr>
          <p:nvPr/>
        </p:nvSpPr>
        <p:spPr bwMode="auto">
          <a:xfrm>
            <a:off x="4038600" y="2438400"/>
            <a:ext cx="480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Royalty Due		    01</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Minimum Royalty	    02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Rent (non-recoupable)   04</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Rent (recoupable)	    05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Rent Recoupment	    25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Estimate Reporting        03</a:t>
            </a:r>
          </a:p>
        </p:txBody>
      </p:sp>
    </p:spTree>
    <p:extLst>
      <p:ext uri="{BB962C8B-B14F-4D97-AF65-F5344CB8AC3E}">
        <p14:creationId xmlns:p14="http://schemas.microsoft.com/office/powerpoint/2010/main" val="6505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Grp="1" noChangeArrowheads="1"/>
          </p:cNvSpPr>
          <p:nvPr>
            <p:ph type="title" idx="4294967295"/>
          </p:nvPr>
        </p:nvSpPr>
        <p:spPr bwMode="auto">
          <a:xfrm>
            <a:off x="5029200" y="1295400"/>
            <a:ext cx="3810000" cy="3048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chemeClr val="tx1"/>
                </a:solidFill>
                <a:effectLst/>
                <a:uLnTx/>
                <a:uFillTx/>
                <a:latin typeface="Garamond" pitchFamily="18" charset="0"/>
                <a:ea typeface="+mj-ea"/>
                <a:cs typeface="+mj-cs"/>
              </a:rPr>
              <a:t>2014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chemeClr val="tx1"/>
                </a:solidFill>
                <a:effectLst/>
                <a:uLnTx/>
                <a:uFillTx/>
                <a:latin typeface="Garamond" pitchFamily="18" charset="0"/>
                <a:ea typeface="+mj-ea"/>
                <a:cs typeface="+mj-cs"/>
              </a:rPr>
              <a:t>Transaction Codes</a:t>
            </a:r>
          </a:p>
        </p:txBody>
      </p:sp>
      <p:pic>
        <p:nvPicPr>
          <p:cNvPr id="3" name="Picture 5" descr="image of transaction c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9400"/>
            <a:ext cx="4419600" cy="574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84217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idx="4294967295"/>
          </p:nvPr>
        </p:nvSpPr>
        <p:spPr bwMode="auto">
          <a:xfrm>
            <a:off x="381000" y="685800"/>
            <a:ext cx="8229600" cy="1143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Transaction Code 01</a:t>
            </a:r>
            <a:b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b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Royalty Due</a:t>
            </a:r>
          </a:p>
        </p:txBody>
      </p:sp>
      <p:sp>
        <p:nvSpPr>
          <p:cNvPr id="6" name="Rectangle 3"/>
          <p:cNvSpPr txBox="1">
            <a:spLocks noChangeArrowheads="1"/>
          </p:cNvSpPr>
          <p:nvPr/>
        </p:nvSpPr>
        <p:spPr bwMode="auto">
          <a:xfrm>
            <a:off x="609600" y="2438400"/>
            <a:ext cx="8229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000000"/>
                </a:solidFill>
                <a:effectLst/>
                <a:uLnTx/>
                <a:uFillTx/>
                <a:latin typeface="Garamond"/>
                <a:ea typeface="+mn-ea"/>
                <a:cs typeface="+mn-cs"/>
              </a:rPr>
              <a:t>Due Monthly on every lease or lease-agreement combination with sales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altLang="en-US" sz="2600" b="1"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000000"/>
                </a:solidFill>
                <a:effectLst/>
                <a:uLnTx/>
                <a:uFillTx/>
                <a:latin typeface="Garamond"/>
                <a:ea typeface="+mn-ea"/>
                <a:cs typeface="+mn-cs"/>
              </a:rPr>
              <a:t>Separate line for each lease or lease agreement combination, sales type code, product code, and sales month</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altLang="en-US" sz="2600" b="1" i="0" u="none" strike="noStrike" kern="0" cap="none" spc="0" normalizeH="0" baseline="0" noProof="0" dirty="0">
              <a:ln>
                <a:noFill/>
              </a:ln>
              <a:solidFill>
                <a:srgbClr val="000000"/>
              </a:solidFill>
              <a:effectLst/>
              <a:uLnTx/>
              <a:uFillTx/>
              <a:latin typeface="Garamond"/>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000000"/>
                </a:solidFill>
                <a:effectLst/>
                <a:uLnTx/>
                <a:uFillTx/>
                <a:latin typeface="Garamond"/>
                <a:ea typeface="+mn-ea"/>
                <a:cs typeface="+mn-cs"/>
              </a:rPr>
              <a:t>If reporting an adjustment, it must be a double entry on the report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en-US" sz="32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54407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444237" y="381000"/>
            <a:ext cx="8229600" cy="5334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Transaction Code 01</a:t>
            </a:r>
          </a:p>
        </p:txBody>
      </p:sp>
      <p:sp>
        <p:nvSpPr>
          <p:cNvPr id="4" name="Rectangle 1"/>
          <p:cNvSpPr>
            <a:spLocks noChangeArrowheads="1"/>
          </p:cNvSpPr>
          <p:nvPr/>
        </p:nvSpPr>
        <p:spPr bwMode="auto">
          <a:xfrm>
            <a:off x="1295400" y="1219200"/>
            <a:ext cx="6705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algn="just" eaLnBrk="1" fontAlgn="base" hangingPunct="1">
              <a:lnSpc>
                <a:spcPct val="80000"/>
              </a:lnSpc>
              <a:spcBef>
                <a:spcPct val="0"/>
              </a:spcBef>
              <a:spcAft>
                <a:spcPct val="0"/>
              </a:spcAft>
              <a:buFontTx/>
              <a:buNone/>
            </a:pPr>
            <a:r>
              <a:rPr lang="en-US" altLang="en-US" sz="2000" b="1" i="1" u="sng" dirty="0">
                <a:solidFill>
                  <a:srgbClr val="000000"/>
                </a:solidFill>
                <a:latin typeface="Arial" panose="020B0604020202020204" pitchFamily="34" charset="0"/>
              </a:rPr>
              <a:t>Detail Line</a:t>
            </a:r>
          </a:p>
          <a:p>
            <a:pPr algn="just" eaLnBrk="1" fontAlgn="base" hangingPunct="1">
              <a:lnSpc>
                <a:spcPct val="80000"/>
              </a:lnSpc>
              <a:spcBef>
                <a:spcPct val="0"/>
              </a:spcBef>
              <a:spcAft>
                <a:spcPct val="0"/>
              </a:spcAft>
              <a:buFontTx/>
              <a:buNone/>
            </a:pPr>
            <a:endParaRPr lang="en-US" altLang="en-US" sz="2000" b="1" i="1" u="sng" dirty="0">
              <a:solidFill>
                <a:srgbClr val="000000"/>
              </a:solidFill>
              <a:latin typeface="Arial" panose="020B0604020202020204" pitchFamily="34" charset="0"/>
            </a:endParaRP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Line Number			                      1</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API Well Number            		            </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ONRR Lease Number                   0490129432 </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ONRR Agreement Number	                                                      </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Product Code			                   01</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Type Code			ARMS    </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MO/YR			            022015</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Transaction Code		                    01</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Adjustment Reason Code	            </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Volume			           1280.00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Gas MMBtu			                 0.00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Sales Value			             704.00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Royalty Value Prior to Allowances         88.00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Transportation Allowance                         0.00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Processing Allowance                               0.00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Royalty Value Less Allowances	  88.00</a:t>
            </a:r>
          </a:p>
          <a:p>
            <a:pPr algn="just" eaLnBrk="1" fontAlgn="base" hangingPunct="1">
              <a:lnSpc>
                <a:spcPct val="80000"/>
              </a:lnSpc>
              <a:spcBef>
                <a:spcPct val="0"/>
              </a:spcBef>
              <a:spcAft>
                <a:spcPct val="0"/>
              </a:spcAft>
              <a:buFontTx/>
              <a:buNone/>
            </a:pPr>
            <a:r>
              <a:rPr lang="en-US" altLang="en-US" sz="2000" b="1" dirty="0">
                <a:solidFill>
                  <a:srgbClr val="000000"/>
                </a:solidFill>
                <a:latin typeface="Arial" panose="020B0604020202020204" pitchFamily="34" charset="0"/>
              </a:rPr>
              <a:t>Payment Method Code                                   3</a:t>
            </a:r>
          </a:p>
        </p:txBody>
      </p:sp>
      <p:sp>
        <p:nvSpPr>
          <p:cNvPr id="2" name="Slide Number Placeholder 1"/>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120975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81000" y="228600"/>
            <a:ext cx="81534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Implied Relationships</a:t>
            </a:r>
          </a:p>
        </p:txBody>
      </p:sp>
      <p:grpSp>
        <p:nvGrpSpPr>
          <p:cNvPr id="4" name="Group 3" descr="Image of implied relationships"/>
          <p:cNvGrpSpPr/>
          <p:nvPr/>
        </p:nvGrpSpPr>
        <p:grpSpPr>
          <a:xfrm>
            <a:off x="847649" y="1752600"/>
            <a:ext cx="7848600" cy="4068763"/>
            <a:chOff x="762000" y="2209800"/>
            <a:chExt cx="7848600" cy="4068763"/>
          </a:xfrm>
        </p:grpSpPr>
        <p:sp>
          <p:nvSpPr>
            <p:cNvPr id="5" name="Rectangle 5"/>
            <p:cNvSpPr>
              <a:spLocks noGrp="1" noChangeArrowheads="1"/>
            </p:cNvSpPr>
            <p:nvPr>
              <p:ph type="body" idx="1"/>
            </p:nvPr>
          </p:nvSpPr>
          <p:spPr bwMode="auto">
            <a:xfrm>
              <a:off x="762000" y="2209800"/>
              <a:ext cx="7848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r>
                <a:rPr kumimoji="0" lang="en-US" altLang="en-US" sz="1800" b="1" i="0" u="none" strike="noStrike" kern="0" cap="none" spc="0" normalizeH="0" baseline="0" noProof="0" dirty="0">
                  <a:ln>
                    <a:noFill/>
                  </a:ln>
                  <a:solidFill>
                    <a:sysClr val="windowText" lastClr="000000"/>
                  </a:solidFill>
                  <a:effectLst/>
                  <a:uLnTx/>
                  <a:uFillTx/>
                </a:rPr>
                <a:t> </a:t>
              </a:r>
              <a:r>
                <a:rPr kumimoji="0" lang="en-US" altLang="en-US" sz="2400" b="1" i="0" u="none" strike="noStrike" kern="0" cap="none" spc="0" normalizeH="0" baseline="0" noProof="0" dirty="0">
                  <a:ln>
                    <a:noFill/>
                  </a:ln>
                  <a:solidFill>
                    <a:sysClr val="windowText" lastClr="000000"/>
                  </a:solidFill>
                  <a:effectLst/>
                  <a:uLnTx/>
                  <a:uFillTx/>
                </a:rPr>
                <a:t>Royalty Value PA		        2747.00</a:t>
              </a:r>
              <a:br>
                <a:rPr kumimoji="0" lang="en-US" altLang="en-US" sz="2400" b="1" i="0" u="none" strike="noStrike" kern="0" cap="none" spc="0" normalizeH="0" baseline="0" noProof="0" dirty="0">
                  <a:ln>
                    <a:noFill/>
                  </a:ln>
                  <a:solidFill>
                    <a:sysClr val="windowText" lastClr="000000"/>
                  </a:solidFill>
                  <a:effectLst/>
                  <a:uLnTx/>
                  <a:uFillTx/>
                </a:rPr>
              </a:br>
              <a:r>
                <a:rPr kumimoji="0" lang="en-US" altLang="en-US" sz="2400" b="1" i="0" u="none" strike="noStrike" kern="0" cap="none" spc="0" normalizeH="0" baseline="0" noProof="0" dirty="0">
                  <a:ln>
                    <a:noFill/>
                  </a:ln>
                  <a:solidFill>
                    <a:sysClr val="windowText" lastClr="000000"/>
                  </a:solidFill>
                  <a:effectLst/>
                  <a:uLnTx/>
                  <a:uFillTx/>
                </a:rPr>
                <a:t>		     =   Royalty Rate     		   =  .125    	Sales Value		       21975.00</a:t>
              </a: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endParaRPr kumimoji="0" lang="en-US" altLang="en-US" sz="1000" b="1" i="0" u="none" strike="noStrike" kern="0" cap="none" spc="0" normalizeH="0" baseline="0" noProof="0" dirty="0">
                <a:ln>
                  <a:noFill/>
                </a:ln>
                <a:solidFill>
                  <a:sysClr val="windowText" lastClr="000000"/>
                </a:solidFill>
                <a:effectLst/>
                <a:uLnTx/>
                <a:uFillTx/>
              </a:endParaRP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r>
                <a:rPr kumimoji="0" lang="en-US" altLang="en-US" sz="2400" b="1" i="0" u="none" strike="noStrike" kern="0" cap="none" spc="0" normalizeH="0" baseline="0" noProof="0" dirty="0">
                  <a:ln>
                    <a:noFill/>
                  </a:ln>
                  <a:solidFill>
                    <a:sysClr val="windowText" lastClr="000000"/>
                  </a:solidFill>
                  <a:effectLst/>
                  <a:uLnTx/>
                  <a:uFillTx/>
                </a:rPr>
                <a:t>Monitored for royalty rate verification</a:t>
              </a: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endParaRPr kumimoji="0" lang="en-US" altLang="en-US" sz="2400" b="1" i="0" u="none" strike="noStrike" kern="0" cap="none" spc="0" normalizeH="0" baseline="0" noProof="0" dirty="0">
                <a:ln>
                  <a:noFill/>
                </a:ln>
                <a:solidFill>
                  <a:sysClr val="windowText" lastClr="000000"/>
                </a:solidFill>
                <a:effectLst/>
                <a:uLnTx/>
                <a:uFillTx/>
              </a:endParaRPr>
            </a:p>
            <a:p>
              <a:pPr marL="0" marR="0" lvl="0" indent="0"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r>
                <a:rPr kumimoji="0" lang="en-US" altLang="en-US" sz="2400" b="1" i="0" u="none" strike="noStrike" kern="0" cap="none" spc="0" normalizeH="0" baseline="0" noProof="0" dirty="0">
                  <a:ln>
                    <a:noFill/>
                  </a:ln>
                  <a:solidFill>
                    <a:sysClr val="windowText" lastClr="000000"/>
                  </a:solidFill>
                  <a:effectLst/>
                  <a:uLnTx/>
                  <a:uFillTx/>
                </a:rPr>
                <a:t>  Sales Value		     21975.00</a:t>
              </a:r>
              <a:br>
                <a:rPr kumimoji="0" lang="en-US" altLang="en-US" sz="2400" b="1" i="0" u="none" strike="noStrike" kern="0" cap="none" spc="0" normalizeH="0" baseline="0" noProof="0" dirty="0">
                  <a:ln>
                    <a:noFill/>
                  </a:ln>
                  <a:solidFill>
                    <a:sysClr val="windowText" lastClr="000000"/>
                  </a:solidFill>
                  <a:effectLst/>
                  <a:uLnTx/>
                  <a:uFillTx/>
                </a:rPr>
              </a:br>
              <a:r>
                <a:rPr kumimoji="0" lang="en-US" altLang="en-US" sz="2400" b="1" i="0" u="none" strike="noStrike" kern="0" cap="none" spc="0" normalizeH="0" baseline="0" noProof="0" dirty="0">
                  <a:ln>
                    <a:noFill/>
                  </a:ln>
                  <a:solidFill>
                    <a:sysClr val="windowText" lastClr="000000"/>
                  </a:solidFill>
                  <a:effectLst/>
                  <a:uLnTx/>
                  <a:uFillTx/>
                </a:rPr>
                <a:t>		 =   Price Per Unit   		  =  	 Sales Volume 		    439.50	   $50.00</a:t>
              </a: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r>
                <a:rPr kumimoji="0" lang="en-US" altLang="en-US" sz="2400" b="1" i="0" u="none" strike="noStrike" kern="0" cap="none" spc="0" normalizeH="0" baseline="0" noProof="0" dirty="0">
                  <a:ln>
                    <a:noFill/>
                  </a:ln>
                  <a:solidFill>
                    <a:sysClr val="windowText" lastClr="000000"/>
                  </a:solidFill>
                  <a:effectLst/>
                  <a:uLnTx/>
                  <a:uFillTx/>
                </a:rPr>
                <a:t>Monitored for reasonable pricing</a:t>
              </a: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endParaRPr kumimoji="0" lang="en-US" altLang="en-US" sz="2400" b="1" i="0" u="none" strike="noStrike" kern="0" cap="none" spc="0" normalizeH="0" baseline="0" noProof="0" dirty="0">
                <a:ln>
                  <a:noFill/>
                </a:ln>
                <a:solidFill>
                  <a:sysClr val="windowText" lastClr="000000"/>
                </a:solidFill>
                <a:effectLst/>
                <a:uLnTx/>
                <a:uFillTx/>
              </a:endParaRPr>
            </a:p>
            <a:p>
              <a:pPr marL="0" marR="0" lvl="0" indent="0" algn="ctr"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endParaRPr kumimoji="0" lang="en-US" altLang="en-US" sz="2400" b="1" i="0" u="none" strike="noStrike" kern="0" cap="none" spc="0" normalizeH="0" baseline="0" noProof="0" dirty="0">
                <a:ln>
                  <a:noFill/>
                </a:ln>
                <a:solidFill>
                  <a:sysClr val="windowText" lastClr="000000"/>
                </a:solidFill>
                <a:effectLst/>
                <a:uLnTx/>
                <a:uFillTx/>
              </a:endParaRPr>
            </a:p>
            <a:p>
              <a:pPr marL="0" marR="0" lvl="0" indent="0" defTabSz="887413" eaLnBrk="1" fontAlgn="auto" latinLnBrk="0" hangingPunct="1">
                <a:lnSpc>
                  <a:spcPct val="70000"/>
                </a:lnSpc>
                <a:spcBef>
                  <a:spcPct val="50000"/>
                </a:spcBef>
                <a:spcAft>
                  <a:spcPts val="0"/>
                </a:spcAft>
                <a:buClrTx/>
                <a:buSzTx/>
                <a:buFontTx/>
                <a:buNone/>
                <a:tabLst>
                  <a:tab pos="1219200" algn="ctr"/>
                  <a:tab pos="3602038" algn="ctr"/>
                  <a:tab pos="5541963" algn="ctr"/>
                  <a:tab pos="6318250" algn="l"/>
                </a:tabLst>
                <a:defRPr/>
              </a:pPr>
              <a:endParaRPr kumimoji="0" lang="en-US" altLang="en-US" sz="2400" b="1" i="0" u="none" strike="noStrike" kern="0" cap="none" spc="0" normalizeH="0" baseline="0" noProof="0" dirty="0">
                <a:ln>
                  <a:noFill/>
                </a:ln>
                <a:solidFill>
                  <a:sysClr val="windowText" lastClr="000000"/>
                </a:solidFill>
                <a:effectLst/>
                <a:uLnTx/>
                <a:uFillTx/>
              </a:endParaRPr>
            </a:p>
          </p:txBody>
        </p:sp>
        <p:sp>
          <p:nvSpPr>
            <p:cNvPr id="6" name="Line 6"/>
            <p:cNvSpPr>
              <a:spLocks noChangeShapeType="1"/>
            </p:cNvSpPr>
            <p:nvPr/>
          </p:nvSpPr>
          <p:spPr bwMode="auto">
            <a:xfrm>
              <a:off x="762000" y="2667000"/>
              <a:ext cx="25146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 name="Line 7"/>
            <p:cNvSpPr>
              <a:spLocks noChangeShapeType="1"/>
            </p:cNvSpPr>
            <p:nvPr/>
          </p:nvSpPr>
          <p:spPr bwMode="auto">
            <a:xfrm>
              <a:off x="5943600" y="2667000"/>
              <a:ext cx="12954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Line 10"/>
            <p:cNvSpPr>
              <a:spLocks noChangeShapeType="1"/>
            </p:cNvSpPr>
            <p:nvPr/>
          </p:nvSpPr>
          <p:spPr bwMode="auto">
            <a:xfrm>
              <a:off x="838200" y="4724400"/>
              <a:ext cx="20574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Line 11"/>
            <p:cNvSpPr>
              <a:spLocks noChangeShapeType="1"/>
            </p:cNvSpPr>
            <p:nvPr/>
          </p:nvSpPr>
          <p:spPr bwMode="auto">
            <a:xfrm>
              <a:off x="5857951" y="4724400"/>
              <a:ext cx="1295400" cy="0"/>
            </a:xfrm>
            <a:prstGeom prst="line">
              <a:avLst/>
            </a:prstGeom>
            <a:noFill/>
            <a:ln w="95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00206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8372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idx="4294967295"/>
          </p:nvPr>
        </p:nvSpPr>
        <p:spPr bwMode="auto">
          <a:xfrm>
            <a:off x="332178" y="228600"/>
            <a:ext cx="8382000" cy="7620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000000"/>
                </a:solidFill>
                <a:effectLst/>
                <a:uLnTx/>
                <a:uFillTx/>
                <a:latin typeface="Garamond" panose="02020404030301010803" pitchFamily="18" charset="0"/>
                <a:ea typeface="+mj-ea"/>
                <a:cs typeface="+mj-cs"/>
              </a:rPr>
              <a:t>Lease Level Payments</a:t>
            </a:r>
          </a:p>
        </p:txBody>
      </p:sp>
      <p:sp>
        <p:nvSpPr>
          <p:cNvPr id="4" name="Rectangle 3"/>
          <p:cNvSpPr txBox="1">
            <a:spLocks noChangeArrowheads="1"/>
          </p:cNvSpPr>
          <p:nvPr/>
        </p:nvSpPr>
        <p:spPr bwMode="auto">
          <a:xfrm>
            <a:off x="457200" y="1143000"/>
            <a:ext cx="838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Garamond"/>
                <a:ea typeface="+mn-ea"/>
                <a:cs typeface="+mn-cs"/>
              </a:rPr>
              <a:t>		</a:t>
            </a: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TC 02		Minimum Royalty (MR)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		TC 03		Estimates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		TC 04		Rent (non-recoupable)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		TC 05		Rent (recoupable)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		TC 25		Recouping Advance Rent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Payments are based on lease terms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Do not report the agreement number, product code, or sales type code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Garamond"/>
                <a:ea typeface="+mn-ea"/>
                <a:cs typeface="+mn-cs"/>
              </a:rPr>
              <a:t>Do not report the sales volume or sales value since they are not associated with these types of payments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1" i="0" u="none" strike="noStrike" kern="0" cap="none" spc="0" normalizeH="0" baseline="0" noProof="0" dirty="0">
              <a:ln>
                <a:noFill/>
              </a:ln>
              <a:solidFill>
                <a:srgbClr val="000000"/>
              </a:solidFill>
              <a:effectLst/>
              <a:uLnTx/>
              <a:uFillTx/>
              <a:latin typeface="Garamond"/>
              <a:ea typeface="+mn-ea"/>
              <a:cs typeface="+mn-cs"/>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4175994397"/>
      </p:ext>
    </p:extLst>
  </p:cSld>
  <p:clrMapOvr>
    <a:masterClrMapping/>
  </p:clrMapOvr>
</p:sld>
</file>

<file path=ppt/theme/theme1.xml><?xml version="1.0" encoding="utf-8"?>
<a:theme xmlns:a="http://schemas.openxmlformats.org/drawingml/2006/main" name="4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4" ma:contentTypeDescription="Create a new document." ma:contentTypeScope="" ma:versionID="56c262f14a70b42677c632da9177ae8f">
  <xsd:schema xmlns:xsd="http://www.w3.org/2001/XMLSchema" xmlns:xs="http://www.w3.org/2001/XMLSchema" xmlns:p="http://schemas.microsoft.com/office/2006/metadata/properties" xmlns:ns2="776703c0-f160-4e19-a163-f7e5c99cd31e" xmlns:ns3="5a6e7b71-6add-43b0-b968-08860c0e1397" targetNamespace="http://schemas.microsoft.com/office/2006/metadata/properties" ma:root="true" ma:fieldsID="fa5e81be906d1bbcf7ffa0298ee2b340" ns2:_="" ns3:_="">
    <xsd:import namespace="776703c0-f160-4e19-a163-f7e5c99cd31e"/>
    <xsd:import namespace="5a6e7b71-6add-43b0-b968-08860c0e13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40C0D-F424-416C-B7C0-3300E12B9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703c0-f160-4e19-a163-f7e5c99cd31e"/>
    <ds:schemaRef ds:uri="5a6e7b71-6add-43b0-b968-08860c0e1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994C9-3E91-440F-A7F0-9A311033AF21}">
  <ds:schemaRefs>
    <ds:schemaRef ds:uri="http://schemas.microsoft.com/sharepoint/v3/contenttype/forms"/>
  </ds:schemaRefs>
</ds:datastoreItem>
</file>

<file path=customXml/itemProps3.xml><?xml version="1.0" encoding="utf-8"?>
<ds:datastoreItem xmlns:ds="http://schemas.openxmlformats.org/officeDocument/2006/customXml" ds:itemID="{6347E595-C356-4A81-B551-31FE4EFBE47E}">
  <ds:schemaRefs>
    <ds:schemaRef ds:uri="http://schemas.microsoft.com/office/2006/documentManagement/types"/>
    <ds:schemaRef ds:uri="5a6e7b71-6add-43b0-b968-08860c0e1397"/>
    <ds:schemaRef ds:uri="http://purl.org/dc/elements/1.1/"/>
    <ds:schemaRef ds:uri="http://purl.org/dc/dcmitype/"/>
    <ds:schemaRef ds:uri="http://www.w3.org/XML/1998/namespace"/>
    <ds:schemaRef ds:uri="776703c0-f160-4e19-a163-f7e5c99cd31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1887</TotalTime>
  <Words>2709</Words>
  <Application>Microsoft Office PowerPoint</Application>
  <PresentationFormat>On-screen Show (4:3)</PresentationFormat>
  <Paragraphs>390</Paragraphs>
  <Slides>32</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Garamond</vt:lpstr>
      <vt:lpstr>Roboto</vt:lpstr>
      <vt:lpstr>4_ONRR-Internal</vt:lpstr>
      <vt:lpstr>3_ONRR-Internal</vt:lpstr>
      <vt:lpstr>Reporter Online Training Housekeeping</vt:lpstr>
      <vt:lpstr>Disclaimer </vt:lpstr>
      <vt:lpstr>Commonly Used  Transaction Codes</vt:lpstr>
      <vt:lpstr>2014  Commonly Used Transaction Codes</vt:lpstr>
      <vt:lpstr>2014   Transaction Codes</vt:lpstr>
      <vt:lpstr>Transaction Code 01 Royalty Due</vt:lpstr>
      <vt:lpstr>Transaction Code 01</vt:lpstr>
      <vt:lpstr>Implied Relationships</vt:lpstr>
      <vt:lpstr>Lease Level Payments</vt:lpstr>
      <vt:lpstr>Transaction Code 02 Minimum Royalty (MR)</vt:lpstr>
      <vt:lpstr>Transaction Code 02 (Minimum Royalty)</vt:lpstr>
      <vt:lpstr>Rental Payments</vt:lpstr>
      <vt:lpstr>Transaction Code 04 (Non-recoupable Rent)</vt:lpstr>
      <vt:lpstr>Transaction Code 05 (Recoupable Rent)</vt:lpstr>
      <vt:lpstr>Transaction Code 25 (Recouping Advance Rental Credits)</vt:lpstr>
      <vt:lpstr>Transaction Code 25 (Rent Recoupment)</vt:lpstr>
      <vt:lpstr>What is an Estimate?</vt:lpstr>
      <vt:lpstr>Estimate Reporting (cont.)</vt:lpstr>
      <vt:lpstr>How an Estimate Works</vt:lpstr>
      <vt:lpstr>How To Determine The Amount Of an Initial Estimate Payment</vt:lpstr>
      <vt:lpstr>Transaction Code 03 (Establishing a First-Time Estimate)</vt:lpstr>
      <vt:lpstr>How to Change the Amount of an Estimate</vt:lpstr>
      <vt:lpstr>Transaction Code 03 (Increasing an Estimate)</vt:lpstr>
      <vt:lpstr>How to Recoup an Estimate</vt:lpstr>
      <vt:lpstr>Transaction Code 03 (Decreasing an Estimate)</vt:lpstr>
      <vt:lpstr>An estimate is NOT needed for all products</vt:lpstr>
      <vt:lpstr>Transaction Code 03 1of 3 (Multiple Products and Establishing an Estimate)</vt:lpstr>
      <vt:lpstr>Transaction Code 03 2 of 3 (Multiple Products and Establishing an Estimate)</vt:lpstr>
      <vt:lpstr>Transaction Code 03 3 of 3 (Multiple Products and Establishing Estimate)</vt:lpstr>
      <vt:lpstr>The ONRR Financial System uses estimate balances in late payment interest calculations</vt:lpstr>
      <vt:lpstr>Maintain Estimate Balance Records</vt:lpstr>
      <vt:lpstr>Thank you for attending</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Nichelle</dc:creator>
  <cp:lastModifiedBy>Kitchen, Kyle N (Federal)</cp:lastModifiedBy>
  <cp:revision>105</cp:revision>
  <cp:lastPrinted>2020-11-09T22:27:52Z</cp:lastPrinted>
  <dcterms:created xsi:type="dcterms:W3CDTF">2015-02-09T14:21:32Z</dcterms:created>
  <dcterms:modified xsi:type="dcterms:W3CDTF">2024-05-02T21:46:13Z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0x01010088E81B8DE81602458557DD15B43E0F43</vt:lpwstr>
  </property>
</Properties>
</file>