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4"/>
  </p:sldMasterIdLst>
  <p:notesMasterIdLst>
    <p:notesMasterId r:id="rId52"/>
  </p:notesMasterIdLst>
  <p:sldIdLst>
    <p:sldId id="381" r:id="rId5"/>
    <p:sldId id="261" r:id="rId6"/>
    <p:sldId id="287" r:id="rId7"/>
    <p:sldId id="262" r:id="rId8"/>
    <p:sldId id="440" r:id="rId9"/>
    <p:sldId id="439" r:id="rId10"/>
    <p:sldId id="441" r:id="rId11"/>
    <p:sldId id="442" r:id="rId12"/>
    <p:sldId id="438" r:id="rId13"/>
    <p:sldId id="267" r:id="rId14"/>
    <p:sldId id="382" r:id="rId15"/>
    <p:sldId id="465" r:id="rId16"/>
    <p:sldId id="414" r:id="rId17"/>
    <p:sldId id="461" r:id="rId18"/>
    <p:sldId id="430" r:id="rId19"/>
    <p:sldId id="431" r:id="rId20"/>
    <p:sldId id="443" r:id="rId21"/>
    <p:sldId id="437" r:id="rId22"/>
    <p:sldId id="444" r:id="rId23"/>
    <p:sldId id="462" r:id="rId24"/>
    <p:sldId id="445" r:id="rId25"/>
    <p:sldId id="446" r:id="rId26"/>
    <p:sldId id="447" r:id="rId27"/>
    <p:sldId id="448" r:id="rId28"/>
    <p:sldId id="449" r:id="rId29"/>
    <p:sldId id="450" r:id="rId30"/>
    <p:sldId id="451" r:id="rId31"/>
    <p:sldId id="452" r:id="rId32"/>
    <p:sldId id="453" r:id="rId33"/>
    <p:sldId id="463" r:id="rId34"/>
    <p:sldId id="454" r:id="rId35"/>
    <p:sldId id="429" r:id="rId36"/>
    <p:sldId id="432" r:id="rId37"/>
    <p:sldId id="428" r:id="rId38"/>
    <p:sldId id="455" r:id="rId39"/>
    <p:sldId id="456" r:id="rId40"/>
    <p:sldId id="457" r:id="rId41"/>
    <p:sldId id="464" r:id="rId42"/>
    <p:sldId id="401" r:id="rId43"/>
    <p:sldId id="402" r:id="rId44"/>
    <p:sldId id="403" r:id="rId45"/>
    <p:sldId id="458" r:id="rId46"/>
    <p:sldId id="405" r:id="rId47"/>
    <p:sldId id="459" r:id="rId48"/>
    <p:sldId id="408" r:id="rId49"/>
    <p:sldId id="263" r:id="rId50"/>
    <p:sldId id="460"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3C6310-E09A-9BE1-A007-F0E23EAF5E56}" name="Hafner, Marrin E" initials="HME" userId="S::mhafner@blm.gov::5a420f8c-72d6-4dda-b47a-a042645781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ied, Maroya" initials="FM" lastIdx="1" clrIdx="0">
    <p:extLst>
      <p:ext uri="{19B8F6BF-5375-455C-9EA6-DF929625EA0E}">
        <p15:presenceInfo xmlns:p15="http://schemas.microsoft.com/office/powerpoint/2012/main" userId="S::faiedm@mms.gov::e4e36dff-08bd-4f71-ab71-ea1fe0eb2854" providerId="AD"/>
      </p:ext>
    </p:extLst>
  </p:cmAuthor>
  <p:cmAuthor id="2" name="Mcharg, Shannon M" initials="MM" lastIdx="1" clrIdx="1">
    <p:extLst>
      <p:ext uri="{19B8F6BF-5375-455C-9EA6-DF929625EA0E}">
        <p15:presenceInfo xmlns:p15="http://schemas.microsoft.com/office/powerpoint/2012/main" userId="S::mchargs@mms.gov::7dfd72ef-c082-44a8-8aee-207448f0af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1C304A"/>
    <a:srgbClr val="FEFCF8"/>
    <a:srgbClr val="E6F4ED"/>
    <a:srgbClr val="EDF7FD"/>
    <a:srgbClr val="262262"/>
    <a:srgbClr val="BCE2F8"/>
    <a:srgbClr val="FCBC61"/>
    <a:srgbClr val="4E85C5"/>
    <a:srgbClr val="25B5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6" autoAdjust="0"/>
    <p:restoredTop sz="64022" autoAdjust="0"/>
  </p:normalViewPr>
  <p:slideViewPr>
    <p:cSldViewPr snapToGrid="0">
      <p:cViewPr varScale="1">
        <p:scale>
          <a:sx n="57" d="100"/>
          <a:sy n="57" d="100"/>
        </p:scale>
        <p:origin x="1902" y="4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960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80E621F-A699-4B73-B0FA-4F1CF8F2953F}" type="datetimeFigureOut">
              <a:rPr lang="en-US" smtClean="0"/>
              <a:t>2/16/2023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5AE40B5-0676-4B6F-A38E-9C94BC21836A}" type="slidenum">
              <a:rPr lang="en-US" smtClean="0"/>
              <a:t>‹#›</a:t>
            </a:fld>
            <a:endParaRPr lang="en-US"/>
          </a:p>
        </p:txBody>
      </p:sp>
    </p:spTree>
    <p:extLst>
      <p:ext uri="{BB962C8B-B14F-4D97-AF65-F5344CB8AC3E}">
        <p14:creationId xmlns:p14="http://schemas.microsoft.com/office/powerpoint/2010/main" val="248723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1</a:t>
            </a:fld>
            <a:endParaRPr lang="en-US"/>
          </a:p>
        </p:txBody>
      </p:sp>
    </p:spTree>
    <p:extLst>
      <p:ext uri="{BB962C8B-B14F-4D97-AF65-F5344CB8AC3E}">
        <p14:creationId xmlns:p14="http://schemas.microsoft.com/office/powerpoint/2010/main" val="14434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FF7967-7AD5-46FA-A0D6-A231B2EBFF52}" type="slidenum">
              <a:rPr lang="en-US" smtClean="0"/>
              <a:pPr>
                <a:defRPr/>
              </a:pPr>
              <a:t>11</a:t>
            </a:fld>
            <a:endParaRPr lang="en-US" dirty="0"/>
          </a:p>
        </p:txBody>
      </p:sp>
    </p:spTree>
    <p:extLst>
      <p:ext uri="{BB962C8B-B14F-4D97-AF65-F5344CB8AC3E}">
        <p14:creationId xmlns:p14="http://schemas.microsoft.com/office/powerpoint/2010/main" val="84868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FF7967-7AD5-46FA-A0D6-A231B2EBFF52}" type="slidenum">
              <a:rPr lang="en-US" smtClean="0"/>
              <a:pPr>
                <a:defRPr/>
              </a:pPr>
              <a:t>12</a:t>
            </a:fld>
            <a:endParaRPr lang="en-US" dirty="0"/>
          </a:p>
        </p:txBody>
      </p:sp>
    </p:spTree>
    <p:extLst>
      <p:ext uri="{BB962C8B-B14F-4D97-AF65-F5344CB8AC3E}">
        <p14:creationId xmlns:p14="http://schemas.microsoft.com/office/powerpoint/2010/main" val="280673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FF7967-7AD5-46FA-A0D6-A231B2EBFF52}" type="slidenum">
              <a:rPr lang="en-US" smtClean="0"/>
              <a:pPr>
                <a:defRPr/>
              </a:pPr>
              <a:t>13</a:t>
            </a:fld>
            <a:endParaRPr lang="en-US" dirty="0"/>
          </a:p>
        </p:txBody>
      </p:sp>
    </p:spTree>
    <p:extLst>
      <p:ext uri="{BB962C8B-B14F-4D97-AF65-F5344CB8AC3E}">
        <p14:creationId xmlns:p14="http://schemas.microsoft.com/office/powerpoint/2010/main" val="413281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14</a:t>
            </a:fld>
            <a:endParaRPr lang="en-US"/>
          </a:p>
        </p:txBody>
      </p:sp>
    </p:spTree>
    <p:extLst>
      <p:ext uri="{BB962C8B-B14F-4D97-AF65-F5344CB8AC3E}">
        <p14:creationId xmlns:p14="http://schemas.microsoft.com/office/powerpoint/2010/main" val="372668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15</a:t>
            </a:fld>
            <a:endParaRPr lang="en-US"/>
          </a:p>
        </p:txBody>
      </p:sp>
    </p:spTree>
    <p:extLst>
      <p:ext uri="{BB962C8B-B14F-4D97-AF65-F5344CB8AC3E}">
        <p14:creationId xmlns:p14="http://schemas.microsoft.com/office/powerpoint/2010/main" val="117396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16</a:t>
            </a:fld>
            <a:endParaRPr lang="en-US"/>
          </a:p>
        </p:txBody>
      </p:sp>
    </p:spTree>
    <p:extLst>
      <p:ext uri="{BB962C8B-B14F-4D97-AF65-F5344CB8AC3E}">
        <p14:creationId xmlns:p14="http://schemas.microsoft.com/office/powerpoint/2010/main" val="1011587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17</a:t>
            </a:fld>
            <a:endParaRPr lang="en-US"/>
          </a:p>
        </p:txBody>
      </p:sp>
    </p:spTree>
    <p:extLst>
      <p:ext uri="{BB962C8B-B14F-4D97-AF65-F5344CB8AC3E}">
        <p14:creationId xmlns:p14="http://schemas.microsoft.com/office/powerpoint/2010/main" val="473547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18</a:t>
            </a:fld>
            <a:endParaRPr lang="en-US"/>
          </a:p>
        </p:txBody>
      </p:sp>
    </p:spTree>
    <p:extLst>
      <p:ext uri="{BB962C8B-B14F-4D97-AF65-F5344CB8AC3E}">
        <p14:creationId xmlns:p14="http://schemas.microsoft.com/office/powerpoint/2010/main" val="181599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19</a:t>
            </a:fld>
            <a:endParaRPr lang="en-US"/>
          </a:p>
        </p:txBody>
      </p:sp>
    </p:spTree>
    <p:extLst>
      <p:ext uri="{BB962C8B-B14F-4D97-AF65-F5344CB8AC3E}">
        <p14:creationId xmlns:p14="http://schemas.microsoft.com/office/powerpoint/2010/main" val="2989878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20</a:t>
            </a:fld>
            <a:endParaRPr lang="en-US"/>
          </a:p>
        </p:txBody>
      </p:sp>
    </p:spTree>
    <p:extLst>
      <p:ext uri="{BB962C8B-B14F-4D97-AF65-F5344CB8AC3E}">
        <p14:creationId xmlns:p14="http://schemas.microsoft.com/office/powerpoint/2010/main" val="328267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a:t>
            </a:fld>
            <a:endParaRPr lang="en-US"/>
          </a:p>
        </p:txBody>
      </p:sp>
    </p:spTree>
    <p:extLst>
      <p:ext uri="{BB962C8B-B14F-4D97-AF65-F5344CB8AC3E}">
        <p14:creationId xmlns:p14="http://schemas.microsoft.com/office/powerpoint/2010/main" val="246418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21</a:t>
            </a:fld>
            <a:endParaRPr lang="en-US"/>
          </a:p>
        </p:txBody>
      </p:sp>
    </p:spTree>
    <p:extLst>
      <p:ext uri="{BB962C8B-B14F-4D97-AF65-F5344CB8AC3E}">
        <p14:creationId xmlns:p14="http://schemas.microsoft.com/office/powerpoint/2010/main" val="3939868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22</a:t>
            </a:fld>
            <a:endParaRPr lang="en-US"/>
          </a:p>
        </p:txBody>
      </p:sp>
    </p:spTree>
    <p:extLst>
      <p:ext uri="{BB962C8B-B14F-4D97-AF65-F5344CB8AC3E}">
        <p14:creationId xmlns:p14="http://schemas.microsoft.com/office/powerpoint/2010/main" val="406610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23</a:t>
            </a:fld>
            <a:endParaRPr lang="en-US"/>
          </a:p>
        </p:txBody>
      </p:sp>
    </p:spTree>
    <p:extLst>
      <p:ext uri="{BB962C8B-B14F-4D97-AF65-F5344CB8AC3E}">
        <p14:creationId xmlns:p14="http://schemas.microsoft.com/office/powerpoint/2010/main" val="447160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24</a:t>
            </a:fld>
            <a:endParaRPr lang="en-US"/>
          </a:p>
        </p:txBody>
      </p:sp>
    </p:spTree>
    <p:extLst>
      <p:ext uri="{BB962C8B-B14F-4D97-AF65-F5344CB8AC3E}">
        <p14:creationId xmlns:p14="http://schemas.microsoft.com/office/powerpoint/2010/main" val="72466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25</a:t>
            </a:fld>
            <a:endParaRPr lang="en-US"/>
          </a:p>
        </p:txBody>
      </p:sp>
    </p:spTree>
    <p:extLst>
      <p:ext uri="{BB962C8B-B14F-4D97-AF65-F5344CB8AC3E}">
        <p14:creationId xmlns:p14="http://schemas.microsoft.com/office/powerpoint/2010/main" val="1186950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26</a:t>
            </a:fld>
            <a:endParaRPr lang="en-US"/>
          </a:p>
        </p:txBody>
      </p:sp>
    </p:spTree>
    <p:extLst>
      <p:ext uri="{BB962C8B-B14F-4D97-AF65-F5344CB8AC3E}">
        <p14:creationId xmlns:p14="http://schemas.microsoft.com/office/powerpoint/2010/main" val="272439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27</a:t>
            </a:fld>
            <a:endParaRPr lang="en-US"/>
          </a:p>
        </p:txBody>
      </p:sp>
    </p:spTree>
    <p:extLst>
      <p:ext uri="{BB962C8B-B14F-4D97-AF65-F5344CB8AC3E}">
        <p14:creationId xmlns:p14="http://schemas.microsoft.com/office/powerpoint/2010/main" val="1849720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28</a:t>
            </a:fld>
            <a:endParaRPr lang="en-US"/>
          </a:p>
        </p:txBody>
      </p:sp>
    </p:spTree>
    <p:extLst>
      <p:ext uri="{BB962C8B-B14F-4D97-AF65-F5344CB8AC3E}">
        <p14:creationId xmlns:p14="http://schemas.microsoft.com/office/powerpoint/2010/main" val="3058274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29</a:t>
            </a:fld>
            <a:endParaRPr lang="en-US"/>
          </a:p>
        </p:txBody>
      </p:sp>
    </p:spTree>
    <p:extLst>
      <p:ext uri="{BB962C8B-B14F-4D97-AF65-F5344CB8AC3E}">
        <p14:creationId xmlns:p14="http://schemas.microsoft.com/office/powerpoint/2010/main" val="2555425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30</a:t>
            </a:fld>
            <a:endParaRPr lang="en-US"/>
          </a:p>
        </p:txBody>
      </p:sp>
    </p:spTree>
    <p:extLst>
      <p:ext uri="{BB962C8B-B14F-4D97-AF65-F5344CB8AC3E}">
        <p14:creationId xmlns:p14="http://schemas.microsoft.com/office/powerpoint/2010/main" val="17967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a:t>
            </a:fld>
            <a:endParaRPr lang="en-US"/>
          </a:p>
        </p:txBody>
      </p:sp>
    </p:spTree>
    <p:extLst>
      <p:ext uri="{BB962C8B-B14F-4D97-AF65-F5344CB8AC3E}">
        <p14:creationId xmlns:p14="http://schemas.microsoft.com/office/powerpoint/2010/main" val="2670220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31</a:t>
            </a:fld>
            <a:endParaRPr lang="en-US"/>
          </a:p>
        </p:txBody>
      </p:sp>
    </p:spTree>
    <p:extLst>
      <p:ext uri="{BB962C8B-B14F-4D97-AF65-F5344CB8AC3E}">
        <p14:creationId xmlns:p14="http://schemas.microsoft.com/office/powerpoint/2010/main" val="418023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32</a:t>
            </a:fld>
            <a:endParaRPr lang="en-US"/>
          </a:p>
        </p:txBody>
      </p:sp>
    </p:spTree>
    <p:extLst>
      <p:ext uri="{BB962C8B-B14F-4D97-AF65-F5344CB8AC3E}">
        <p14:creationId xmlns:p14="http://schemas.microsoft.com/office/powerpoint/2010/main" val="1120200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33</a:t>
            </a:fld>
            <a:endParaRPr lang="en-US"/>
          </a:p>
        </p:txBody>
      </p:sp>
    </p:spTree>
    <p:extLst>
      <p:ext uri="{BB962C8B-B14F-4D97-AF65-F5344CB8AC3E}">
        <p14:creationId xmlns:p14="http://schemas.microsoft.com/office/powerpoint/2010/main" val="3994068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34</a:t>
            </a:fld>
            <a:endParaRPr lang="en-US"/>
          </a:p>
        </p:txBody>
      </p:sp>
    </p:spTree>
    <p:extLst>
      <p:ext uri="{BB962C8B-B14F-4D97-AF65-F5344CB8AC3E}">
        <p14:creationId xmlns:p14="http://schemas.microsoft.com/office/powerpoint/2010/main" val="2483320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35</a:t>
            </a:fld>
            <a:endParaRPr lang="en-US"/>
          </a:p>
        </p:txBody>
      </p:sp>
    </p:spTree>
    <p:extLst>
      <p:ext uri="{BB962C8B-B14F-4D97-AF65-F5344CB8AC3E}">
        <p14:creationId xmlns:p14="http://schemas.microsoft.com/office/powerpoint/2010/main" val="2783483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36</a:t>
            </a:fld>
            <a:endParaRPr lang="en-US"/>
          </a:p>
        </p:txBody>
      </p:sp>
    </p:spTree>
    <p:extLst>
      <p:ext uri="{BB962C8B-B14F-4D97-AF65-F5344CB8AC3E}">
        <p14:creationId xmlns:p14="http://schemas.microsoft.com/office/powerpoint/2010/main" val="2248275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37</a:t>
            </a:fld>
            <a:endParaRPr lang="en-US"/>
          </a:p>
        </p:txBody>
      </p:sp>
    </p:spTree>
    <p:extLst>
      <p:ext uri="{BB962C8B-B14F-4D97-AF65-F5344CB8AC3E}">
        <p14:creationId xmlns:p14="http://schemas.microsoft.com/office/powerpoint/2010/main" val="3305653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27A92-ED29-46E3-B3B5-0E5ED6714CD7}" type="slidenum">
              <a:rPr lang="en-US" smtClean="0"/>
              <a:t>39</a:t>
            </a:fld>
            <a:endParaRPr lang="en-US"/>
          </a:p>
        </p:txBody>
      </p:sp>
    </p:spTree>
    <p:extLst>
      <p:ext uri="{BB962C8B-B14F-4D97-AF65-F5344CB8AC3E}">
        <p14:creationId xmlns:p14="http://schemas.microsoft.com/office/powerpoint/2010/main" val="4269181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27A92-ED29-46E3-B3B5-0E5ED6714CD7}" type="slidenum">
              <a:rPr lang="en-US" smtClean="0"/>
              <a:t>40</a:t>
            </a:fld>
            <a:endParaRPr lang="en-US"/>
          </a:p>
        </p:txBody>
      </p:sp>
    </p:spTree>
    <p:extLst>
      <p:ext uri="{BB962C8B-B14F-4D97-AF65-F5344CB8AC3E}">
        <p14:creationId xmlns:p14="http://schemas.microsoft.com/office/powerpoint/2010/main" val="329233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A27A92-ED29-46E3-B3B5-0E5ED6714CD7}" type="slidenum">
              <a:rPr lang="en-US" smtClean="0"/>
              <a:t>41</a:t>
            </a:fld>
            <a:endParaRPr lang="en-US"/>
          </a:p>
        </p:txBody>
      </p:sp>
    </p:spTree>
    <p:extLst>
      <p:ext uri="{BB962C8B-B14F-4D97-AF65-F5344CB8AC3E}">
        <p14:creationId xmlns:p14="http://schemas.microsoft.com/office/powerpoint/2010/main" val="69715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5</a:t>
            </a:fld>
            <a:endParaRPr lang="en-US" dirty="0"/>
          </a:p>
        </p:txBody>
      </p:sp>
    </p:spTree>
    <p:extLst>
      <p:ext uri="{BB962C8B-B14F-4D97-AF65-F5344CB8AC3E}">
        <p14:creationId xmlns:p14="http://schemas.microsoft.com/office/powerpoint/2010/main" val="3762277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27A92-ED29-46E3-B3B5-0E5ED6714CD7}" type="slidenum">
              <a:rPr lang="en-US" smtClean="0"/>
              <a:t>43</a:t>
            </a:fld>
            <a:endParaRPr lang="en-US"/>
          </a:p>
        </p:txBody>
      </p:sp>
    </p:spTree>
    <p:extLst>
      <p:ext uri="{BB962C8B-B14F-4D97-AF65-F5344CB8AC3E}">
        <p14:creationId xmlns:p14="http://schemas.microsoft.com/office/powerpoint/2010/main" val="657225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44</a:t>
            </a:fld>
            <a:endParaRPr lang="en-US"/>
          </a:p>
        </p:txBody>
      </p:sp>
    </p:spTree>
    <p:extLst>
      <p:ext uri="{BB962C8B-B14F-4D97-AF65-F5344CB8AC3E}">
        <p14:creationId xmlns:p14="http://schemas.microsoft.com/office/powerpoint/2010/main" val="965324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27A92-ED29-46E3-B3B5-0E5ED6714CD7}" type="slidenum">
              <a:rPr lang="en-US" smtClean="0"/>
              <a:t>45</a:t>
            </a:fld>
            <a:endParaRPr lang="en-US"/>
          </a:p>
        </p:txBody>
      </p:sp>
    </p:spTree>
    <p:extLst>
      <p:ext uri="{BB962C8B-B14F-4D97-AF65-F5344CB8AC3E}">
        <p14:creationId xmlns:p14="http://schemas.microsoft.com/office/powerpoint/2010/main" val="3965761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47</a:t>
            </a:fld>
            <a:endParaRPr lang="en-US"/>
          </a:p>
        </p:txBody>
      </p:sp>
    </p:spTree>
    <p:extLst>
      <p:ext uri="{BB962C8B-B14F-4D97-AF65-F5344CB8AC3E}">
        <p14:creationId xmlns:p14="http://schemas.microsoft.com/office/powerpoint/2010/main" val="409959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6</a:t>
            </a:fld>
            <a:endParaRPr lang="en-US"/>
          </a:p>
        </p:txBody>
      </p:sp>
    </p:spTree>
    <p:extLst>
      <p:ext uri="{BB962C8B-B14F-4D97-AF65-F5344CB8AC3E}">
        <p14:creationId xmlns:p14="http://schemas.microsoft.com/office/powerpoint/2010/main" val="74999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7</a:t>
            </a:fld>
            <a:endParaRPr lang="en-US"/>
          </a:p>
        </p:txBody>
      </p:sp>
    </p:spTree>
    <p:extLst>
      <p:ext uri="{BB962C8B-B14F-4D97-AF65-F5344CB8AC3E}">
        <p14:creationId xmlns:p14="http://schemas.microsoft.com/office/powerpoint/2010/main" val="372197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8</a:t>
            </a:fld>
            <a:endParaRPr lang="en-US"/>
          </a:p>
        </p:txBody>
      </p:sp>
    </p:spTree>
    <p:extLst>
      <p:ext uri="{BB962C8B-B14F-4D97-AF65-F5344CB8AC3E}">
        <p14:creationId xmlns:p14="http://schemas.microsoft.com/office/powerpoint/2010/main" val="250798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40B5-0676-4B6F-A38E-9C94BC21836A}" type="slidenum">
              <a:rPr lang="en-US" smtClean="0"/>
              <a:t>9</a:t>
            </a:fld>
            <a:endParaRPr lang="en-US"/>
          </a:p>
        </p:txBody>
      </p:sp>
    </p:spTree>
    <p:extLst>
      <p:ext uri="{BB962C8B-B14F-4D97-AF65-F5344CB8AC3E}">
        <p14:creationId xmlns:p14="http://schemas.microsoft.com/office/powerpoint/2010/main" val="264371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FF7967-7AD5-46FA-A0D6-A231B2EBFF52}" type="slidenum">
              <a:rPr lang="en-US" smtClean="0"/>
              <a:pPr>
                <a:defRPr/>
              </a:pPr>
              <a:t>10</a:t>
            </a:fld>
            <a:endParaRPr lang="en-US" dirty="0"/>
          </a:p>
        </p:txBody>
      </p:sp>
    </p:spTree>
    <p:extLst>
      <p:ext uri="{BB962C8B-B14F-4D97-AF65-F5344CB8AC3E}">
        <p14:creationId xmlns:p14="http://schemas.microsoft.com/office/powerpoint/2010/main" val="3165912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16929" y="3894851"/>
            <a:ext cx="118872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4000" b="1" kern="1200" cap="none" dirty="0">
                <a:solidFill>
                  <a:srgbClr val="283B91"/>
                </a:solidFill>
                <a:latin typeface="+mj-lt"/>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216929" y="5372995"/>
            <a:ext cx="10329363" cy="914400"/>
          </a:xfrm>
        </p:spPr>
        <p:txBody>
          <a:bodyPr anchor="ctr"/>
          <a:lstStyle>
            <a:lvl1pPr marL="0" indent="0" algn="l">
              <a:buNone/>
              <a:defRPr baseline="0">
                <a:solidFill>
                  <a:srgbClr val="48455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1946" y="5611928"/>
            <a:ext cx="10744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7027" y="471055"/>
            <a:ext cx="2957945"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04564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89259" y="2731374"/>
            <a:ext cx="2757548" cy="1395318"/>
          </a:xfrm>
          <a:prstGeom prst="rect">
            <a:avLst/>
          </a:prstGeom>
          <a:noFill/>
        </p:spPr>
        <p:txBody>
          <a:bodyPr wrap="square" lIns="121920" tIns="60960" rIns="121920" bIns="60960" anchor="t">
            <a:spAutoFit/>
          </a:bodyPr>
          <a:lstStyle/>
          <a:p>
            <a:pPr algn="ctr"/>
            <a:r>
              <a:rPr lang="en-US" sz="5867" i="0" dirty="0">
                <a:solidFill>
                  <a:srgbClr val="534AAE"/>
                </a:solidFill>
                <a:effectLst/>
                <a:latin typeface="+mn-lt"/>
              </a:rPr>
              <a:t>XXX</a:t>
            </a:r>
          </a:p>
          <a:p>
            <a:pPr algn="ctr"/>
            <a:r>
              <a:rPr lang="en-US" sz="2400" i="0" dirty="0">
                <a:solidFill>
                  <a:schemeClr val="tx1"/>
                </a:solidFill>
                <a:effectLst/>
                <a:latin typeface="+mn-lt"/>
              </a:rPr>
              <a:t>descriptor</a:t>
            </a:r>
            <a:endParaRPr lang="en-US" sz="2400" dirty="0">
              <a:solidFill>
                <a:schemeClr val="tx1"/>
              </a:solidFill>
              <a:latin typeface="+mn-lt"/>
            </a:endParaRP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2637460" y="2736131"/>
            <a:ext cx="2950459" cy="1395318"/>
          </a:xfrm>
          <a:prstGeom prst="rect">
            <a:avLst/>
          </a:prstGeom>
          <a:noFill/>
        </p:spPr>
        <p:txBody>
          <a:bodyPr wrap="square" lIns="121920" tIns="60960" rIns="121920" bIns="60960" anchor="t">
            <a:spAutoFit/>
          </a:bodyPr>
          <a:lstStyle/>
          <a:p>
            <a:pPr algn="ctr"/>
            <a:r>
              <a:rPr lang="en-US" sz="5867" i="0">
                <a:solidFill>
                  <a:srgbClr val="005024"/>
                </a:solidFill>
                <a:effectLst/>
                <a:latin typeface="+mn-lt"/>
              </a:rPr>
              <a:t>XXX</a:t>
            </a:r>
          </a:p>
          <a:p>
            <a:pPr algn="ctr"/>
            <a:r>
              <a:rPr lang="en-US" sz="2400" i="0">
                <a:solidFill>
                  <a:schemeClr val="tx1"/>
                </a:solidFill>
                <a:effectLst/>
                <a:latin typeface="+mn-lt"/>
              </a:rPr>
              <a:t>descriptor</a:t>
            </a:r>
            <a:endParaRPr lang="en-US" sz="2400">
              <a:solidFill>
                <a:schemeClr val="tx1"/>
              </a:solidFill>
              <a:latin typeface="+mn-lt"/>
            </a:endParaRP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5587919" y="2731373"/>
            <a:ext cx="3075851" cy="1395318"/>
          </a:xfrm>
          <a:prstGeom prst="rect">
            <a:avLst/>
          </a:prstGeom>
          <a:noFill/>
        </p:spPr>
        <p:txBody>
          <a:bodyPr wrap="square" lIns="121920" tIns="60960" rIns="121920" bIns="60960" anchor="t">
            <a:spAutoFit/>
          </a:bodyPr>
          <a:lstStyle/>
          <a:p>
            <a:pPr algn="ctr"/>
            <a:r>
              <a:rPr lang="en-US" sz="5867" b="0" i="0">
                <a:solidFill>
                  <a:srgbClr val="52A5D4"/>
                </a:solidFill>
                <a:effectLst/>
                <a:latin typeface="+mn-lt"/>
              </a:rPr>
              <a:t>XXX</a:t>
            </a:r>
            <a:endParaRPr lang="en-US" sz="5867" b="1">
              <a:solidFill>
                <a:srgbClr val="52A5D4"/>
              </a:solidFill>
              <a:latin typeface="+mn-lt"/>
            </a:endParaRPr>
          </a:p>
          <a:p>
            <a:pPr algn="ctr"/>
            <a:r>
              <a:rPr lang="en-US" sz="2400" i="0">
                <a:solidFill>
                  <a:schemeClr val="tx1"/>
                </a:solidFill>
                <a:effectLst/>
                <a:latin typeface="+mn-lt"/>
              </a:rPr>
              <a:t>descriptor</a:t>
            </a:r>
            <a:endParaRPr lang="en-US" sz="2400">
              <a:solidFill>
                <a:schemeClr val="tx1"/>
              </a:solidFill>
              <a:latin typeface="+mn-lt"/>
            </a:endParaRP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8665108" y="2731374"/>
            <a:ext cx="3075851" cy="1764650"/>
          </a:xfrm>
          <a:prstGeom prst="rect">
            <a:avLst/>
          </a:prstGeom>
          <a:noFill/>
        </p:spPr>
        <p:txBody>
          <a:bodyPr wrap="square" lIns="121920" tIns="60960" rIns="121920" bIns="60960" anchor="t">
            <a:spAutoFit/>
          </a:bodyPr>
          <a:lstStyle/>
          <a:p>
            <a:pPr algn="ctr"/>
            <a:r>
              <a:rPr lang="en-US" sz="5867" b="0" i="0">
                <a:solidFill>
                  <a:srgbClr val="650D79"/>
                </a:solidFill>
                <a:effectLst/>
                <a:latin typeface="+mn-lt"/>
              </a:rPr>
              <a:t>XXX</a:t>
            </a:r>
            <a:endParaRPr lang="en-US" sz="5867" b="1">
              <a:solidFill>
                <a:srgbClr val="650D79"/>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a:solidFill>
                  <a:schemeClr val="tx1"/>
                </a:solidFill>
                <a:effectLst/>
                <a:latin typeface="+mn-lt"/>
              </a:rPr>
              <a:t>descriptor</a:t>
            </a:r>
            <a:endParaRPr lang="en-US" sz="2400">
              <a:solidFill>
                <a:schemeClr val="tx1"/>
              </a:solidFill>
              <a:latin typeface="+mn-lt"/>
            </a:endParaRPr>
          </a:p>
          <a:p>
            <a:pPr algn="ctr"/>
            <a:endParaRPr lang="en-US" sz="2400">
              <a:solidFill>
                <a:schemeClr val="tx1"/>
              </a:solidFill>
              <a:latin typeface="+mn-lt"/>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609600" y="274638"/>
            <a:ext cx="99568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34815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609599" y="274638"/>
            <a:ext cx="11430455"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1144958770"/>
              </p:ext>
            </p:extLst>
          </p:nvPr>
        </p:nvGraphicFramePr>
        <p:xfrm>
          <a:off x="151945" y="1174059"/>
          <a:ext cx="9544051"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2042315711"/>
              </p:ext>
            </p:extLst>
          </p:nvPr>
        </p:nvGraphicFramePr>
        <p:xfrm>
          <a:off x="8230055" y="2898417"/>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r>
                        <a:rPr lang="en-US" sz="1600" b="1" u="none" strike="noStrike" dirty="0">
                          <a:solidFill>
                            <a:schemeClr val="tx1"/>
                          </a:solidFill>
                          <a:effectLst/>
                        </a:rPr>
                        <a:t>Section</a:t>
                      </a:r>
                      <a:endParaRPr lang="en-US" sz="1600" b="1" i="0" u="none" strike="noStrike" dirty="0">
                        <a:solidFill>
                          <a:schemeClr val="tx1"/>
                        </a:solidFill>
                        <a:effectLst/>
                        <a:latin typeface="Calibri" panose="020F0502020204030204" pitchFamily="34" charset="0"/>
                      </a:endParaRPr>
                    </a:p>
                  </a:txBody>
                  <a:tcPr marL="12700" marR="12700"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dirty="0">
                          <a:effectLst/>
                        </a:rPr>
                        <a:t>How Revenue Works</a:t>
                      </a:r>
                      <a:endParaRPr lang="en-US" sz="1600" b="0" i="0" u="none" strike="noStrike" dirty="0">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dirty="0">
                          <a:effectLst/>
                        </a:rPr>
                        <a:t>Home</a:t>
                      </a:r>
                      <a:endParaRPr lang="en-US" sz="1600" b="0" i="0" u="none" strike="noStrike" dirty="0">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dirty="0">
                          <a:effectLst/>
                        </a:rPr>
                        <a:t>1</a:t>
                      </a:r>
                      <a:endParaRPr lang="en-US" sz="16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96832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dirty="0"/>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3760519431"/>
              </p:ext>
            </p:extLst>
          </p:nvPr>
        </p:nvGraphicFramePr>
        <p:xfrm>
          <a:off x="609600" y="1734635"/>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dirty="0">
                        <a:solidFill>
                          <a:srgbClr val="FFFFFF"/>
                        </a:solidFill>
                        <a:effectLst/>
                        <a:latin typeface="+mn-lt"/>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11654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defTabSz="869686" fontAlgn="base">
              <a:spcBef>
                <a:spcPct val="0"/>
              </a:spcBef>
              <a:spcAft>
                <a:spcPct val="0"/>
              </a:spcAft>
              <a:defRPr>
                <a:latin typeface="Arial" charset="0"/>
              </a:defRPr>
            </a:lvl1pPr>
          </a:lstStyle>
          <a:p>
            <a:pPr>
              <a:defRPr/>
            </a:pPr>
            <a:fld id="{08A4A6A0-B29F-4DF8-9949-7525A232DB1C}" type="slidenum">
              <a:rPr lang="en-US"/>
              <a:pPr>
                <a:defRPr/>
              </a:pPr>
              <a:t>‹#›</a:t>
            </a:fld>
            <a:endParaRPr lang="en-US"/>
          </a:p>
        </p:txBody>
      </p:sp>
    </p:spTree>
    <p:extLst>
      <p:ext uri="{BB962C8B-B14F-4D97-AF65-F5344CB8AC3E}">
        <p14:creationId xmlns:p14="http://schemas.microsoft.com/office/powerpoint/2010/main" val="200598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217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33930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08094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609599" y="152400"/>
            <a:ext cx="10972799" cy="1143000"/>
          </a:xfrm>
        </p:spPr>
        <p:txBody>
          <a:bodyPr/>
          <a:lstStyle>
            <a:lvl1pPr>
              <a:defRPr/>
            </a:lvl1pPr>
          </a:lstStyle>
          <a:p>
            <a:r>
              <a:rPr lang="en-US" dirty="0"/>
              <a:t>Slide title</a:t>
            </a:r>
          </a:p>
        </p:txBody>
      </p:sp>
      <p:sp>
        <p:nvSpPr>
          <p:cNvPr id="3" name="Content Placeholder 2"/>
          <p:cNvSpPr>
            <a:spLocks noGrp="1"/>
          </p:cNvSpPr>
          <p:nvPr>
            <p:ph sz="half" idx="1"/>
          </p:nvPr>
        </p:nvSpPr>
        <p:spPr>
          <a:xfrm>
            <a:off x="609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953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609599" y="152400"/>
            <a:ext cx="10972799" cy="1143000"/>
          </a:xfrm>
        </p:spPr>
        <p:txBody>
          <a:bodyPr/>
          <a:lstStyle>
            <a:lvl1pPr>
              <a:defRPr/>
            </a:lvl1pPr>
          </a:lstStyle>
          <a:p>
            <a:r>
              <a:rPr lang="en-US" dirty="0"/>
              <a:t>Slide title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860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860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229483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609600" y="274638"/>
            <a:ext cx="9956800" cy="1143000"/>
          </a:xfrm>
        </p:spPr>
        <p:txBody>
          <a:bodyPr/>
          <a:lstStyle/>
          <a:p>
            <a:endParaRPr lang="en-US" dirty="0"/>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11698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609599" y="152400"/>
            <a:ext cx="10972799" cy="1143000"/>
          </a:xfrm>
        </p:spPr>
        <p:txBody>
          <a:bodyPr vert="horz" lIns="91440" tIns="45720" rIns="91440" bIns="45720" rtlCol="0" anchor="ctr">
            <a:normAutofit/>
          </a:bodyPr>
          <a:lstStyle>
            <a:lvl1pPr>
              <a:defRPr lang="en-US" dirty="0"/>
            </a:lvl1pPr>
          </a:lstStyle>
          <a:p>
            <a:pPr marL="0" lvl="0"/>
            <a:r>
              <a:rPr lang="en-US" dirty="0"/>
              <a:t>Slide title</a:t>
            </a:r>
          </a:p>
        </p:txBody>
      </p:sp>
      <p:sp>
        <p:nvSpPr>
          <p:cNvPr id="3" name="Picture Placeholder 2"/>
          <p:cNvSpPr>
            <a:spLocks noGrp="1"/>
          </p:cNvSpPr>
          <p:nvPr>
            <p:ph type="pic" idx="1"/>
          </p:nvPr>
        </p:nvSpPr>
        <p:spPr>
          <a:xfrm>
            <a:off x="1320800" y="1828800"/>
            <a:ext cx="95504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20800" y="6054970"/>
            <a:ext cx="95504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50442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609600" y="274638"/>
            <a:ext cx="9956800" cy="1143000"/>
          </a:xfrm>
        </p:spPr>
        <p:txBody>
          <a:bodyPr/>
          <a:lstStyle/>
          <a:p>
            <a:endParaRPr lang="en-US" dirty="0"/>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3653630" y="2733243"/>
            <a:ext cx="3868738" cy="1515484"/>
          </a:xfrm>
        </p:spPr>
        <p:txBody>
          <a:bodyPr/>
          <a:lstStyle>
            <a:lvl1pPr marL="0" indent="0">
              <a:buNone/>
              <a:defRPr>
                <a:latin typeface="+mj-lt"/>
              </a:defRPr>
            </a:lvl1pPr>
            <a:lvl5pPr>
              <a:defRPr>
                <a:latin typeface="+mj-lt"/>
              </a:defRPr>
            </a:lvl5pPr>
          </a:lstStyle>
          <a:p>
            <a:pPr algn="ctr"/>
            <a:r>
              <a:rPr lang="en-US" sz="9600" dirty="0">
                <a:solidFill>
                  <a:srgbClr val="1C304A"/>
                </a:solidFill>
              </a:rPr>
              <a:t>XX%</a:t>
            </a:r>
            <a:endParaRPr lang="en-US" sz="9600" dirty="0">
              <a:solidFill>
                <a:srgbClr val="1C304A"/>
              </a:solidFill>
              <a:latin typeface="Roboto"/>
            </a:endParaRPr>
          </a:p>
          <a:p>
            <a:pPr lvl="4"/>
            <a:endParaRPr lang="en-US" dirty="0"/>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4207018" y="4405745"/>
            <a:ext cx="2761961" cy="914400"/>
          </a:xfrm>
        </p:spPr>
        <p:txBody>
          <a:bodyPr/>
          <a:lstStyle>
            <a:lvl1pPr marL="0" indent="0" algn="ctr">
              <a:buNone/>
              <a:defRPr lang="en-US" sz="2400" i="0" kern="1200" dirty="0" smtClean="0">
                <a:solidFill>
                  <a:schemeClr val="tx1"/>
                </a:solidFill>
                <a:effectLst/>
                <a:latin typeface="+mn-lt"/>
                <a:ea typeface="+mn-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0" dirty="0">
                <a:solidFill>
                  <a:schemeClr val="tx1"/>
                </a:solidFill>
                <a:effectLst/>
                <a:latin typeface="Roboto"/>
              </a:rPr>
              <a:t>descriptor</a:t>
            </a:r>
            <a:endParaRPr lang="en-US" sz="3200" dirty="0">
              <a:solidFill>
                <a:schemeClr val="tx1"/>
              </a:solidFill>
              <a:latin typeface="Roboto"/>
            </a:endParaRPr>
          </a:p>
          <a:p>
            <a:pPr lvl="0"/>
            <a:endParaRPr lang="en-US" dirty="0"/>
          </a:p>
        </p:txBody>
      </p:sp>
    </p:spTree>
    <p:extLst>
      <p:ext uri="{BB962C8B-B14F-4D97-AF65-F5344CB8AC3E}">
        <p14:creationId xmlns:p14="http://schemas.microsoft.com/office/powerpoint/2010/main" val="193353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5">
            <a:lum bright="70000" contrast="-70000"/>
            <a:extLst>
              <a:ext uri="{28A0092B-C50C-407E-A947-70E740481C1C}">
                <a14:useLocalDpi xmlns:a14="http://schemas.microsoft.com/office/drawing/2010/main" val="0"/>
              </a:ext>
            </a:extLst>
          </a:blip>
          <a:srcRect t="68598"/>
          <a:stretch/>
        </p:blipFill>
        <p:spPr>
          <a:xfrm>
            <a:off x="0" y="6438727"/>
            <a:ext cx="12192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6"/>
            <a:ext cx="12192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09600" y="274638"/>
            <a:ext cx="9956800"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641523" y="6526719"/>
            <a:ext cx="2816067" cy="307777"/>
          </a:xfrm>
          <a:prstGeom prst="rect">
            <a:avLst/>
          </a:prstGeom>
          <a:noFill/>
          <a:ln>
            <a:noFill/>
          </a:ln>
        </p:spPr>
        <p:txBody>
          <a:bodyPr wrap="square" rtlCol="0" anchor="ctr">
            <a:spAutoFit/>
          </a:bodyPr>
          <a:lstStyle/>
          <a:p>
            <a:pPr algn="ctr"/>
            <a:r>
              <a:rPr lang="en-US" sz="1400" b="1" i="0" dirty="0">
                <a:solidFill>
                  <a:srgbClr val="262262"/>
                </a:solidFill>
                <a:latin typeface="Arial" panose="020B0604020202020204" pitchFamily="34" charset="0"/>
                <a:cs typeface="Arial" panose="020B0604020202020204" pitchFamily="34" charset="0"/>
              </a:rPr>
              <a:t>Collecting &amp; Disbursing Funds</a:t>
            </a:r>
          </a:p>
        </p:txBody>
      </p:sp>
      <p:sp>
        <p:nvSpPr>
          <p:cNvPr id="10" name="TextBox 9"/>
          <p:cNvSpPr txBox="1"/>
          <p:nvPr/>
        </p:nvSpPr>
        <p:spPr>
          <a:xfrm>
            <a:off x="5008520" y="6526719"/>
            <a:ext cx="2088046" cy="307777"/>
          </a:xfrm>
          <a:prstGeom prst="rect">
            <a:avLst/>
          </a:prstGeom>
          <a:noFill/>
          <a:ln>
            <a:noFill/>
          </a:ln>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Achieving Compliance</a:t>
            </a:r>
          </a:p>
        </p:txBody>
      </p:sp>
      <p:sp>
        <p:nvSpPr>
          <p:cNvPr id="11" name="TextBox 10"/>
          <p:cNvSpPr txBox="1"/>
          <p:nvPr/>
        </p:nvSpPr>
        <p:spPr>
          <a:xfrm>
            <a:off x="7656639" y="6526719"/>
            <a:ext cx="2984212" cy="307777"/>
          </a:xfrm>
          <a:prstGeom prst="rect">
            <a:avLst/>
          </a:prstGeom>
          <a:noFill/>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Reporting &amp; Sharing Information</a:t>
            </a:r>
          </a:p>
        </p:txBody>
      </p:sp>
      <p:sp>
        <p:nvSpPr>
          <p:cNvPr id="12" name="Oval 11"/>
          <p:cNvSpPr/>
          <p:nvPr/>
        </p:nvSpPr>
        <p:spPr>
          <a:xfrm>
            <a:off x="4687335" y="6634887"/>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62262"/>
              </a:solidFill>
              <a:latin typeface="Arial" panose="020B0604020202020204" pitchFamily="34" charset="0"/>
              <a:cs typeface="Arial" panose="020B0604020202020204" pitchFamily="34" charset="0"/>
            </a:endParaRPr>
          </a:p>
        </p:txBody>
      </p:sp>
      <p:sp>
        <p:nvSpPr>
          <p:cNvPr id="13" name="Oval 12"/>
          <p:cNvSpPr/>
          <p:nvPr/>
        </p:nvSpPr>
        <p:spPr>
          <a:xfrm>
            <a:off x="7326311" y="6634887"/>
            <a:ext cx="100584"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96633"/>
              </a:solidFill>
              <a:latin typeface="Arial" panose="020B0604020202020204" pitchFamily="34" charset="0"/>
              <a:cs typeface="Arial" panose="020B0604020202020204" pitchFamily="34" charset="0"/>
            </a:endParaRPr>
          </a:p>
        </p:txBody>
      </p:sp>
      <p:sp>
        <p:nvSpPr>
          <p:cNvPr id="15" name="Slide Number Placeholder 6"/>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07674" y="284298"/>
            <a:ext cx="1158017" cy="1158017"/>
          </a:xfrm>
          <a:prstGeom prst="rect">
            <a:avLst/>
          </a:prstGeom>
        </p:spPr>
      </p:pic>
    </p:spTree>
    <p:extLst>
      <p:ext uri="{BB962C8B-B14F-4D97-AF65-F5344CB8AC3E}">
        <p14:creationId xmlns:p14="http://schemas.microsoft.com/office/powerpoint/2010/main" val="4116478158"/>
      </p:ext>
    </p:extLst>
  </p:cSld>
  <p:clrMap bg1="lt1" tx1="dk1" bg2="lt2" tx2="dk2" accent1="accent1" accent2="accent2" accent3="accent3" accent4="accent4" accent5="accent5" accent6="accent6" hlink="hlink" folHlink="folHlink"/>
  <p:sldLayoutIdLst>
    <p:sldLayoutId id="2147483817" r:id="rId1"/>
    <p:sldLayoutId id="2147483816" r:id="rId2"/>
    <p:sldLayoutId id="2147483780" r:id="rId3"/>
    <p:sldLayoutId id="2147483781" r:id="rId4"/>
    <p:sldLayoutId id="2147483782" r:id="rId5"/>
    <p:sldLayoutId id="2147483783" r:id="rId6"/>
    <p:sldLayoutId id="2147483786" r:id="rId7"/>
    <p:sldLayoutId id="2147483785" r:id="rId8"/>
    <p:sldLayoutId id="2147483812" r:id="rId9"/>
    <p:sldLayoutId id="2147483813" r:id="rId10"/>
    <p:sldLayoutId id="2147483814" r:id="rId11"/>
    <p:sldLayoutId id="2147483815" r:id="rId12"/>
    <p:sldLayoutId id="2147483818" r:id="rId13"/>
  </p:sldLayoutIdLst>
  <p:hf hdr="0" ftr="0" dt="0"/>
  <p:txStyles>
    <p:titleStyle>
      <a:lvl1pPr algn="l" defTabSz="914400" rtl="0" eaLnBrk="1" latinLnBrk="0" hangingPunct="1">
        <a:spcBef>
          <a:spcPct val="0"/>
        </a:spcBef>
        <a:buNone/>
        <a:defRPr sz="4400" kern="1200">
          <a:solidFill>
            <a:srgbClr val="283B91"/>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C10124-2A50-6057-341D-67AD26B15E58}"/>
              </a:ext>
            </a:extLst>
          </p:cNvPr>
          <p:cNvSpPr>
            <a:spLocks noGrp="1"/>
          </p:cNvSpPr>
          <p:nvPr>
            <p:ph type="title"/>
          </p:nvPr>
        </p:nvSpPr>
        <p:spPr/>
        <p:txBody>
          <a:bodyPr/>
          <a:lstStyle/>
          <a:p>
            <a:r>
              <a:rPr lang="en-US" dirty="0"/>
              <a:t>Disclaimer</a:t>
            </a:r>
          </a:p>
        </p:txBody>
      </p:sp>
      <p:sp>
        <p:nvSpPr>
          <p:cNvPr id="11" name="Content Placeholder 10">
            <a:extLst>
              <a:ext uri="{FF2B5EF4-FFF2-40B4-BE49-F238E27FC236}">
                <a16:creationId xmlns:a16="http://schemas.microsoft.com/office/drawing/2014/main" id="{3730623E-FE52-FB02-06C1-FBD1F9638BDF}"/>
              </a:ext>
            </a:extLst>
          </p:cNvPr>
          <p:cNvSpPr>
            <a:spLocks noGrp="1"/>
          </p:cNvSpPr>
          <p:nvPr>
            <p:ph idx="1"/>
          </p:nvPr>
        </p:nvSpPr>
        <p:spPr/>
        <p:txBody>
          <a:bodyPr>
            <a:normAutofit/>
          </a:bodyPr>
          <a:lstStyle/>
          <a:p>
            <a:pPr marL="0" indent="0">
              <a:buNone/>
            </a:pPr>
            <a:r>
              <a:rPr lang="en-US" sz="2800" dirty="0"/>
              <a:t>This presentation is guidance and not binding on ONRR. It does not provide legal advice and should not be construed as stating ONRR’s legal interpretation or position. Any reliance on this presentation does not limit ONRR in its compliance activities or in the appealable decisions and orders it may issue.</a:t>
            </a:r>
          </a:p>
        </p:txBody>
      </p:sp>
      <p:sp>
        <p:nvSpPr>
          <p:cNvPr id="4" name="Slide Number Placeholder 3">
            <a:extLst>
              <a:ext uri="{FF2B5EF4-FFF2-40B4-BE49-F238E27FC236}">
                <a16:creationId xmlns:a16="http://schemas.microsoft.com/office/drawing/2014/main" id="{5412A271-14BC-3A81-8CB4-AEC18571BACC}"/>
              </a:ext>
            </a:extLst>
          </p:cNvPr>
          <p:cNvSpPr>
            <a:spLocks noGrp="1"/>
          </p:cNvSpPr>
          <p:nvPr>
            <p:ph type="sldNum" sz="quarter" idx="4"/>
          </p:nvPr>
        </p:nvSpPr>
        <p:spPr/>
        <p:txBody>
          <a:bodyPr/>
          <a:lstStyle/>
          <a:p>
            <a:fld id="{850B1B32-CFA8-4BD1-A730-6F4B7E12345B}" type="slidenum">
              <a:rPr lang="en-US">
                <a:latin typeface="Verdana"/>
              </a:rPr>
              <a:pPr/>
              <a:t>1</a:t>
            </a:fld>
            <a:endParaRPr lang="en-US">
              <a:latin typeface="Verdana"/>
            </a:endParaRPr>
          </a:p>
        </p:txBody>
      </p:sp>
    </p:spTree>
    <p:extLst>
      <p:ext uri="{BB962C8B-B14F-4D97-AF65-F5344CB8AC3E}">
        <p14:creationId xmlns:p14="http://schemas.microsoft.com/office/powerpoint/2010/main" val="253322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8941" y="118569"/>
            <a:ext cx="8001000" cy="1143000"/>
          </a:xfrm>
        </p:spPr>
        <p:txBody>
          <a:bodyPr>
            <a:normAutofit/>
          </a:bodyPr>
          <a:lstStyle/>
          <a:p>
            <a:r>
              <a:rPr lang="en-US" sz="3600" dirty="0"/>
              <a:t>Partial Overlap Example</a:t>
            </a:r>
          </a:p>
        </p:txBody>
      </p:sp>
      <p:grpSp>
        <p:nvGrpSpPr>
          <p:cNvPr id="25" name="Group 24" descr="CA 1 highlighted in blue shown as base CA. Image shows CA 1 has 2 tracks each receiving a 50% allocation."/>
          <p:cNvGrpSpPr/>
          <p:nvPr/>
        </p:nvGrpSpPr>
        <p:grpSpPr>
          <a:xfrm>
            <a:off x="2057401" y="1306286"/>
            <a:ext cx="4112079" cy="3429000"/>
            <a:chOff x="990599" y="1306286"/>
            <a:chExt cx="4112079" cy="3429000"/>
          </a:xfrm>
        </p:grpSpPr>
        <p:sp>
          <p:nvSpPr>
            <p:cNvPr id="4" name="Rectangle 3"/>
            <p:cNvSpPr/>
            <p:nvPr/>
          </p:nvSpPr>
          <p:spPr>
            <a:xfrm>
              <a:off x="990599" y="1306286"/>
              <a:ext cx="4112079" cy="3429000"/>
            </a:xfrm>
            <a:prstGeom prst="rect">
              <a:avLst/>
            </a:prstGeom>
            <a:solidFill>
              <a:srgbClr val="36A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42999" y="1458687"/>
              <a:ext cx="1016627" cy="646331"/>
            </a:xfrm>
            <a:prstGeom prst="rect">
              <a:avLst/>
            </a:prstGeom>
            <a:noFill/>
          </p:spPr>
          <p:txBody>
            <a:bodyPr wrap="square" rtlCol="0">
              <a:spAutoFit/>
            </a:bodyPr>
            <a:lstStyle/>
            <a:p>
              <a:r>
                <a:rPr lang="en-US" b="1" u="sng" dirty="0"/>
                <a:t>CA 1</a:t>
              </a:r>
              <a:r>
                <a:rPr lang="en-US" dirty="0"/>
                <a:t>  </a:t>
              </a:r>
              <a:br>
                <a:rPr lang="en-US" dirty="0"/>
              </a:br>
              <a:endParaRPr lang="en-US" dirty="0"/>
            </a:p>
          </p:txBody>
        </p:sp>
        <p:cxnSp>
          <p:nvCxnSpPr>
            <p:cNvPr id="7" name="Straight Connector 6"/>
            <p:cNvCxnSpPr>
              <a:stCxn id="4" idx="0"/>
              <a:endCxn id="4" idx="2"/>
            </p:cNvCxnSpPr>
            <p:nvPr/>
          </p:nvCxnSpPr>
          <p:spPr>
            <a:xfrm>
              <a:off x="3046639" y="1306286"/>
              <a:ext cx="0" cy="342900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20535" y="1828800"/>
              <a:ext cx="1738440" cy="646331"/>
            </a:xfrm>
            <a:prstGeom prst="rect">
              <a:avLst/>
            </a:prstGeom>
            <a:noFill/>
          </p:spPr>
          <p:txBody>
            <a:bodyPr wrap="square" rtlCol="0">
              <a:spAutoFit/>
            </a:bodyPr>
            <a:lstStyle/>
            <a:p>
              <a:r>
                <a:rPr lang="en-US" dirty="0"/>
                <a:t>Tract 1 = 50%</a:t>
              </a:r>
            </a:p>
          </p:txBody>
        </p:sp>
        <p:sp>
          <p:nvSpPr>
            <p:cNvPr id="12" name="TextBox 11"/>
            <p:cNvSpPr txBox="1"/>
            <p:nvPr/>
          </p:nvSpPr>
          <p:spPr>
            <a:xfrm>
              <a:off x="3124200" y="1840859"/>
              <a:ext cx="1738440" cy="646331"/>
            </a:xfrm>
            <a:prstGeom prst="rect">
              <a:avLst/>
            </a:prstGeom>
            <a:noFill/>
          </p:spPr>
          <p:txBody>
            <a:bodyPr wrap="square" rtlCol="0">
              <a:spAutoFit/>
            </a:bodyPr>
            <a:lstStyle/>
            <a:p>
              <a:r>
                <a:rPr lang="en-US" dirty="0"/>
                <a:t>Tract 2 = 50%</a:t>
              </a:r>
            </a:p>
          </p:txBody>
        </p:sp>
      </p:grpSp>
      <p:grpSp>
        <p:nvGrpSpPr>
          <p:cNvPr id="24" name="Group 23" descr="CA 2 highlighted in green shown as new overlapping CA. Image shows CA 2 has 4 tracks each receiving a 25% allocation."/>
          <p:cNvGrpSpPr/>
          <p:nvPr/>
        </p:nvGrpSpPr>
        <p:grpSpPr>
          <a:xfrm>
            <a:off x="4037240" y="3016518"/>
            <a:ext cx="4225965" cy="3433269"/>
            <a:chOff x="2970439" y="3016517"/>
            <a:chExt cx="4225965" cy="3433269"/>
          </a:xfrm>
        </p:grpSpPr>
        <p:sp>
          <p:nvSpPr>
            <p:cNvPr id="13" name="Rectangle 12"/>
            <p:cNvSpPr/>
            <p:nvPr/>
          </p:nvSpPr>
          <p:spPr>
            <a:xfrm>
              <a:off x="3046638" y="3016517"/>
              <a:ext cx="4112079" cy="3429000"/>
            </a:xfrm>
            <a:prstGeom prst="rect">
              <a:avLst/>
            </a:prstGeom>
            <a:solidFill>
              <a:srgbClr val="92D05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a:stCxn id="4" idx="2"/>
              <a:endCxn id="13" idx="3"/>
            </p:cNvCxnSpPr>
            <p:nvPr/>
          </p:nvCxnSpPr>
          <p:spPr>
            <a:xfrm flipV="1">
              <a:off x="2970439" y="4731017"/>
              <a:ext cx="4188278" cy="4269"/>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23088" y="3020786"/>
              <a:ext cx="0" cy="342900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74156" y="3138162"/>
              <a:ext cx="772969" cy="369332"/>
            </a:xfrm>
            <a:prstGeom prst="rect">
              <a:avLst/>
            </a:prstGeom>
            <a:noFill/>
          </p:spPr>
          <p:txBody>
            <a:bodyPr wrap="none" rtlCol="0">
              <a:spAutoFit/>
            </a:bodyPr>
            <a:lstStyle/>
            <a:p>
              <a:r>
                <a:rPr lang="en-US" b="1" u="sng" dirty="0">
                  <a:solidFill>
                    <a:srgbClr val="FF0000"/>
                  </a:solidFill>
                </a:rPr>
                <a:t>CA 2</a:t>
              </a:r>
            </a:p>
          </p:txBody>
        </p:sp>
        <p:sp>
          <p:nvSpPr>
            <p:cNvPr id="19" name="TextBox 18"/>
            <p:cNvSpPr txBox="1"/>
            <p:nvPr/>
          </p:nvSpPr>
          <p:spPr>
            <a:xfrm>
              <a:off x="3276621" y="4361685"/>
              <a:ext cx="1873270" cy="369332"/>
            </a:xfrm>
            <a:prstGeom prst="rect">
              <a:avLst/>
            </a:prstGeom>
            <a:noFill/>
          </p:spPr>
          <p:txBody>
            <a:bodyPr wrap="none" rtlCol="0">
              <a:spAutoFit/>
            </a:bodyPr>
            <a:lstStyle/>
            <a:p>
              <a:r>
                <a:rPr lang="en-US" dirty="0">
                  <a:solidFill>
                    <a:srgbClr val="FF0000"/>
                  </a:solidFill>
                </a:rPr>
                <a:t>Tract 1 = 25%</a:t>
              </a:r>
            </a:p>
          </p:txBody>
        </p:sp>
        <p:sp>
          <p:nvSpPr>
            <p:cNvPr id="20" name="TextBox 19"/>
            <p:cNvSpPr txBox="1"/>
            <p:nvPr/>
          </p:nvSpPr>
          <p:spPr>
            <a:xfrm>
              <a:off x="5323134" y="5943600"/>
              <a:ext cx="1873270" cy="369332"/>
            </a:xfrm>
            <a:prstGeom prst="rect">
              <a:avLst/>
            </a:prstGeom>
            <a:noFill/>
          </p:spPr>
          <p:txBody>
            <a:bodyPr wrap="none" rtlCol="0">
              <a:spAutoFit/>
            </a:bodyPr>
            <a:lstStyle/>
            <a:p>
              <a:r>
                <a:rPr lang="en-US" dirty="0">
                  <a:solidFill>
                    <a:srgbClr val="FF0000"/>
                  </a:solidFill>
                </a:rPr>
                <a:t>Tract 4 = 25%</a:t>
              </a:r>
            </a:p>
          </p:txBody>
        </p:sp>
        <p:sp>
          <p:nvSpPr>
            <p:cNvPr id="21" name="TextBox 20"/>
            <p:cNvSpPr txBox="1"/>
            <p:nvPr/>
          </p:nvSpPr>
          <p:spPr>
            <a:xfrm>
              <a:off x="3276621" y="6019800"/>
              <a:ext cx="1873270" cy="369332"/>
            </a:xfrm>
            <a:prstGeom prst="rect">
              <a:avLst/>
            </a:prstGeom>
            <a:noFill/>
          </p:spPr>
          <p:txBody>
            <a:bodyPr wrap="none" rtlCol="0">
              <a:spAutoFit/>
            </a:bodyPr>
            <a:lstStyle/>
            <a:p>
              <a:r>
                <a:rPr lang="en-US" dirty="0">
                  <a:solidFill>
                    <a:srgbClr val="FF0000"/>
                  </a:solidFill>
                </a:rPr>
                <a:t>Tract 3 = 25%</a:t>
              </a:r>
            </a:p>
          </p:txBody>
        </p:sp>
        <p:sp>
          <p:nvSpPr>
            <p:cNvPr id="22" name="TextBox 21"/>
            <p:cNvSpPr txBox="1"/>
            <p:nvPr/>
          </p:nvSpPr>
          <p:spPr>
            <a:xfrm>
              <a:off x="5257800" y="4323602"/>
              <a:ext cx="1873270" cy="369332"/>
            </a:xfrm>
            <a:prstGeom prst="rect">
              <a:avLst/>
            </a:prstGeom>
            <a:noFill/>
          </p:spPr>
          <p:txBody>
            <a:bodyPr wrap="none" rtlCol="0">
              <a:spAutoFit/>
            </a:bodyPr>
            <a:lstStyle/>
            <a:p>
              <a:r>
                <a:rPr lang="en-US" dirty="0">
                  <a:solidFill>
                    <a:srgbClr val="FF0000"/>
                  </a:solidFill>
                </a:rPr>
                <a:t>Tract 2 = 25%</a:t>
              </a:r>
            </a:p>
          </p:txBody>
        </p:sp>
      </p:grpSp>
      <p:sp>
        <p:nvSpPr>
          <p:cNvPr id="28" name="TextBox 30"/>
          <p:cNvSpPr txBox="1"/>
          <p:nvPr/>
        </p:nvSpPr>
        <p:spPr>
          <a:xfrm>
            <a:off x="8571368" y="3308866"/>
            <a:ext cx="1732654" cy="923330"/>
          </a:xfrm>
          <a:prstGeom prst="rect">
            <a:avLst/>
          </a:prstGeom>
          <a:noFill/>
        </p:spPr>
        <p:txBody>
          <a:bodyPr wrap="none" rtlCol="0">
            <a:spAutoFit/>
          </a:bodyPr>
          <a:lstStyle/>
          <a:p>
            <a:r>
              <a:rPr lang="en-US" dirty="0">
                <a:solidFill>
                  <a:srgbClr val="000000"/>
                </a:solidFill>
                <a:latin typeface="Calibri"/>
                <a:ea typeface="Times New Roman"/>
                <a:cs typeface="Times New Roman"/>
              </a:rPr>
              <a:t>800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a:t>
            </a:r>
            <a:endParaRPr lang="en-US" sz="1200" dirty="0">
              <a:latin typeface="Times New Roman"/>
              <a:ea typeface="Times New Roman"/>
            </a:endParaRPr>
          </a:p>
          <a:p>
            <a:r>
              <a:rPr lang="en-US" dirty="0">
                <a:solidFill>
                  <a:srgbClr val="000000"/>
                </a:solidFill>
                <a:latin typeface="Calibri"/>
                <a:ea typeface="Times New Roman"/>
                <a:cs typeface="Times New Roman"/>
              </a:rPr>
              <a:t>produced &amp; sold</a:t>
            </a:r>
          </a:p>
          <a:p>
            <a:r>
              <a:rPr lang="en-US" dirty="0">
                <a:solidFill>
                  <a:srgbClr val="000000"/>
                </a:solidFill>
                <a:latin typeface="Calibri"/>
                <a:ea typeface="Times New Roman"/>
                <a:cs typeface="Times New Roman"/>
              </a:rPr>
              <a:t>From CA 2</a:t>
            </a:r>
            <a:endParaRPr lang="en-US" sz="1200" dirty="0">
              <a:latin typeface="Times New Roman"/>
              <a:ea typeface="Times New Roman"/>
            </a:endParaRPr>
          </a:p>
        </p:txBody>
      </p:sp>
      <p:grpSp>
        <p:nvGrpSpPr>
          <p:cNvPr id="35" name="Group 34" descr="Arrow showing Track 1 from CA 2, allocates to CA 1."/>
          <p:cNvGrpSpPr/>
          <p:nvPr/>
        </p:nvGrpSpPr>
        <p:grpSpPr>
          <a:xfrm>
            <a:off x="5000452" y="1371600"/>
            <a:ext cx="5562600" cy="3321334"/>
            <a:chOff x="-76200" y="0"/>
            <a:chExt cx="5562600" cy="3247153"/>
          </a:xfrm>
        </p:grpSpPr>
        <p:sp>
          <p:nvSpPr>
            <p:cNvPr id="36" name="Oval 35"/>
            <p:cNvSpPr/>
            <p:nvPr/>
          </p:nvSpPr>
          <p:spPr>
            <a:xfrm>
              <a:off x="-76200" y="21663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37" name="Straight Arrow Connector 36"/>
            <p:cNvCxnSpPr>
              <a:stCxn id="36" idx="6"/>
              <a:endCxn id="39" idx="1"/>
            </p:cNvCxnSpPr>
            <p:nvPr/>
          </p:nvCxnSpPr>
          <p:spPr>
            <a:xfrm>
              <a:off x="76200" y="2242576"/>
              <a:ext cx="3276600" cy="8507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262399" y="0"/>
              <a:ext cx="2071601" cy="2939534"/>
              <a:chOff x="3262399" y="0"/>
              <a:chExt cx="1919201" cy="2939534"/>
            </a:xfrm>
          </p:grpSpPr>
          <p:cxnSp>
            <p:nvCxnSpPr>
              <p:cNvPr id="40" name="Straight Arrow Connector 39"/>
              <p:cNvCxnSpPr/>
              <p:nvPr/>
            </p:nvCxnSpPr>
            <p:spPr>
              <a:xfrm flipH="1">
                <a:off x="3262399" y="0"/>
                <a:ext cx="19192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81600" y="0"/>
                <a:ext cx="0" cy="29395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3352800" y="2939534"/>
              <a:ext cx="2133600" cy="307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6" name="TextBox 55"/>
          <p:cNvSpPr txBox="1"/>
          <p:nvPr/>
        </p:nvSpPr>
        <p:spPr>
          <a:xfrm>
            <a:off x="6440617" y="1186498"/>
            <a:ext cx="1910588" cy="646331"/>
          </a:xfrm>
          <a:prstGeom prst="rect">
            <a:avLst/>
          </a:prstGeom>
          <a:noFill/>
        </p:spPr>
        <p:txBody>
          <a:bodyPr wrap="none" rtlCol="0">
            <a:spAutoFit/>
          </a:bodyPr>
          <a:lstStyle/>
          <a:p>
            <a:r>
              <a:rPr lang="en-US" dirty="0">
                <a:solidFill>
                  <a:srgbClr val="000000"/>
                </a:solidFill>
                <a:latin typeface="Calibri"/>
                <a:ea typeface="Times New Roman"/>
                <a:cs typeface="Times New Roman"/>
              </a:rPr>
              <a:t>200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from CA2</a:t>
            </a:r>
          </a:p>
          <a:p>
            <a:r>
              <a:rPr lang="en-US" dirty="0">
                <a:solidFill>
                  <a:srgbClr val="000000"/>
                </a:solidFill>
                <a:latin typeface="Calibri"/>
                <a:ea typeface="Times New Roman"/>
                <a:cs typeface="Times New Roman"/>
              </a:rPr>
              <a:t>Reallocate to CA1</a:t>
            </a:r>
            <a:endParaRPr lang="en-US" sz="1200" dirty="0">
              <a:latin typeface="Times New Roman"/>
              <a:ea typeface="Times New Roman"/>
            </a:endParaRPr>
          </a:p>
        </p:txBody>
      </p:sp>
      <p:grpSp>
        <p:nvGrpSpPr>
          <p:cNvPr id="42" name="Group 41" descr="Shows tract allocation breakdown for CA 2. ">
            <a:extLst>
              <a:ext uri="{FF2B5EF4-FFF2-40B4-BE49-F238E27FC236}">
                <a16:creationId xmlns:a16="http://schemas.microsoft.com/office/drawing/2014/main" id="{CE60DB78-3805-4A9E-AE73-8B67EA3522DF}"/>
              </a:ext>
            </a:extLst>
          </p:cNvPr>
          <p:cNvGrpSpPr/>
          <p:nvPr/>
        </p:nvGrpSpPr>
        <p:grpSpPr>
          <a:xfrm>
            <a:off x="8591313" y="4322729"/>
            <a:ext cx="1581556" cy="1442988"/>
            <a:chOff x="7067313" y="4322729"/>
            <a:chExt cx="1581556" cy="1442988"/>
          </a:xfrm>
        </p:grpSpPr>
        <p:sp>
          <p:nvSpPr>
            <p:cNvPr id="43" name="TextBox 30">
              <a:extLst>
                <a:ext uri="{FF2B5EF4-FFF2-40B4-BE49-F238E27FC236}">
                  <a16:creationId xmlns:a16="http://schemas.microsoft.com/office/drawing/2014/main" id="{B92E2003-F37C-45CB-8D73-F18B2E14B781}"/>
                </a:ext>
              </a:extLst>
            </p:cNvPr>
            <p:cNvSpPr txBox="1"/>
            <p:nvPr/>
          </p:nvSpPr>
          <p:spPr>
            <a:xfrm>
              <a:off x="7101522" y="4322729"/>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1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44" name="TextBox 30">
              <a:extLst>
                <a:ext uri="{FF2B5EF4-FFF2-40B4-BE49-F238E27FC236}">
                  <a16:creationId xmlns:a16="http://schemas.microsoft.com/office/drawing/2014/main" id="{CB17F25B-3251-4DB5-A5FA-2F6993BEB6F6}"/>
                </a:ext>
              </a:extLst>
            </p:cNvPr>
            <p:cNvSpPr txBox="1"/>
            <p:nvPr/>
          </p:nvSpPr>
          <p:spPr>
            <a:xfrm>
              <a:off x="7085021" y="4692934"/>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2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45" name="TextBox 30">
              <a:extLst>
                <a:ext uri="{FF2B5EF4-FFF2-40B4-BE49-F238E27FC236}">
                  <a16:creationId xmlns:a16="http://schemas.microsoft.com/office/drawing/2014/main" id="{7BDF7F91-7E11-4A22-A0C8-44A2B1BEAEA0}"/>
                </a:ext>
              </a:extLst>
            </p:cNvPr>
            <p:cNvSpPr txBox="1"/>
            <p:nvPr/>
          </p:nvSpPr>
          <p:spPr>
            <a:xfrm>
              <a:off x="7067313" y="5396385"/>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4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47" name="TextBox 30">
              <a:extLst>
                <a:ext uri="{FF2B5EF4-FFF2-40B4-BE49-F238E27FC236}">
                  <a16:creationId xmlns:a16="http://schemas.microsoft.com/office/drawing/2014/main" id="{CF9A073A-1032-465C-8EB0-F4898C6A0AD3}"/>
                </a:ext>
              </a:extLst>
            </p:cNvPr>
            <p:cNvSpPr txBox="1"/>
            <p:nvPr/>
          </p:nvSpPr>
          <p:spPr>
            <a:xfrm>
              <a:off x="7085021" y="5063139"/>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3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grpSp>
        <p:nvGrpSpPr>
          <p:cNvPr id="50" name="Group 49" descr="Shows tract allocation breakdown for CA 1.">
            <a:extLst>
              <a:ext uri="{FF2B5EF4-FFF2-40B4-BE49-F238E27FC236}">
                <a16:creationId xmlns:a16="http://schemas.microsoft.com/office/drawing/2014/main" id="{DA02944E-20AE-4949-BD08-6E2F33AB9E7C}"/>
              </a:ext>
            </a:extLst>
          </p:cNvPr>
          <p:cNvGrpSpPr/>
          <p:nvPr/>
        </p:nvGrpSpPr>
        <p:grpSpPr>
          <a:xfrm>
            <a:off x="6582857" y="1834580"/>
            <a:ext cx="1547347" cy="730978"/>
            <a:chOff x="5058856" y="1834580"/>
            <a:chExt cx="1547347" cy="730978"/>
          </a:xfrm>
        </p:grpSpPr>
        <p:sp>
          <p:nvSpPr>
            <p:cNvPr id="51" name="TextBox 55">
              <a:extLst>
                <a:ext uri="{FF2B5EF4-FFF2-40B4-BE49-F238E27FC236}">
                  <a16:creationId xmlns:a16="http://schemas.microsoft.com/office/drawing/2014/main" id="{1D461CBE-F96C-4CF1-A616-AE984527D6A4}"/>
                </a:ext>
              </a:extLst>
            </p:cNvPr>
            <p:cNvSpPr txBox="1"/>
            <p:nvPr/>
          </p:nvSpPr>
          <p:spPr>
            <a:xfrm>
              <a:off x="5058856" y="1834580"/>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1 = 100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52" name="TextBox 55">
              <a:extLst>
                <a:ext uri="{FF2B5EF4-FFF2-40B4-BE49-F238E27FC236}">
                  <a16:creationId xmlns:a16="http://schemas.microsoft.com/office/drawing/2014/main" id="{292B853F-E34A-4CB7-9C82-297937EEEC4C}"/>
                </a:ext>
              </a:extLst>
            </p:cNvPr>
            <p:cNvSpPr txBox="1"/>
            <p:nvPr/>
          </p:nvSpPr>
          <p:spPr>
            <a:xfrm>
              <a:off x="5058856" y="2196226"/>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2 = 100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sp>
        <p:nvSpPr>
          <p:cNvPr id="2" name="Slide Number Placeholder 3">
            <a:extLst>
              <a:ext uri="{FF2B5EF4-FFF2-40B4-BE49-F238E27FC236}">
                <a16:creationId xmlns:a16="http://schemas.microsoft.com/office/drawing/2014/main" id="{C439A355-062A-9F3A-3947-4EA7CBD3F68A}"/>
              </a:ext>
            </a:extLst>
          </p:cNvPr>
          <p:cNvSpPr>
            <a:spLocks noGrp="1"/>
          </p:cNvSpPr>
          <p:nvPr>
            <p:ph type="sldNum" sz="quarter" idx="4"/>
          </p:nvPr>
        </p:nvSpPr>
        <p:spPr>
          <a:xfrm>
            <a:off x="11524991" y="6481109"/>
            <a:ext cx="628316" cy="365125"/>
          </a:xfrm>
        </p:spPr>
        <p:txBody>
          <a:bodyPr/>
          <a:lstStyle/>
          <a:p>
            <a:fld id="{850B1B32-CFA8-4BD1-A730-6F4B7E12345B}" type="slidenum">
              <a:rPr lang="en-US" smtClean="0"/>
              <a:pPr/>
              <a:t>10</a:t>
            </a:fld>
            <a:endParaRPr lang="en-US"/>
          </a:p>
        </p:txBody>
      </p:sp>
    </p:spTree>
    <p:extLst>
      <p:ext uri="{BB962C8B-B14F-4D97-AF65-F5344CB8AC3E}">
        <p14:creationId xmlns:p14="http://schemas.microsoft.com/office/powerpoint/2010/main" val="15441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8465" y="-76200"/>
            <a:ext cx="8001000" cy="1143000"/>
          </a:xfrm>
        </p:spPr>
        <p:txBody>
          <a:bodyPr>
            <a:normAutofit/>
          </a:bodyPr>
          <a:lstStyle/>
          <a:p>
            <a:r>
              <a:rPr lang="en-US" sz="3600" dirty="0"/>
              <a:t>Total Overlap Example</a:t>
            </a:r>
          </a:p>
        </p:txBody>
      </p:sp>
      <p:sp>
        <p:nvSpPr>
          <p:cNvPr id="28" name="TextBox 30"/>
          <p:cNvSpPr txBox="1"/>
          <p:nvPr/>
        </p:nvSpPr>
        <p:spPr>
          <a:xfrm>
            <a:off x="8592620" y="3339396"/>
            <a:ext cx="1793429" cy="923330"/>
          </a:xfrm>
          <a:prstGeom prst="rect">
            <a:avLst/>
          </a:prstGeom>
          <a:noFill/>
        </p:spPr>
        <p:txBody>
          <a:bodyPr wrap="square" rtlCol="0">
            <a:spAutoFit/>
          </a:bodyPr>
          <a:lstStyle/>
          <a:p>
            <a:r>
              <a:rPr lang="en-US" dirty="0">
                <a:solidFill>
                  <a:srgbClr val="000000"/>
                </a:solidFill>
                <a:latin typeface="Calibri"/>
                <a:ea typeface="Times New Roman"/>
                <a:cs typeface="Times New Roman"/>
              </a:rPr>
              <a:t>800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a:t>
            </a:r>
            <a:endParaRPr lang="en-US" sz="1200" dirty="0">
              <a:latin typeface="Times New Roman"/>
              <a:ea typeface="Times New Roman"/>
            </a:endParaRPr>
          </a:p>
          <a:p>
            <a:r>
              <a:rPr lang="en-US" dirty="0">
                <a:solidFill>
                  <a:srgbClr val="000000"/>
                </a:solidFill>
                <a:latin typeface="Calibri"/>
                <a:ea typeface="Times New Roman"/>
                <a:cs typeface="Times New Roman"/>
              </a:rPr>
              <a:t>produced &amp; sold</a:t>
            </a:r>
          </a:p>
          <a:p>
            <a:r>
              <a:rPr lang="en-US" dirty="0">
                <a:solidFill>
                  <a:srgbClr val="000000"/>
                </a:solidFill>
                <a:latin typeface="Calibri"/>
                <a:ea typeface="Times New Roman"/>
                <a:cs typeface="Times New Roman"/>
              </a:rPr>
              <a:t>From CA 3</a:t>
            </a:r>
            <a:endParaRPr lang="en-US" sz="1200" dirty="0">
              <a:latin typeface="Times New Roman"/>
              <a:ea typeface="Times New Roman"/>
            </a:endParaRPr>
          </a:p>
        </p:txBody>
      </p:sp>
      <p:sp>
        <p:nvSpPr>
          <p:cNvPr id="46" name="TextBox 55"/>
          <p:cNvSpPr txBox="1"/>
          <p:nvPr/>
        </p:nvSpPr>
        <p:spPr>
          <a:xfrm>
            <a:off x="6505427" y="1016486"/>
            <a:ext cx="1963486" cy="646331"/>
          </a:xfrm>
          <a:prstGeom prst="rect">
            <a:avLst/>
          </a:prstGeom>
          <a:noFill/>
        </p:spPr>
        <p:txBody>
          <a:bodyPr wrap="none" rtlCol="0">
            <a:spAutoFit/>
          </a:bodyPr>
          <a:lstStyle/>
          <a:p>
            <a:r>
              <a:rPr lang="en-US" dirty="0">
                <a:solidFill>
                  <a:srgbClr val="000000"/>
                </a:solidFill>
                <a:latin typeface="Calibri"/>
                <a:ea typeface="Times New Roman"/>
                <a:cs typeface="Times New Roman"/>
              </a:rPr>
              <a:t>400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from CA 3</a:t>
            </a:r>
          </a:p>
          <a:p>
            <a:r>
              <a:rPr lang="en-US" dirty="0">
                <a:solidFill>
                  <a:srgbClr val="000000"/>
                </a:solidFill>
                <a:latin typeface="Calibri"/>
                <a:ea typeface="Times New Roman"/>
                <a:cs typeface="Times New Roman"/>
              </a:rPr>
              <a:t>Reallocate to CA 2</a:t>
            </a:r>
            <a:endParaRPr lang="en-US" sz="1200" dirty="0">
              <a:latin typeface="Times New Roman"/>
              <a:ea typeface="Times New Roman"/>
            </a:endParaRPr>
          </a:p>
        </p:txBody>
      </p:sp>
      <p:grpSp>
        <p:nvGrpSpPr>
          <p:cNvPr id="16" name="Group 15" descr="CA 1 highlighted in blue shown as base CA. Image shows CA 1 has 2 tracks each receiving a 50% allocation."/>
          <p:cNvGrpSpPr/>
          <p:nvPr/>
        </p:nvGrpSpPr>
        <p:grpSpPr>
          <a:xfrm>
            <a:off x="1657028" y="2425595"/>
            <a:ext cx="6944564" cy="3579525"/>
            <a:chOff x="83314" y="1367974"/>
            <a:chExt cx="6094660" cy="2297434"/>
          </a:xfrm>
        </p:grpSpPr>
        <p:grpSp>
          <p:nvGrpSpPr>
            <p:cNvPr id="25" name="Group 24"/>
            <p:cNvGrpSpPr/>
            <p:nvPr/>
          </p:nvGrpSpPr>
          <p:grpSpPr>
            <a:xfrm>
              <a:off x="83314" y="1367974"/>
              <a:ext cx="3097846" cy="2297434"/>
              <a:chOff x="990599" y="1306286"/>
              <a:chExt cx="4112079" cy="3429000"/>
            </a:xfrm>
          </p:grpSpPr>
          <p:sp>
            <p:nvSpPr>
              <p:cNvPr id="4" name="Rectangle 3"/>
              <p:cNvSpPr/>
              <p:nvPr/>
            </p:nvSpPr>
            <p:spPr>
              <a:xfrm>
                <a:off x="990599" y="1306286"/>
                <a:ext cx="4112079" cy="3429000"/>
              </a:xfrm>
              <a:prstGeom prst="rect">
                <a:avLst/>
              </a:prstGeom>
              <a:solidFill>
                <a:srgbClr val="36A9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97206" y="1385899"/>
                <a:ext cx="1423596" cy="589668"/>
              </a:xfrm>
              <a:prstGeom prst="rect">
                <a:avLst/>
              </a:prstGeom>
              <a:noFill/>
              <a:ln>
                <a:noFill/>
              </a:ln>
            </p:spPr>
            <p:txBody>
              <a:bodyPr wrap="square" rtlCol="0">
                <a:spAutoFit/>
              </a:bodyPr>
              <a:lstStyle/>
              <a:p>
                <a:r>
                  <a:rPr lang="en-US" sz="1600" b="1" u="sng" dirty="0"/>
                  <a:t>CA 1</a:t>
                </a:r>
                <a:r>
                  <a:rPr lang="en-US" sz="1600" dirty="0"/>
                  <a:t>  </a:t>
                </a:r>
                <a:br>
                  <a:rPr lang="en-US" dirty="0"/>
                </a:br>
                <a:endParaRPr lang="en-US" dirty="0"/>
              </a:p>
            </p:txBody>
          </p:sp>
          <p:cxnSp>
            <p:nvCxnSpPr>
              <p:cNvPr id="7" name="Straight Connector 6"/>
              <p:cNvCxnSpPr>
                <a:stCxn id="4" idx="0"/>
                <a:endCxn id="4" idx="2"/>
              </p:cNvCxnSpPr>
              <p:nvPr/>
            </p:nvCxnSpPr>
            <p:spPr>
              <a:xfrm>
                <a:off x="3046639" y="1306286"/>
                <a:ext cx="0" cy="3429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6419" y="1799757"/>
                <a:ext cx="1605383" cy="560184"/>
              </a:xfrm>
              <a:prstGeom prst="rect">
                <a:avLst/>
              </a:prstGeom>
              <a:noFill/>
              <a:ln>
                <a:noFill/>
              </a:ln>
            </p:spPr>
            <p:txBody>
              <a:bodyPr wrap="square" rtlCol="0">
                <a:spAutoFit/>
              </a:bodyPr>
              <a:lstStyle/>
              <a:p>
                <a:r>
                  <a:rPr lang="en-US" sz="1600" b="1" dirty="0"/>
                  <a:t>Tract 1 = 50%</a:t>
                </a:r>
              </a:p>
            </p:txBody>
          </p:sp>
          <p:sp>
            <p:nvSpPr>
              <p:cNvPr id="12" name="TextBox 11"/>
              <p:cNvSpPr txBox="1"/>
              <p:nvPr/>
            </p:nvSpPr>
            <p:spPr>
              <a:xfrm>
                <a:off x="3241385" y="1765085"/>
                <a:ext cx="1661340" cy="560184"/>
              </a:xfrm>
              <a:prstGeom prst="rect">
                <a:avLst/>
              </a:prstGeom>
              <a:noFill/>
              <a:ln>
                <a:noFill/>
              </a:ln>
            </p:spPr>
            <p:txBody>
              <a:bodyPr wrap="square" rtlCol="0">
                <a:spAutoFit/>
              </a:bodyPr>
              <a:lstStyle/>
              <a:p>
                <a:r>
                  <a:rPr lang="en-US" sz="1600" b="1" dirty="0"/>
                  <a:t>Tract 2 = 50%</a:t>
                </a:r>
              </a:p>
            </p:txBody>
          </p:sp>
        </p:grpSp>
        <p:grpSp>
          <p:nvGrpSpPr>
            <p:cNvPr id="44" name="Group 43"/>
            <p:cNvGrpSpPr/>
            <p:nvPr/>
          </p:nvGrpSpPr>
          <p:grpSpPr>
            <a:xfrm>
              <a:off x="3198864" y="1367974"/>
              <a:ext cx="2979110" cy="2297434"/>
              <a:chOff x="1516594" y="1453786"/>
              <a:chExt cx="3714842" cy="2840374"/>
            </a:xfrm>
          </p:grpSpPr>
          <p:sp>
            <p:nvSpPr>
              <p:cNvPr id="45" name="Rectangle 44"/>
              <p:cNvSpPr/>
              <p:nvPr/>
            </p:nvSpPr>
            <p:spPr>
              <a:xfrm>
                <a:off x="1516594" y="1453786"/>
                <a:ext cx="3591395" cy="2840374"/>
              </a:xfrm>
              <a:prstGeom prst="rect">
                <a:avLst/>
              </a:prstGeom>
              <a:solidFill>
                <a:srgbClr val="B2529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338632" y="1455525"/>
                <a:ext cx="892804" cy="512867"/>
              </a:xfrm>
              <a:prstGeom prst="rect">
                <a:avLst/>
              </a:prstGeom>
              <a:noFill/>
            </p:spPr>
            <p:txBody>
              <a:bodyPr wrap="square" rtlCol="0">
                <a:spAutoFit/>
              </a:bodyPr>
              <a:lstStyle/>
              <a:p>
                <a:r>
                  <a:rPr lang="en-US" sz="1600" b="1" u="sng" dirty="0"/>
                  <a:t>CA 2</a:t>
                </a:r>
                <a:r>
                  <a:rPr lang="en-US" dirty="0"/>
                  <a:t>  </a:t>
                </a:r>
                <a:br>
                  <a:rPr lang="en-US" dirty="0"/>
                </a:br>
                <a:endParaRPr lang="en-US" dirty="0"/>
              </a:p>
            </p:txBody>
          </p:sp>
          <p:sp>
            <p:nvSpPr>
              <p:cNvPr id="51" name="TextBox 50"/>
              <p:cNvSpPr txBox="1"/>
              <p:nvPr/>
            </p:nvSpPr>
            <p:spPr>
              <a:xfrm>
                <a:off x="1746966" y="1801421"/>
                <a:ext cx="1442135" cy="464022"/>
              </a:xfrm>
              <a:prstGeom prst="rect">
                <a:avLst/>
              </a:prstGeom>
              <a:noFill/>
              <a:ln w="57150">
                <a:noFill/>
              </a:ln>
            </p:spPr>
            <p:txBody>
              <a:bodyPr wrap="square" rtlCol="0">
                <a:spAutoFit/>
              </a:bodyPr>
              <a:lstStyle/>
              <a:p>
                <a:r>
                  <a:rPr lang="en-US" sz="1600" b="1" dirty="0"/>
                  <a:t>Tract 1 = 50%</a:t>
                </a:r>
              </a:p>
            </p:txBody>
          </p:sp>
          <p:sp>
            <p:nvSpPr>
              <p:cNvPr id="52" name="TextBox 51"/>
              <p:cNvSpPr txBox="1"/>
              <p:nvPr/>
            </p:nvSpPr>
            <p:spPr>
              <a:xfrm>
                <a:off x="3366726" y="1785073"/>
                <a:ext cx="1463717" cy="464022"/>
              </a:xfrm>
              <a:prstGeom prst="rect">
                <a:avLst/>
              </a:prstGeom>
              <a:noFill/>
            </p:spPr>
            <p:txBody>
              <a:bodyPr wrap="square" rtlCol="0">
                <a:spAutoFit/>
              </a:bodyPr>
              <a:lstStyle/>
              <a:p>
                <a:r>
                  <a:rPr lang="en-US" sz="1600" b="1" dirty="0"/>
                  <a:t>Tract 2 = 50%</a:t>
                </a:r>
              </a:p>
            </p:txBody>
          </p:sp>
        </p:grpSp>
      </p:grpSp>
      <p:grpSp>
        <p:nvGrpSpPr>
          <p:cNvPr id="24" name="Group 23" descr="CA 3 outlined in yellow shown as overlapping CA. Image shows CA 3 has 4 tracks each receiving a 25% allocation."/>
          <p:cNvGrpSpPr/>
          <p:nvPr/>
        </p:nvGrpSpPr>
        <p:grpSpPr>
          <a:xfrm>
            <a:off x="3366918" y="2407355"/>
            <a:ext cx="3530739" cy="3643600"/>
            <a:chOff x="2970439" y="3020786"/>
            <a:chExt cx="4188278" cy="3468259"/>
          </a:xfrm>
          <a:solidFill>
            <a:srgbClr val="7D9A3C">
              <a:alpha val="50196"/>
            </a:srgbClr>
          </a:solidFill>
        </p:grpSpPr>
        <p:sp>
          <p:nvSpPr>
            <p:cNvPr id="13" name="Rectangle 12"/>
            <p:cNvSpPr/>
            <p:nvPr/>
          </p:nvSpPr>
          <p:spPr>
            <a:xfrm>
              <a:off x="3035896" y="3060044"/>
              <a:ext cx="4112079" cy="342900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a:stCxn id="4" idx="2"/>
              <a:endCxn id="13" idx="3"/>
            </p:cNvCxnSpPr>
            <p:nvPr/>
          </p:nvCxnSpPr>
          <p:spPr>
            <a:xfrm flipV="1">
              <a:off x="2970439" y="4731017"/>
              <a:ext cx="4188278" cy="4269"/>
            </a:xfrm>
            <a:prstGeom prst="line">
              <a:avLst/>
            </a:prstGeom>
            <a:grpFill/>
            <a:ln cmpd="thinThick">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23088" y="3020786"/>
              <a:ext cx="0" cy="3429000"/>
            </a:xfrm>
            <a:prstGeom prst="line">
              <a:avLst/>
            </a:prstGeom>
            <a:grpFill/>
            <a:ln>
              <a:solidFill>
                <a:srgbClr val="FFFF00"/>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43575" y="3112562"/>
              <a:ext cx="916921" cy="356037"/>
            </a:xfrm>
            <a:prstGeom prst="rect">
              <a:avLst/>
            </a:prstGeom>
            <a:noFill/>
            <a:ln>
              <a:solidFill>
                <a:srgbClr val="FFFF00"/>
              </a:solidFill>
            </a:ln>
          </p:spPr>
          <p:txBody>
            <a:bodyPr wrap="none" rtlCol="0">
              <a:spAutoFit/>
            </a:bodyPr>
            <a:lstStyle/>
            <a:p>
              <a:r>
                <a:rPr lang="en-US" b="1" u="sng" dirty="0">
                  <a:solidFill>
                    <a:srgbClr val="002060"/>
                  </a:solidFill>
                </a:rPr>
                <a:t>CA 3</a:t>
              </a:r>
            </a:p>
          </p:txBody>
        </p:sp>
        <p:sp>
          <p:nvSpPr>
            <p:cNvPr id="19" name="TextBox 18"/>
            <p:cNvSpPr txBox="1"/>
            <p:nvPr/>
          </p:nvSpPr>
          <p:spPr>
            <a:xfrm>
              <a:off x="3132283" y="4087294"/>
              <a:ext cx="1774266" cy="623066"/>
            </a:xfrm>
            <a:prstGeom prst="rect">
              <a:avLst/>
            </a:prstGeom>
            <a:noFill/>
            <a:ln w="28575">
              <a:solidFill>
                <a:srgbClr val="FFFF00"/>
              </a:solidFill>
            </a:ln>
          </p:spPr>
          <p:txBody>
            <a:bodyPr wrap="square" rtlCol="0">
              <a:spAutoFit/>
            </a:bodyPr>
            <a:lstStyle/>
            <a:p>
              <a:r>
                <a:rPr lang="en-US" dirty="0">
                  <a:solidFill>
                    <a:srgbClr val="002060"/>
                  </a:solidFill>
                </a:rPr>
                <a:t>Tract 1 = 25%</a:t>
              </a:r>
            </a:p>
          </p:txBody>
        </p:sp>
        <p:sp>
          <p:nvSpPr>
            <p:cNvPr id="20" name="TextBox 19"/>
            <p:cNvSpPr txBox="1"/>
            <p:nvPr/>
          </p:nvSpPr>
          <p:spPr>
            <a:xfrm>
              <a:off x="5272010" y="5804735"/>
              <a:ext cx="1761730" cy="623066"/>
            </a:xfrm>
            <a:prstGeom prst="rect">
              <a:avLst/>
            </a:prstGeom>
            <a:noFill/>
            <a:ln w="28575">
              <a:solidFill>
                <a:srgbClr val="FFFF00"/>
              </a:solidFill>
            </a:ln>
          </p:spPr>
          <p:txBody>
            <a:bodyPr wrap="square" rtlCol="0">
              <a:spAutoFit/>
            </a:bodyPr>
            <a:lstStyle/>
            <a:p>
              <a:r>
                <a:rPr lang="en-US" dirty="0">
                  <a:solidFill>
                    <a:srgbClr val="002060"/>
                  </a:solidFill>
                </a:rPr>
                <a:t>Tract 4 = 25%</a:t>
              </a:r>
            </a:p>
          </p:txBody>
        </p:sp>
        <p:sp>
          <p:nvSpPr>
            <p:cNvPr id="21" name="TextBox 20"/>
            <p:cNvSpPr txBox="1"/>
            <p:nvPr/>
          </p:nvSpPr>
          <p:spPr>
            <a:xfrm>
              <a:off x="3199950" y="5783193"/>
              <a:ext cx="1695715" cy="623066"/>
            </a:xfrm>
            <a:prstGeom prst="rect">
              <a:avLst/>
            </a:prstGeom>
            <a:noFill/>
            <a:ln w="28575">
              <a:solidFill>
                <a:srgbClr val="FFFF00"/>
              </a:solidFill>
            </a:ln>
          </p:spPr>
          <p:txBody>
            <a:bodyPr wrap="square" rtlCol="0">
              <a:spAutoFit/>
            </a:bodyPr>
            <a:lstStyle/>
            <a:p>
              <a:r>
                <a:rPr lang="en-US" dirty="0">
                  <a:solidFill>
                    <a:srgbClr val="002060"/>
                  </a:solidFill>
                </a:rPr>
                <a:t>Tract 3 = 25%</a:t>
              </a:r>
            </a:p>
          </p:txBody>
        </p:sp>
        <p:sp>
          <p:nvSpPr>
            <p:cNvPr id="22" name="TextBox 21"/>
            <p:cNvSpPr txBox="1"/>
            <p:nvPr/>
          </p:nvSpPr>
          <p:spPr>
            <a:xfrm>
              <a:off x="5286925" y="4060058"/>
              <a:ext cx="1709004" cy="623066"/>
            </a:xfrm>
            <a:prstGeom prst="rect">
              <a:avLst/>
            </a:prstGeom>
            <a:noFill/>
            <a:ln w="28575">
              <a:solidFill>
                <a:srgbClr val="FFFF00"/>
              </a:solidFill>
            </a:ln>
          </p:spPr>
          <p:txBody>
            <a:bodyPr wrap="square" rtlCol="0">
              <a:spAutoFit/>
            </a:bodyPr>
            <a:lstStyle/>
            <a:p>
              <a:r>
                <a:rPr lang="en-US" dirty="0">
                  <a:solidFill>
                    <a:srgbClr val="002060"/>
                  </a:solidFill>
                </a:rPr>
                <a:t>Tract 2 = 25%</a:t>
              </a:r>
            </a:p>
          </p:txBody>
        </p:sp>
      </p:grpSp>
      <p:sp>
        <p:nvSpPr>
          <p:cNvPr id="53" name="TextBox 55"/>
          <p:cNvSpPr txBox="1"/>
          <p:nvPr/>
        </p:nvSpPr>
        <p:spPr>
          <a:xfrm>
            <a:off x="1978519" y="718982"/>
            <a:ext cx="1963486" cy="646331"/>
          </a:xfrm>
          <a:prstGeom prst="rect">
            <a:avLst/>
          </a:prstGeom>
          <a:noFill/>
        </p:spPr>
        <p:txBody>
          <a:bodyPr wrap="none" rtlCol="0">
            <a:spAutoFit/>
          </a:bodyPr>
          <a:lstStyle/>
          <a:p>
            <a:r>
              <a:rPr lang="en-US" dirty="0">
                <a:solidFill>
                  <a:srgbClr val="000000"/>
                </a:solidFill>
                <a:latin typeface="Calibri"/>
                <a:ea typeface="Times New Roman"/>
                <a:cs typeface="Times New Roman"/>
              </a:rPr>
              <a:t>400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from CA 3</a:t>
            </a:r>
          </a:p>
          <a:p>
            <a:r>
              <a:rPr lang="en-US" dirty="0">
                <a:solidFill>
                  <a:srgbClr val="000000"/>
                </a:solidFill>
                <a:latin typeface="Calibri"/>
                <a:ea typeface="Times New Roman"/>
                <a:cs typeface="Times New Roman"/>
              </a:rPr>
              <a:t>Reallocate to CA 1</a:t>
            </a:r>
            <a:endParaRPr lang="en-US" sz="1200" dirty="0">
              <a:latin typeface="Times New Roman"/>
              <a:ea typeface="Times New Roman"/>
            </a:endParaRPr>
          </a:p>
        </p:txBody>
      </p:sp>
      <p:grpSp>
        <p:nvGrpSpPr>
          <p:cNvPr id="183" name="Group 182" descr="Arrow showing tracts 1 and 3 from CA 3 allocating to CA 1."/>
          <p:cNvGrpSpPr/>
          <p:nvPr/>
        </p:nvGrpSpPr>
        <p:grpSpPr>
          <a:xfrm>
            <a:off x="4023860" y="1005668"/>
            <a:ext cx="6444043" cy="4237175"/>
            <a:chOff x="2488652" y="1035464"/>
            <a:chExt cx="6444043" cy="4237175"/>
          </a:xfrm>
        </p:grpSpPr>
        <p:cxnSp>
          <p:nvCxnSpPr>
            <p:cNvPr id="184" name="Straight Connector 183"/>
            <p:cNvCxnSpPr/>
            <p:nvPr/>
          </p:nvCxnSpPr>
          <p:spPr>
            <a:xfrm flipV="1">
              <a:off x="8907345" y="1035466"/>
              <a:ext cx="1" cy="423717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2488652" y="1035464"/>
              <a:ext cx="6444043" cy="207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8517708" y="4491643"/>
              <a:ext cx="377414" cy="771604"/>
              <a:chOff x="8517708" y="4491643"/>
              <a:chExt cx="377414" cy="771604"/>
            </a:xfrm>
          </p:grpSpPr>
          <p:cxnSp>
            <p:nvCxnSpPr>
              <p:cNvPr id="187" name="Straight Arrow Connector 186"/>
              <p:cNvCxnSpPr/>
              <p:nvPr/>
            </p:nvCxnSpPr>
            <p:spPr>
              <a:xfrm flipH="1">
                <a:off x="8517708" y="5263247"/>
                <a:ext cx="37446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a:off x="8520654" y="4491643"/>
                <a:ext cx="37446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9" name="Group 188" descr="Arrow showing tracts 2 and 4 from CA 3 allocating to CA 2."/>
          <p:cNvGrpSpPr/>
          <p:nvPr/>
        </p:nvGrpSpPr>
        <p:grpSpPr>
          <a:xfrm>
            <a:off x="8610790" y="1284425"/>
            <a:ext cx="1943008" cy="4365980"/>
            <a:chOff x="7060337" y="1280605"/>
            <a:chExt cx="1943008" cy="4365980"/>
          </a:xfrm>
        </p:grpSpPr>
        <p:cxnSp>
          <p:nvCxnSpPr>
            <p:cNvPr id="190" name="Straight Connector 189"/>
            <p:cNvCxnSpPr/>
            <p:nvPr/>
          </p:nvCxnSpPr>
          <p:spPr>
            <a:xfrm flipV="1">
              <a:off x="8994195" y="1288264"/>
              <a:ext cx="9150" cy="43583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060337" y="1280605"/>
              <a:ext cx="1943007" cy="765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8510370" y="5646585"/>
              <a:ext cx="48382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8519519" y="4861848"/>
              <a:ext cx="48382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descr="CA 3 tract breakdown, each tract receives 200 barrels.">
            <a:extLst>
              <a:ext uri="{FF2B5EF4-FFF2-40B4-BE49-F238E27FC236}">
                <a16:creationId xmlns:a16="http://schemas.microsoft.com/office/drawing/2014/main" id="{561A13C0-4CD3-4179-9490-F6A4ED3EAE82}"/>
              </a:ext>
            </a:extLst>
          </p:cNvPr>
          <p:cNvGrpSpPr/>
          <p:nvPr/>
        </p:nvGrpSpPr>
        <p:grpSpPr>
          <a:xfrm>
            <a:off x="8552327" y="4291681"/>
            <a:ext cx="1575018" cy="1509130"/>
            <a:chOff x="7074347" y="4267996"/>
            <a:chExt cx="1575018" cy="1509130"/>
          </a:xfrm>
        </p:grpSpPr>
        <p:sp>
          <p:nvSpPr>
            <p:cNvPr id="55" name="TextBox 30">
              <a:extLst>
                <a:ext uri="{FF2B5EF4-FFF2-40B4-BE49-F238E27FC236}">
                  <a16:creationId xmlns:a16="http://schemas.microsoft.com/office/drawing/2014/main" id="{C70E8E46-CD49-49A8-BA3D-82E4F52D0D03}"/>
                </a:ext>
              </a:extLst>
            </p:cNvPr>
            <p:cNvSpPr txBox="1"/>
            <p:nvPr/>
          </p:nvSpPr>
          <p:spPr>
            <a:xfrm>
              <a:off x="7102018" y="4267996"/>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1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58" name="TextBox 30">
              <a:extLst>
                <a:ext uri="{FF2B5EF4-FFF2-40B4-BE49-F238E27FC236}">
                  <a16:creationId xmlns:a16="http://schemas.microsoft.com/office/drawing/2014/main" id="{4B9E77C9-1C88-4BD1-AFA4-6BC58AAD153A}"/>
                </a:ext>
              </a:extLst>
            </p:cNvPr>
            <p:cNvSpPr txBox="1"/>
            <p:nvPr/>
          </p:nvSpPr>
          <p:spPr>
            <a:xfrm>
              <a:off x="7074347" y="4635777"/>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2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59" name="TextBox 30">
              <a:extLst>
                <a:ext uri="{FF2B5EF4-FFF2-40B4-BE49-F238E27FC236}">
                  <a16:creationId xmlns:a16="http://schemas.microsoft.com/office/drawing/2014/main" id="{E6F05428-9C18-4D35-9518-04961DFC7E9F}"/>
                </a:ext>
              </a:extLst>
            </p:cNvPr>
            <p:cNvSpPr txBox="1"/>
            <p:nvPr/>
          </p:nvSpPr>
          <p:spPr>
            <a:xfrm>
              <a:off x="7086879" y="5407794"/>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4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60" name="TextBox 30">
              <a:extLst>
                <a:ext uri="{FF2B5EF4-FFF2-40B4-BE49-F238E27FC236}">
                  <a16:creationId xmlns:a16="http://schemas.microsoft.com/office/drawing/2014/main" id="{AB0C6A3A-49DD-402A-B56B-C90E05956D1E}"/>
                </a:ext>
              </a:extLst>
            </p:cNvPr>
            <p:cNvSpPr txBox="1"/>
            <p:nvPr/>
          </p:nvSpPr>
          <p:spPr>
            <a:xfrm>
              <a:off x="7085021" y="5005914"/>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3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grpSp>
        <p:nvGrpSpPr>
          <p:cNvPr id="61" name="Group 60" descr="CA 1 track breakdown, each track receives 200 barrels from CA 3.">
            <a:extLst>
              <a:ext uri="{FF2B5EF4-FFF2-40B4-BE49-F238E27FC236}">
                <a16:creationId xmlns:a16="http://schemas.microsoft.com/office/drawing/2014/main" id="{2717371A-7052-454A-BD79-EF9063BB8DEE}"/>
              </a:ext>
            </a:extLst>
          </p:cNvPr>
          <p:cNvGrpSpPr/>
          <p:nvPr/>
        </p:nvGrpSpPr>
        <p:grpSpPr>
          <a:xfrm>
            <a:off x="2130730" y="1337325"/>
            <a:ext cx="1547347" cy="730978"/>
            <a:chOff x="5058856" y="1834580"/>
            <a:chExt cx="1547347" cy="730978"/>
          </a:xfrm>
        </p:grpSpPr>
        <p:sp>
          <p:nvSpPr>
            <p:cNvPr id="62" name="TextBox 55">
              <a:extLst>
                <a:ext uri="{FF2B5EF4-FFF2-40B4-BE49-F238E27FC236}">
                  <a16:creationId xmlns:a16="http://schemas.microsoft.com/office/drawing/2014/main" id="{A61EA7B0-A63D-465F-ADE3-A2DF18DC776B}"/>
                </a:ext>
              </a:extLst>
            </p:cNvPr>
            <p:cNvSpPr txBox="1"/>
            <p:nvPr/>
          </p:nvSpPr>
          <p:spPr>
            <a:xfrm>
              <a:off x="5058856" y="1834580"/>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1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63" name="TextBox 55">
              <a:extLst>
                <a:ext uri="{FF2B5EF4-FFF2-40B4-BE49-F238E27FC236}">
                  <a16:creationId xmlns:a16="http://schemas.microsoft.com/office/drawing/2014/main" id="{E048D602-AFF2-429E-9D26-A5217A2B21DE}"/>
                </a:ext>
              </a:extLst>
            </p:cNvPr>
            <p:cNvSpPr txBox="1"/>
            <p:nvPr/>
          </p:nvSpPr>
          <p:spPr>
            <a:xfrm>
              <a:off x="5058856" y="2196226"/>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2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grpSp>
        <p:nvGrpSpPr>
          <p:cNvPr id="64" name="Group 63" descr="CA 2 track breakdown, each tract receives 200 barrels from CA 3.">
            <a:extLst>
              <a:ext uri="{FF2B5EF4-FFF2-40B4-BE49-F238E27FC236}">
                <a16:creationId xmlns:a16="http://schemas.microsoft.com/office/drawing/2014/main" id="{FD101CA3-AC69-4FD1-8862-7FD1D0485C06}"/>
              </a:ext>
            </a:extLst>
          </p:cNvPr>
          <p:cNvGrpSpPr/>
          <p:nvPr/>
        </p:nvGrpSpPr>
        <p:grpSpPr>
          <a:xfrm>
            <a:off x="6651218" y="1597822"/>
            <a:ext cx="1547347" cy="730978"/>
            <a:chOff x="5058856" y="1834580"/>
            <a:chExt cx="1547347" cy="730978"/>
          </a:xfrm>
        </p:grpSpPr>
        <p:sp>
          <p:nvSpPr>
            <p:cNvPr id="65" name="TextBox 55">
              <a:extLst>
                <a:ext uri="{FF2B5EF4-FFF2-40B4-BE49-F238E27FC236}">
                  <a16:creationId xmlns:a16="http://schemas.microsoft.com/office/drawing/2014/main" id="{5BF06648-9421-4169-86BF-A409DBE9D447}"/>
                </a:ext>
              </a:extLst>
            </p:cNvPr>
            <p:cNvSpPr txBox="1"/>
            <p:nvPr/>
          </p:nvSpPr>
          <p:spPr>
            <a:xfrm>
              <a:off x="5058856" y="1834580"/>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1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66" name="TextBox 55">
              <a:extLst>
                <a:ext uri="{FF2B5EF4-FFF2-40B4-BE49-F238E27FC236}">
                  <a16:creationId xmlns:a16="http://schemas.microsoft.com/office/drawing/2014/main" id="{2AEAA011-4AB2-4E8D-971D-BFF6C5053FE7}"/>
                </a:ext>
              </a:extLst>
            </p:cNvPr>
            <p:cNvSpPr txBox="1"/>
            <p:nvPr/>
          </p:nvSpPr>
          <p:spPr>
            <a:xfrm>
              <a:off x="5058856" y="2196226"/>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2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sp>
        <p:nvSpPr>
          <p:cNvPr id="2" name="Slide Number Placeholder 3">
            <a:extLst>
              <a:ext uri="{FF2B5EF4-FFF2-40B4-BE49-F238E27FC236}">
                <a16:creationId xmlns:a16="http://schemas.microsoft.com/office/drawing/2014/main" id="{82AD3624-841B-1A11-EE14-84217FFDE83F}"/>
              </a:ext>
            </a:extLst>
          </p:cNvPr>
          <p:cNvSpPr>
            <a:spLocks noGrp="1"/>
          </p:cNvSpPr>
          <p:nvPr>
            <p:ph type="sldNum" sz="quarter" idx="4"/>
          </p:nvPr>
        </p:nvSpPr>
        <p:spPr>
          <a:xfrm>
            <a:off x="11524991" y="6481109"/>
            <a:ext cx="628316" cy="365125"/>
          </a:xfrm>
        </p:spPr>
        <p:txBody>
          <a:bodyPr/>
          <a:lstStyle/>
          <a:p>
            <a:fld id="{850B1B32-CFA8-4BD1-A730-6F4B7E12345B}" type="slidenum">
              <a:rPr lang="en-US" smtClean="0"/>
              <a:pPr/>
              <a:t>11</a:t>
            </a:fld>
            <a:endParaRPr lang="en-US" dirty="0"/>
          </a:p>
        </p:txBody>
      </p:sp>
    </p:spTree>
    <p:extLst>
      <p:ext uri="{BB962C8B-B14F-4D97-AF65-F5344CB8AC3E}">
        <p14:creationId xmlns:p14="http://schemas.microsoft.com/office/powerpoint/2010/main" val="510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76053"/>
            <a:ext cx="8001000" cy="821236"/>
          </a:xfrm>
        </p:spPr>
        <p:txBody>
          <a:bodyPr>
            <a:normAutofit fontScale="90000"/>
          </a:bodyPr>
          <a:lstStyle/>
          <a:p>
            <a:r>
              <a:rPr lang="en-US" sz="3600" dirty="0"/>
              <a:t>Partial Overlap-New ND IM Example</a:t>
            </a:r>
          </a:p>
        </p:txBody>
      </p:sp>
      <p:grpSp>
        <p:nvGrpSpPr>
          <p:cNvPr id="25" name="Group 24" descr="CA 1 highlighted in blue shown as base CA. Image shows CA 1 has 2 tracks each receiving a 50% allocation."/>
          <p:cNvGrpSpPr/>
          <p:nvPr/>
        </p:nvGrpSpPr>
        <p:grpSpPr>
          <a:xfrm>
            <a:off x="2000483" y="1012031"/>
            <a:ext cx="4112079" cy="3429000"/>
            <a:chOff x="990599" y="1306286"/>
            <a:chExt cx="4112079" cy="3429000"/>
          </a:xfrm>
        </p:grpSpPr>
        <p:sp>
          <p:nvSpPr>
            <p:cNvPr id="4" name="Rectangle 3"/>
            <p:cNvSpPr/>
            <p:nvPr/>
          </p:nvSpPr>
          <p:spPr>
            <a:xfrm>
              <a:off x="990599" y="1306286"/>
              <a:ext cx="4112079" cy="3429000"/>
            </a:xfrm>
            <a:prstGeom prst="rect">
              <a:avLst/>
            </a:prstGeom>
            <a:solidFill>
              <a:srgbClr val="36A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42999" y="1458687"/>
              <a:ext cx="1058401" cy="646331"/>
            </a:xfrm>
            <a:prstGeom prst="rect">
              <a:avLst/>
            </a:prstGeom>
            <a:noFill/>
          </p:spPr>
          <p:txBody>
            <a:bodyPr wrap="square" rtlCol="0">
              <a:spAutoFit/>
            </a:bodyPr>
            <a:lstStyle/>
            <a:p>
              <a:r>
                <a:rPr lang="en-US" b="1" u="sng" dirty="0"/>
                <a:t>CA 1</a:t>
              </a:r>
              <a:r>
                <a:rPr lang="en-US" dirty="0"/>
                <a:t>  </a:t>
              </a:r>
              <a:br>
                <a:rPr lang="en-US" dirty="0"/>
              </a:br>
              <a:endParaRPr lang="en-US" dirty="0"/>
            </a:p>
          </p:txBody>
        </p:sp>
        <p:cxnSp>
          <p:nvCxnSpPr>
            <p:cNvPr id="7" name="Straight Connector 6"/>
            <p:cNvCxnSpPr>
              <a:stCxn id="4" idx="0"/>
              <a:endCxn id="4" idx="2"/>
            </p:cNvCxnSpPr>
            <p:nvPr/>
          </p:nvCxnSpPr>
          <p:spPr>
            <a:xfrm>
              <a:off x="3046639" y="1306286"/>
              <a:ext cx="0" cy="342900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20535" y="1828800"/>
              <a:ext cx="1738440" cy="646331"/>
            </a:xfrm>
            <a:prstGeom prst="rect">
              <a:avLst/>
            </a:prstGeom>
            <a:noFill/>
          </p:spPr>
          <p:txBody>
            <a:bodyPr wrap="square" rtlCol="0">
              <a:spAutoFit/>
            </a:bodyPr>
            <a:lstStyle/>
            <a:p>
              <a:r>
                <a:rPr lang="en-US" dirty="0"/>
                <a:t>Tract 1 = 50%</a:t>
              </a:r>
            </a:p>
          </p:txBody>
        </p:sp>
        <p:sp>
          <p:nvSpPr>
            <p:cNvPr id="12" name="TextBox 11"/>
            <p:cNvSpPr txBox="1"/>
            <p:nvPr/>
          </p:nvSpPr>
          <p:spPr>
            <a:xfrm>
              <a:off x="3124200" y="1840859"/>
              <a:ext cx="1738440" cy="646331"/>
            </a:xfrm>
            <a:prstGeom prst="rect">
              <a:avLst/>
            </a:prstGeom>
            <a:noFill/>
          </p:spPr>
          <p:txBody>
            <a:bodyPr wrap="square" rtlCol="0">
              <a:spAutoFit/>
            </a:bodyPr>
            <a:lstStyle/>
            <a:p>
              <a:r>
                <a:rPr lang="en-US" dirty="0"/>
                <a:t>Tract 2 = 50%</a:t>
              </a:r>
            </a:p>
          </p:txBody>
        </p:sp>
      </p:grpSp>
      <p:sp>
        <p:nvSpPr>
          <p:cNvPr id="28" name="TextBox 30"/>
          <p:cNvSpPr txBox="1"/>
          <p:nvPr/>
        </p:nvSpPr>
        <p:spPr>
          <a:xfrm>
            <a:off x="8571368" y="3308866"/>
            <a:ext cx="1732654" cy="923330"/>
          </a:xfrm>
          <a:prstGeom prst="rect">
            <a:avLst/>
          </a:prstGeom>
          <a:noFill/>
        </p:spPr>
        <p:txBody>
          <a:bodyPr wrap="none" rtlCol="0">
            <a:spAutoFit/>
          </a:bodyPr>
          <a:lstStyle/>
          <a:p>
            <a:r>
              <a:rPr lang="en-US" dirty="0">
                <a:solidFill>
                  <a:srgbClr val="000000"/>
                </a:solidFill>
                <a:latin typeface="Calibri"/>
                <a:ea typeface="Times New Roman"/>
                <a:cs typeface="Times New Roman"/>
              </a:rPr>
              <a:t>800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a:t>
            </a:r>
            <a:endParaRPr lang="en-US" sz="1200" dirty="0">
              <a:latin typeface="Times New Roman"/>
              <a:ea typeface="Times New Roman"/>
            </a:endParaRPr>
          </a:p>
          <a:p>
            <a:r>
              <a:rPr lang="en-US" dirty="0">
                <a:solidFill>
                  <a:srgbClr val="000000"/>
                </a:solidFill>
                <a:latin typeface="Calibri"/>
                <a:ea typeface="Times New Roman"/>
                <a:cs typeface="Times New Roman"/>
              </a:rPr>
              <a:t>produced &amp; sold</a:t>
            </a:r>
          </a:p>
          <a:p>
            <a:r>
              <a:rPr lang="en-US" dirty="0">
                <a:solidFill>
                  <a:srgbClr val="000000"/>
                </a:solidFill>
                <a:latin typeface="Calibri"/>
                <a:ea typeface="Times New Roman"/>
                <a:cs typeface="Times New Roman"/>
              </a:rPr>
              <a:t>from CA 4</a:t>
            </a:r>
            <a:endParaRPr lang="en-US" sz="1200" dirty="0">
              <a:latin typeface="Times New Roman"/>
              <a:ea typeface="Times New Roman"/>
            </a:endParaRPr>
          </a:p>
        </p:txBody>
      </p:sp>
      <p:grpSp>
        <p:nvGrpSpPr>
          <p:cNvPr id="35" name="Group 34" descr="Arrow shows CA 4 track 1 reallocating to CA 1."/>
          <p:cNvGrpSpPr/>
          <p:nvPr/>
        </p:nvGrpSpPr>
        <p:grpSpPr>
          <a:xfrm>
            <a:off x="8339052" y="1371600"/>
            <a:ext cx="2224001" cy="3321334"/>
            <a:chOff x="3262399" y="0"/>
            <a:chExt cx="2224001" cy="3247153"/>
          </a:xfrm>
        </p:grpSpPr>
        <p:grpSp>
          <p:nvGrpSpPr>
            <p:cNvPr id="38" name="Group 37"/>
            <p:cNvGrpSpPr/>
            <p:nvPr/>
          </p:nvGrpSpPr>
          <p:grpSpPr>
            <a:xfrm>
              <a:off x="3262399" y="0"/>
              <a:ext cx="2071601" cy="2939534"/>
              <a:chOff x="3262399" y="0"/>
              <a:chExt cx="1919201" cy="2939534"/>
            </a:xfrm>
          </p:grpSpPr>
          <p:cxnSp>
            <p:nvCxnSpPr>
              <p:cNvPr id="40" name="Straight Arrow Connector 39"/>
              <p:cNvCxnSpPr/>
              <p:nvPr/>
            </p:nvCxnSpPr>
            <p:spPr>
              <a:xfrm flipH="1">
                <a:off x="3262399" y="0"/>
                <a:ext cx="19192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81600" y="0"/>
                <a:ext cx="0" cy="29395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3352800" y="2939534"/>
              <a:ext cx="2133600" cy="307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6" name="TextBox 55"/>
          <p:cNvSpPr txBox="1"/>
          <p:nvPr/>
        </p:nvSpPr>
        <p:spPr>
          <a:xfrm>
            <a:off x="6440617" y="1186498"/>
            <a:ext cx="1963486" cy="646331"/>
          </a:xfrm>
          <a:prstGeom prst="rect">
            <a:avLst/>
          </a:prstGeom>
          <a:noFill/>
        </p:spPr>
        <p:txBody>
          <a:bodyPr wrap="none" rtlCol="0">
            <a:spAutoFit/>
          </a:bodyPr>
          <a:lstStyle/>
          <a:p>
            <a:r>
              <a:rPr lang="en-US" dirty="0">
                <a:solidFill>
                  <a:srgbClr val="000000"/>
                </a:solidFill>
                <a:latin typeface="Calibri"/>
                <a:ea typeface="Times New Roman"/>
                <a:cs typeface="Times New Roman"/>
              </a:rPr>
              <a:t>200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from CA 4</a:t>
            </a:r>
          </a:p>
          <a:p>
            <a:r>
              <a:rPr lang="en-US" dirty="0">
                <a:solidFill>
                  <a:srgbClr val="000000"/>
                </a:solidFill>
                <a:latin typeface="Calibri"/>
                <a:ea typeface="Times New Roman"/>
                <a:cs typeface="Times New Roman"/>
              </a:rPr>
              <a:t>Reallocate to CA 1</a:t>
            </a:r>
            <a:endParaRPr lang="en-US" sz="1200" dirty="0">
              <a:latin typeface="Times New Roman"/>
              <a:ea typeface="Times New Roman"/>
            </a:endParaRPr>
          </a:p>
        </p:txBody>
      </p:sp>
      <p:sp>
        <p:nvSpPr>
          <p:cNvPr id="57" name="Rectangle 56" descr="CA 2 highlighted in pink shown a CA outside of the boundary of our new CA 4."/>
          <p:cNvSpPr/>
          <p:nvPr/>
        </p:nvSpPr>
        <p:spPr>
          <a:xfrm>
            <a:off x="2000483" y="4464604"/>
            <a:ext cx="2056039" cy="1668617"/>
          </a:xfrm>
          <a:prstGeom prst="rect">
            <a:avLst/>
          </a:prstGeom>
          <a:solidFill>
            <a:srgbClr val="F698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2108430" y="4757184"/>
            <a:ext cx="772969" cy="369332"/>
          </a:xfrm>
          <a:prstGeom prst="rect">
            <a:avLst/>
          </a:prstGeom>
          <a:noFill/>
        </p:spPr>
        <p:txBody>
          <a:bodyPr wrap="none" rtlCol="0">
            <a:spAutoFit/>
          </a:bodyPr>
          <a:lstStyle/>
          <a:p>
            <a:r>
              <a:rPr lang="en-US" b="1" u="sng" dirty="0">
                <a:solidFill>
                  <a:srgbClr val="FFFFFF"/>
                </a:solidFill>
              </a:rPr>
              <a:t>CA 2</a:t>
            </a:r>
          </a:p>
        </p:txBody>
      </p:sp>
      <p:grpSp>
        <p:nvGrpSpPr>
          <p:cNvPr id="24" name="Group 23" descr="CA 4 highlighted in green and outlined in red shown as the new overlapping CA. Image shows CA 4 has 4 tracks each receiving a 25% allocation."/>
          <p:cNvGrpSpPr/>
          <p:nvPr/>
        </p:nvGrpSpPr>
        <p:grpSpPr>
          <a:xfrm>
            <a:off x="4011060" y="2707990"/>
            <a:ext cx="4178666" cy="3489654"/>
            <a:chOff x="3046640" y="2960132"/>
            <a:chExt cx="4178666" cy="3489654"/>
          </a:xfrm>
        </p:grpSpPr>
        <p:sp>
          <p:nvSpPr>
            <p:cNvPr id="13" name="Rectangle 12"/>
            <p:cNvSpPr/>
            <p:nvPr/>
          </p:nvSpPr>
          <p:spPr>
            <a:xfrm>
              <a:off x="3110288" y="2960132"/>
              <a:ext cx="4099964" cy="3429000"/>
            </a:xfrm>
            <a:prstGeom prst="rect">
              <a:avLst/>
            </a:prstGeom>
            <a:solidFill>
              <a:srgbClr val="92D050">
                <a:alpha val="7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3046640" y="4735286"/>
              <a:ext cx="409996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23088" y="3020786"/>
              <a:ext cx="0" cy="3429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52337" y="2989341"/>
              <a:ext cx="772969" cy="369332"/>
            </a:xfrm>
            <a:prstGeom prst="rect">
              <a:avLst/>
            </a:prstGeom>
            <a:noFill/>
            <a:ln>
              <a:solidFill>
                <a:srgbClr val="FF0000"/>
              </a:solidFill>
            </a:ln>
          </p:spPr>
          <p:txBody>
            <a:bodyPr wrap="none" rtlCol="0">
              <a:spAutoFit/>
            </a:bodyPr>
            <a:lstStyle/>
            <a:p>
              <a:r>
                <a:rPr lang="en-US" b="1" u="sng" dirty="0">
                  <a:solidFill>
                    <a:srgbClr val="FF0000"/>
                  </a:solidFill>
                </a:rPr>
                <a:t>CA 4</a:t>
              </a:r>
            </a:p>
          </p:txBody>
        </p:sp>
        <p:sp>
          <p:nvSpPr>
            <p:cNvPr id="19" name="TextBox 18"/>
            <p:cNvSpPr txBox="1"/>
            <p:nvPr/>
          </p:nvSpPr>
          <p:spPr>
            <a:xfrm>
              <a:off x="3301420" y="4319723"/>
              <a:ext cx="1873270" cy="369332"/>
            </a:xfrm>
            <a:prstGeom prst="rect">
              <a:avLst/>
            </a:prstGeom>
            <a:noFill/>
            <a:ln>
              <a:solidFill>
                <a:srgbClr val="FF0000"/>
              </a:solidFill>
            </a:ln>
          </p:spPr>
          <p:txBody>
            <a:bodyPr wrap="none" rtlCol="0">
              <a:spAutoFit/>
            </a:bodyPr>
            <a:lstStyle/>
            <a:p>
              <a:r>
                <a:rPr lang="en-US" dirty="0">
                  <a:solidFill>
                    <a:srgbClr val="FF0000"/>
                  </a:solidFill>
                </a:rPr>
                <a:t>Tract 1 = 25%</a:t>
              </a:r>
            </a:p>
          </p:txBody>
        </p:sp>
        <p:sp>
          <p:nvSpPr>
            <p:cNvPr id="20" name="TextBox 19"/>
            <p:cNvSpPr txBox="1"/>
            <p:nvPr/>
          </p:nvSpPr>
          <p:spPr>
            <a:xfrm>
              <a:off x="5323134" y="5943600"/>
              <a:ext cx="1873270" cy="369332"/>
            </a:xfrm>
            <a:prstGeom prst="rect">
              <a:avLst/>
            </a:prstGeom>
            <a:noFill/>
            <a:ln>
              <a:solidFill>
                <a:srgbClr val="FF0000"/>
              </a:solidFill>
            </a:ln>
          </p:spPr>
          <p:txBody>
            <a:bodyPr wrap="none" rtlCol="0">
              <a:spAutoFit/>
            </a:bodyPr>
            <a:lstStyle/>
            <a:p>
              <a:r>
                <a:rPr lang="en-US" dirty="0">
                  <a:solidFill>
                    <a:srgbClr val="FF0000"/>
                  </a:solidFill>
                </a:rPr>
                <a:t>Tract 4 = 25%</a:t>
              </a:r>
            </a:p>
          </p:txBody>
        </p:sp>
        <p:sp>
          <p:nvSpPr>
            <p:cNvPr id="21" name="TextBox 20"/>
            <p:cNvSpPr txBox="1"/>
            <p:nvPr/>
          </p:nvSpPr>
          <p:spPr>
            <a:xfrm>
              <a:off x="3276621" y="6019800"/>
              <a:ext cx="1873270" cy="369332"/>
            </a:xfrm>
            <a:prstGeom prst="rect">
              <a:avLst/>
            </a:prstGeom>
            <a:noFill/>
            <a:ln>
              <a:solidFill>
                <a:srgbClr val="FF0000"/>
              </a:solidFill>
            </a:ln>
          </p:spPr>
          <p:txBody>
            <a:bodyPr wrap="none" rtlCol="0">
              <a:spAutoFit/>
            </a:bodyPr>
            <a:lstStyle/>
            <a:p>
              <a:r>
                <a:rPr lang="en-US" dirty="0">
                  <a:solidFill>
                    <a:srgbClr val="FF0000"/>
                  </a:solidFill>
                </a:rPr>
                <a:t>Tract 3 = 25%</a:t>
              </a:r>
            </a:p>
          </p:txBody>
        </p:sp>
        <p:sp>
          <p:nvSpPr>
            <p:cNvPr id="22" name="TextBox 21"/>
            <p:cNvSpPr txBox="1"/>
            <p:nvPr/>
          </p:nvSpPr>
          <p:spPr>
            <a:xfrm>
              <a:off x="5257800" y="4323602"/>
              <a:ext cx="1873270" cy="369332"/>
            </a:xfrm>
            <a:prstGeom prst="rect">
              <a:avLst/>
            </a:prstGeom>
            <a:noFill/>
            <a:ln>
              <a:solidFill>
                <a:srgbClr val="FF0000"/>
              </a:solidFill>
            </a:ln>
          </p:spPr>
          <p:txBody>
            <a:bodyPr wrap="none" rtlCol="0">
              <a:spAutoFit/>
            </a:bodyPr>
            <a:lstStyle/>
            <a:p>
              <a:r>
                <a:rPr lang="en-US" dirty="0">
                  <a:solidFill>
                    <a:srgbClr val="FF0000"/>
                  </a:solidFill>
                </a:rPr>
                <a:t>Tract 2 = 25%</a:t>
              </a:r>
            </a:p>
          </p:txBody>
        </p:sp>
      </p:grpSp>
      <p:grpSp>
        <p:nvGrpSpPr>
          <p:cNvPr id="44" name="Group 43" descr="CA 3 outlined in purple dashes shown as being overlapped by CA 4 but further overlapping CA 2 which is outside of the boundary of our new CA 4."/>
          <p:cNvGrpSpPr/>
          <p:nvPr/>
        </p:nvGrpSpPr>
        <p:grpSpPr>
          <a:xfrm>
            <a:off x="1654235" y="2219914"/>
            <a:ext cx="4552554" cy="4064666"/>
            <a:chOff x="1213361" y="1551736"/>
            <a:chExt cx="4552554" cy="4064666"/>
          </a:xfrm>
        </p:grpSpPr>
        <p:sp>
          <p:nvSpPr>
            <p:cNvPr id="45" name="Rectangle 44"/>
            <p:cNvSpPr/>
            <p:nvPr/>
          </p:nvSpPr>
          <p:spPr>
            <a:xfrm>
              <a:off x="1213361" y="1551736"/>
              <a:ext cx="772969" cy="369332"/>
            </a:xfrm>
            <a:prstGeom prst="rect">
              <a:avLst/>
            </a:prstGeom>
          </p:spPr>
          <p:txBody>
            <a:bodyPr wrap="none">
              <a:spAutoFit/>
            </a:bodyPr>
            <a:lstStyle/>
            <a:p>
              <a:r>
                <a:rPr lang="en-US" b="1" u="sng" dirty="0">
                  <a:solidFill>
                    <a:srgbClr val="660066"/>
                  </a:solidFill>
                </a:rPr>
                <a:t>CA 3</a:t>
              </a:r>
            </a:p>
          </p:txBody>
        </p:sp>
        <p:sp>
          <p:nvSpPr>
            <p:cNvPr id="47" name="Rectangle 46"/>
            <p:cNvSpPr/>
            <p:nvPr/>
          </p:nvSpPr>
          <p:spPr>
            <a:xfrm>
              <a:off x="1414754" y="1933560"/>
              <a:ext cx="4351161" cy="3682842"/>
            </a:xfrm>
            <a:prstGeom prst="rect">
              <a:avLst/>
            </a:prstGeom>
            <a:noFill/>
            <a:ln w="38100">
              <a:solidFill>
                <a:srgbClr val="66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descr="Arrow pointing from Well on CA 4's tract 1 showing tract 1 receives 25% of 800 barrels produced by CA 4.  Tract 1 receives 200 barrels."/>
          <p:cNvGrpSpPr/>
          <p:nvPr/>
        </p:nvGrpSpPr>
        <p:grpSpPr>
          <a:xfrm>
            <a:off x="5196522" y="3552597"/>
            <a:ext cx="3432276" cy="968226"/>
            <a:chOff x="3672522" y="3552597"/>
            <a:chExt cx="3432276" cy="968226"/>
          </a:xfrm>
        </p:grpSpPr>
        <p:sp>
          <p:nvSpPr>
            <p:cNvPr id="51" name="Oval 50"/>
            <p:cNvSpPr/>
            <p:nvPr/>
          </p:nvSpPr>
          <p:spPr>
            <a:xfrm>
              <a:off x="3672522" y="3552597"/>
              <a:ext cx="152400" cy="1558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52" name="Straight Arrow Connector 51"/>
            <p:cNvCxnSpPr/>
            <p:nvPr/>
          </p:nvCxnSpPr>
          <p:spPr>
            <a:xfrm>
              <a:off x="3828198" y="3643529"/>
              <a:ext cx="3276600" cy="8772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descr="CA 4 tract breakdown">
            <a:extLst>
              <a:ext uri="{FF2B5EF4-FFF2-40B4-BE49-F238E27FC236}">
                <a16:creationId xmlns:a16="http://schemas.microsoft.com/office/drawing/2014/main" id="{FA647072-A1E5-49B8-9C93-309CF25DA1E7}"/>
              </a:ext>
            </a:extLst>
          </p:cNvPr>
          <p:cNvGrpSpPr/>
          <p:nvPr/>
        </p:nvGrpSpPr>
        <p:grpSpPr>
          <a:xfrm>
            <a:off x="8591313" y="4322729"/>
            <a:ext cx="1581556" cy="1442988"/>
            <a:chOff x="7067313" y="4322729"/>
            <a:chExt cx="1581556" cy="1442988"/>
          </a:xfrm>
        </p:grpSpPr>
        <p:sp>
          <p:nvSpPr>
            <p:cNvPr id="43" name="TextBox 30">
              <a:extLst>
                <a:ext uri="{FF2B5EF4-FFF2-40B4-BE49-F238E27FC236}">
                  <a16:creationId xmlns:a16="http://schemas.microsoft.com/office/drawing/2014/main" id="{CC44C697-14F2-4072-9FD2-BA2CFD978C24}"/>
                </a:ext>
              </a:extLst>
            </p:cNvPr>
            <p:cNvSpPr txBox="1"/>
            <p:nvPr/>
          </p:nvSpPr>
          <p:spPr>
            <a:xfrm>
              <a:off x="7101522" y="4322729"/>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1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53" name="TextBox 30">
              <a:extLst>
                <a:ext uri="{FF2B5EF4-FFF2-40B4-BE49-F238E27FC236}">
                  <a16:creationId xmlns:a16="http://schemas.microsoft.com/office/drawing/2014/main" id="{C039E42F-24B6-40C8-9D16-C792BEB7E5BA}"/>
                </a:ext>
              </a:extLst>
            </p:cNvPr>
            <p:cNvSpPr txBox="1"/>
            <p:nvPr/>
          </p:nvSpPr>
          <p:spPr>
            <a:xfrm>
              <a:off x="7085021" y="4692934"/>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2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54" name="TextBox 30">
              <a:extLst>
                <a:ext uri="{FF2B5EF4-FFF2-40B4-BE49-F238E27FC236}">
                  <a16:creationId xmlns:a16="http://schemas.microsoft.com/office/drawing/2014/main" id="{2DD6D484-249B-4E23-B069-0521E9206642}"/>
                </a:ext>
              </a:extLst>
            </p:cNvPr>
            <p:cNvSpPr txBox="1"/>
            <p:nvPr/>
          </p:nvSpPr>
          <p:spPr>
            <a:xfrm>
              <a:off x="7067313" y="5396385"/>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4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55" name="TextBox 30">
              <a:extLst>
                <a:ext uri="{FF2B5EF4-FFF2-40B4-BE49-F238E27FC236}">
                  <a16:creationId xmlns:a16="http://schemas.microsoft.com/office/drawing/2014/main" id="{17DA5596-2F17-4B8B-8A47-986F3C473B1F}"/>
                </a:ext>
              </a:extLst>
            </p:cNvPr>
            <p:cNvSpPr txBox="1"/>
            <p:nvPr/>
          </p:nvSpPr>
          <p:spPr>
            <a:xfrm>
              <a:off x="7085021" y="5063139"/>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3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grpSp>
        <p:nvGrpSpPr>
          <p:cNvPr id="56" name="Group 55" descr="CA 1 tract breakdown, each track receives 100 barrels from CA 4.">
            <a:extLst>
              <a:ext uri="{FF2B5EF4-FFF2-40B4-BE49-F238E27FC236}">
                <a16:creationId xmlns:a16="http://schemas.microsoft.com/office/drawing/2014/main" id="{C8D892B7-3F78-4154-AFE1-C852018C6B35}"/>
              </a:ext>
            </a:extLst>
          </p:cNvPr>
          <p:cNvGrpSpPr/>
          <p:nvPr/>
        </p:nvGrpSpPr>
        <p:grpSpPr>
          <a:xfrm>
            <a:off x="6582857" y="1834580"/>
            <a:ext cx="1547347" cy="730978"/>
            <a:chOff x="5058856" y="1834580"/>
            <a:chExt cx="1547347" cy="730978"/>
          </a:xfrm>
        </p:grpSpPr>
        <p:sp>
          <p:nvSpPr>
            <p:cNvPr id="58" name="TextBox 55">
              <a:extLst>
                <a:ext uri="{FF2B5EF4-FFF2-40B4-BE49-F238E27FC236}">
                  <a16:creationId xmlns:a16="http://schemas.microsoft.com/office/drawing/2014/main" id="{41C7FC1D-2847-4717-B0FF-90C5D74FDC19}"/>
                </a:ext>
              </a:extLst>
            </p:cNvPr>
            <p:cNvSpPr txBox="1"/>
            <p:nvPr/>
          </p:nvSpPr>
          <p:spPr>
            <a:xfrm>
              <a:off x="5058856" y="1834580"/>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1 = 100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59" name="TextBox 55">
              <a:extLst>
                <a:ext uri="{FF2B5EF4-FFF2-40B4-BE49-F238E27FC236}">
                  <a16:creationId xmlns:a16="http://schemas.microsoft.com/office/drawing/2014/main" id="{62F587EF-3D5A-478A-AF1C-B0C9FC345B3E}"/>
                </a:ext>
              </a:extLst>
            </p:cNvPr>
            <p:cNvSpPr txBox="1"/>
            <p:nvPr/>
          </p:nvSpPr>
          <p:spPr>
            <a:xfrm>
              <a:off x="5058856" y="2196226"/>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2 = 100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sp>
        <p:nvSpPr>
          <p:cNvPr id="2" name="Slide Number Placeholder 3">
            <a:extLst>
              <a:ext uri="{FF2B5EF4-FFF2-40B4-BE49-F238E27FC236}">
                <a16:creationId xmlns:a16="http://schemas.microsoft.com/office/drawing/2014/main" id="{08669E21-04C5-3278-2FA5-57F63038F973}"/>
              </a:ext>
            </a:extLst>
          </p:cNvPr>
          <p:cNvSpPr>
            <a:spLocks noGrp="1"/>
          </p:cNvSpPr>
          <p:nvPr>
            <p:ph type="sldNum" sz="quarter" idx="4"/>
          </p:nvPr>
        </p:nvSpPr>
        <p:spPr>
          <a:xfrm>
            <a:off x="11524991" y="6481109"/>
            <a:ext cx="628316" cy="365125"/>
          </a:xfrm>
        </p:spPr>
        <p:txBody>
          <a:bodyPr/>
          <a:lstStyle/>
          <a:p>
            <a:fld id="{850B1B32-CFA8-4BD1-A730-6F4B7E12345B}" type="slidenum">
              <a:rPr lang="en-US" smtClean="0"/>
              <a:pPr/>
              <a:t>12</a:t>
            </a:fld>
            <a:endParaRPr lang="en-US"/>
          </a:p>
        </p:txBody>
      </p:sp>
    </p:spTree>
    <p:extLst>
      <p:ext uri="{BB962C8B-B14F-4D97-AF65-F5344CB8AC3E}">
        <p14:creationId xmlns:p14="http://schemas.microsoft.com/office/powerpoint/2010/main" val="109611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2463" y="-81486"/>
            <a:ext cx="8001000" cy="796662"/>
          </a:xfrm>
        </p:spPr>
        <p:txBody>
          <a:bodyPr>
            <a:normAutofit fontScale="90000"/>
          </a:bodyPr>
          <a:lstStyle/>
          <a:p>
            <a:r>
              <a:rPr lang="en-US" sz="3600" dirty="0"/>
              <a:t>Total Overlap-New ND IM Example</a:t>
            </a:r>
          </a:p>
        </p:txBody>
      </p:sp>
      <p:sp>
        <p:nvSpPr>
          <p:cNvPr id="53" name="TextBox 55"/>
          <p:cNvSpPr txBox="1"/>
          <p:nvPr/>
        </p:nvSpPr>
        <p:spPr>
          <a:xfrm>
            <a:off x="1978519" y="718982"/>
            <a:ext cx="1963486" cy="646331"/>
          </a:xfrm>
          <a:prstGeom prst="rect">
            <a:avLst/>
          </a:prstGeom>
          <a:noFill/>
        </p:spPr>
        <p:txBody>
          <a:bodyPr wrap="none" rtlCol="0">
            <a:spAutoFit/>
          </a:bodyPr>
          <a:lstStyle/>
          <a:p>
            <a:r>
              <a:rPr lang="en-US" dirty="0">
                <a:solidFill>
                  <a:srgbClr val="000000"/>
                </a:solidFill>
                <a:latin typeface="Calibri"/>
                <a:ea typeface="Times New Roman"/>
                <a:cs typeface="Times New Roman"/>
              </a:rPr>
              <a:t>400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from CA 5</a:t>
            </a:r>
          </a:p>
          <a:p>
            <a:r>
              <a:rPr lang="en-US" dirty="0">
                <a:solidFill>
                  <a:srgbClr val="000000"/>
                </a:solidFill>
                <a:latin typeface="Calibri"/>
                <a:ea typeface="Times New Roman"/>
                <a:cs typeface="Times New Roman"/>
              </a:rPr>
              <a:t>Reallocate to CA 2</a:t>
            </a:r>
            <a:endParaRPr lang="en-US" sz="1200" dirty="0">
              <a:latin typeface="Times New Roman"/>
              <a:ea typeface="Times New Roman"/>
            </a:endParaRPr>
          </a:p>
        </p:txBody>
      </p:sp>
      <p:grpSp>
        <p:nvGrpSpPr>
          <p:cNvPr id="91" name="Group 90" descr="CA 2 track breakdown, each tract receives 200 barrels from CA 5.">
            <a:extLst>
              <a:ext uri="{FF2B5EF4-FFF2-40B4-BE49-F238E27FC236}">
                <a16:creationId xmlns:a16="http://schemas.microsoft.com/office/drawing/2014/main" id="{59975464-49B2-466F-B835-44AC9E8A94F7}"/>
              </a:ext>
            </a:extLst>
          </p:cNvPr>
          <p:cNvGrpSpPr/>
          <p:nvPr/>
        </p:nvGrpSpPr>
        <p:grpSpPr>
          <a:xfrm>
            <a:off x="2130730" y="1337325"/>
            <a:ext cx="1547347" cy="730978"/>
            <a:chOff x="5058856" y="1834580"/>
            <a:chExt cx="1547347" cy="730978"/>
          </a:xfrm>
        </p:grpSpPr>
        <p:sp>
          <p:nvSpPr>
            <p:cNvPr id="92" name="TextBox 55">
              <a:extLst>
                <a:ext uri="{FF2B5EF4-FFF2-40B4-BE49-F238E27FC236}">
                  <a16:creationId xmlns:a16="http://schemas.microsoft.com/office/drawing/2014/main" id="{D4B3CB26-E151-4449-B1E9-3633C53E8A87}"/>
                </a:ext>
              </a:extLst>
            </p:cNvPr>
            <p:cNvSpPr txBox="1"/>
            <p:nvPr/>
          </p:nvSpPr>
          <p:spPr>
            <a:xfrm>
              <a:off x="5058856" y="1834580"/>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1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93" name="TextBox 55">
              <a:extLst>
                <a:ext uri="{FF2B5EF4-FFF2-40B4-BE49-F238E27FC236}">
                  <a16:creationId xmlns:a16="http://schemas.microsoft.com/office/drawing/2014/main" id="{50C577F9-5231-410C-9830-DFB588188913}"/>
                </a:ext>
              </a:extLst>
            </p:cNvPr>
            <p:cNvSpPr txBox="1"/>
            <p:nvPr/>
          </p:nvSpPr>
          <p:spPr>
            <a:xfrm>
              <a:off x="5058856" y="2196226"/>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2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sp>
        <p:nvSpPr>
          <p:cNvPr id="46" name="TextBox 55"/>
          <p:cNvSpPr txBox="1"/>
          <p:nvPr/>
        </p:nvSpPr>
        <p:spPr>
          <a:xfrm>
            <a:off x="6505427" y="1016486"/>
            <a:ext cx="1963486" cy="646331"/>
          </a:xfrm>
          <a:prstGeom prst="rect">
            <a:avLst/>
          </a:prstGeom>
          <a:noFill/>
        </p:spPr>
        <p:txBody>
          <a:bodyPr wrap="none" rtlCol="0">
            <a:spAutoFit/>
          </a:bodyPr>
          <a:lstStyle/>
          <a:p>
            <a:r>
              <a:rPr lang="en-US" dirty="0">
                <a:solidFill>
                  <a:srgbClr val="000000"/>
                </a:solidFill>
                <a:latin typeface="Calibri"/>
                <a:ea typeface="Times New Roman"/>
                <a:cs typeface="Times New Roman"/>
              </a:rPr>
              <a:t>400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from CA 5</a:t>
            </a:r>
          </a:p>
          <a:p>
            <a:r>
              <a:rPr lang="en-US" dirty="0">
                <a:solidFill>
                  <a:srgbClr val="000000"/>
                </a:solidFill>
                <a:latin typeface="Calibri"/>
                <a:ea typeface="Times New Roman"/>
                <a:cs typeface="Times New Roman"/>
              </a:rPr>
              <a:t>Reallocate to CA 3</a:t>
            </a:r>
            <a:endParaRPr lang="en-US" sz="1200" dirty="0">
              <a:latin typeface="Times New Roman"/>
              <a:ea typeface="Times New Roman"/>
            </a:endParaRPr>
          </a:p>
        </p:txBody>
      </p:sp>
      <p:grpSp>
        <p:nvGrpSpPr>
          <p:cNvPr id="94" name="Group 93" descr="CA 3 track breakdown, each tract receives 200 barrels from CA 5.">
            <a:extLst>
              <a:ext uri="{FF2B5EF4-FFF2-40B4-BE49-F238E27FC236}">
                <a16:creationId xmlns:a16="http://schemas.microsoft.com/office/drawing/2014/main" id="{1DD2335C-9DFE-4FFB-B1E0-C2573E8F045C}"/>
              </a:ext>
            </a:extLst>
          </p:cNvPr>
          <p:cNvGrpSpPr/>
          <p:nvPr/>
        </p:nvGrpSpPr>
        <p:grpSpPr>
          <a:xfrm>
            <a:off x="6713497" y="1623045"/>
            <a:ext cx="1547347" cy="730978"/>
            <a:chOff x="5058856" y="1834580"/>
            <a:chExt cx="1547347" cy="730978"/>
          </a:xfrm>
        </p:grpSpPr>
        <p:sp>
          <p:nvSpPr>
            <p:cNvPr id="95" name="TextBox 55">
              <a:extLst>
                <a:ext uri="{FF2B5EF4-FFF2-40B4-BE49-F238E27FC236}">
                  <a16:creationId xmlns:a16="http://schemas.microsoft.com/office/drawing/2014/main" id="{A0B72022-4030-4116-AD35-6BEE8270017F}"/>
                </a:ext>
              </a:extLst>
            </p:cNvPr>
            <p:cNvSpPr txBox="1"/>
            <p:nvPr/>
          </p:nvSpPr>
          <p:spPr>
            <a:xfrm>
              <a:off x="5058856" y="1834580"/>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1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96" name="TextBox 55">
              <a:extLst>
                <a:ext uri="{FF2B5EF4-FFF2-40B4-BE49-F238E27FC236}">
                  <a16:creationId xmlns:a16="http://schemas.microsoft.com/office/drawing/2014/main" id="{B8838D2A-F20C-4BFA-9A81-ACA65E935F13}"/>
                </a:ext>
              </a:extLst>
            </p:cNvPr>
            <p:cNvSpPr txBox="1"/>
            <p:nvPr/>
          </p:nvSpPr>
          <p:spPr>
            <a:xfrm>
              <a:off x="5058856" y="2196226"/>
              <a:ext cx="1547347" cy="369332"/>
            </a:xfrm>
            <a:prstGeom prst="rect">
              <a:avLst/>
            </a:prstGeom>
            <a:noFill/>
          </p:spPr>
          <p:txBody>
            <a:bodyPr wrap="none" rtlCol="0">
              <a:spAutoFit/>
            </a:bodyPr>
            <a:lstStyle/>
            <a:p>
              <a:r>
                <a:rPr lang="en-US" dirty="0">
                  <a:solidFill>
                    <a:srgbClr val="000000"/>
                  </a:solidFill>
                  <a:latin typeface="Calibri"/>
                  <a:ea typeface="Times New Roman"/>
                  <a:cs typeface="Times New Roman"/>
                </a:rPr>
                <a:t>Tr 2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grpSp>
        <p:nvGrpSpPr>
          <p:cNvPr id="69" name="Group 68" descr="CA 1 green shown as being overlapped by CA 4 but is outside of the boundary of our new CA 5."/>
          <p:cNvGrpSpPr/>
          <p:nvPr/>
        </p:nvGrpSpPr>
        <p:grpSpPr>
          <a:xfrm>
            <a:off x="1994850" y="2512192"/>
            <a:ext cx="1967928" cy="3583833"/>
            <a:chOff x="75600" y="2514624"/>
            <a:chExt cx="1967928" cy="3583833"/>
          </a:xfrm>
        </p:grpSpPr>
        <p:grpSp>
          <p:nvGrpSpPr>
            <p:cNvPr id="70" name="Group 69"/>
            <p:cNvGrpSpPr/>
            <p:nvPr/>
          </p:nvGrpSpPr>
          <p:grpSpPr>
            <a:xfrm>
              <a:off x="75600" y="2514624"/>
              <a:ext cx="1940911" cy="3583833"/>
              <a:chOff x="340490" y="2485390"/>
              <a:chExt cx="1940911" cy="3583833"/>
            </a:xfrm>
          </p:grpSpPr>
          <p:grpSp>
            <p:nvGrpSpPr>
              <p:cNvPr id="72" name="Group 71"/>
              <p:cNvGrpSpPr/>
              <p:nvPr/>
            </p:nvGrpSpPr>
            <p:grpSpPr>
              <a:xfrm>
                <a:off x="340490" y="2485390"/>
                <a:ext cx="1940911" cy="3583833"/>
                <a:chOff x="558948" y="2602245"/>
                <a:chExt cx="1940911" cy="3583833"/>
              </a:xfrm>
              <a:solidFill>
                <a:srgbClr val="EA7500"/>
              </a:solidFill>
            </p:grpSpPr>
            <p:sp>
              <p:nvSpPr>
                <p:cNvPr id="74" name="Rectangle 73"/>
                <p:cNvSpPr/>
                <p:nvPr/>
              </p:nvSpPr>
              <p:spPr>
                <a:xfrm>
                  <a:off x="558948" y="2602245"/>
                  <a:ext cx="1940911" cy="358383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569299" y="2740514"/>
                  <a:ext cx="1738440" cy="3693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Tract 1 = 50%</a:t>
                  </a:r>
                </a:p>
              </p:txBody>
            </p:sp>
            <p:sp>
              <p:nvSpPr>
                <p:cNvPr id="82" name="TextBox 81"/>
                <p:cNvSpPr txBox="1"/>
                <p:nvPr/>
              </p:nvSpPr>
              <p:spPr>
                <a:xfrm>
                  <a:off x="574117" y="4395035"/>
                  <a:ext cx="1738440" cy="3693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Tract 2 = 50%</a:t>
                  </a:r>
                </a:p>
              </p:txBody>
            </p:sp>
          </p:grpSp>
          <p:sp>
            <p:nvSpPr>
              <p:cNvPr id="73" name="TextBox 72"/>
              <p:cNvSpPr txBox="1"/>
              <p:nvPr/>
            </p:nvSpPr>
            <p:spPr>
              <a:xfrm>
                <a:off x="688169" y="3147521"/>
                <a:ext cx="1064988" cy="3693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u="sng" dirty="0">
                    <a:solidFill>
                      <a:schemeClr val="tx1"/>
                    </a:solidFill>
                  </a:rPr>
                  <a:t>CA 1</a:t>
                </a:r>
              </a:p>
            </p:txBody>
          </p:sp>
        </p:grpSp>
        <p:cxnSp>
          <p:nvCxnSpPr>
            <p:cNvPr id="71" name="Straight Connector 70"/>
            <p:cNvCxnSpPr/>
            <p:nvPr/>
          </p:nvCxnSpPr>
          <p:spPr>
            <a:xfrm>
              <a:off x="78567" y="4259270"/>
              <a:ext cx="1964961"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13" name="Group 12" descr="CA 2 highlighted in blue shown as base CA. Image shows CA 2 has 2 tracks each receiving a 50% allocation."/>
          <p:cNvGrpSpPr/>
          <p:nvPr/>
        </p:nvGrpSpPr>
        <p:grpSpPr>
          <a:xfrm>
            <a:off x="3928291" y="2514625"/>
            <a:ext cx="1953134" cy="3583833"/>
            <a:chOff x="546725" y="2602245"/>
            <a:chExt cx="1953134" cy="3583833"/>
          </a:xfrm>
          <a:solidFill>
            <a:srgbClr val="00B0F0"/>
          </a:solidFill>
        </p:grpSpPr>
        <p:grpSp>
          <p:nvGrpSpPr>
            <p:cNvPr id="2" name="Group 1"/>
            <p:cNvGrpSpPr/>
            <p:nvPr/>
          </p:nvGrpSpPr>
          <p:grpSpPr>
            <a:xfrm>
              <a:off x="558948" y="2602245"/>
              <a:ext cx="1940911" cy="3583833"/>
              <a:chOff x="558948" y="2602245"/>
              <a:chExt cx="1940911" cy="3583833"/>
            </a:xfrm>
            <a:grpFill/>
          </p:grpSpPr>
          <p:sp>
            <p:nvSpPr>
              <p:cNvPr id="65" name="Rectangle 64"/>
              <p:cNvSpPr/>
              <p:nvPr/>
            </p:nvSpPr>
            <p:spPr>
              <a:xfrm>
                <a:off x="558948" y="2602245"/>
                <a:ext cx="1940911" cy="3583833"/>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581212" y="2615612"/>
                <a:ext cx="1738440" cy="646331"/>
              </a:xfrm>
              <a:prstGeom prst="rect">
                <a:avLst/>
              </a:prstGeom>
              <a:grpFill/>
              <a:ln>
                <a:solidFill>
                  <a:srgbClr val="00B0F0"/>
                </a:solidFill>
              </a:ln>
            </p:spPr>
            <p:txBody>
              <a:bodyPr wrap="square" rtlCol="0">
                <a:spAutoFit/>
              </a:bodyPr>
              <a:lstStyle/>
              <a:p>
                <a:r>
                  <a:rPr lang="en-US" dirty="0"/>
                  <a:t>Tract 1 = 50%</a:t>
                </a:r>
              </a:p>
            </p:txBody>
          </p:sp>
          <p:sp>
            <p:nvSpPr>
              <p:cNvPr id="67" name="TextBox 66"/>
              <p:cNvSpPr txBox="1"/>
              <p:nvPr/>
            </p:nvSpPr>
            <p:spPr>
              <a:xfrm>
                <a:off x="583195" y="4380027"/>
                <a:ext cx="1738440" cy="646331"/>
              </a:xfrm>
              <a:prstGeom prst="rect">
                <a:avLst/>
              </a:prstGeom>
              <a:grpFill/>
              <a:ln>
                <a:solidFill>
                  <a:srgbClr val="00B0F0"/>
                </a:solidFill>
              </a:ln>
            </p:spPr>
            <p:txBody>
              <a:bodyPr wrap="square" rtlCol="0">
                <a:spAutoFit/>
              </a:bodyPr>
              <a:lstStyle/>
              <a:p>
                <a:r>
                  <a:rPr lang="en-US" dirty="0"/>
                  <a:t>Tract 2 = 50%</a:t>
                </a:r>
              </a:p>
            </p:txBody>
          </p:sp>
        </p:grpSp>
        <p:cxnSp>
          <p:nvCxnSpPr>
            <p:cNvPr id="68" name="Straight Connector 67"/>
            <p:cNvCxnSpPr/>
            <p:nvPr/>
          </p:nvCxnSpPr>
          <p:spPr>
            <a:xfrm flipH="1">
              <a:off x="546725" y="4329845"/>
              <a:ext cx="1953134" cy="0"/>
            </a:xfrm>
            <a:prstGeom prst="line">
              <a:avLst/>
            </a:prstGeom>
            <a:grpFill/>
            <a:ln>
              <a:solidFill>
                <a:srgbClr val="00B0F0"/>
              </a:solidFill>
              <a:prstDash val="lgDash"/>
            </a:ln>
          </p:spPr>
          <p:style>
            <a:lnRef idx="1">
              <a:schemeClr val="accent1"/>
            </a:lnRef>
            <a:fillRef idx="0">
              <a:schemeClr val="accent1"/>
            </a:fillRef>
            <a:effectRef idx="0">
              <a:schemeClr val="accent1"/>
            </a:effectRef>
            <a:fontRef idx="minor">
              <a:schemeClr val="tx1"/>
            </a:fontRef>
          </p:style>
        </p:cxnSp>
      </p:grpSp>
      <p:grpSp>
        <p:nvGrpSpPr>
          <p:cNvPr id="75" name="Group 74" descr="CA 3 highlighted in purple shown as base CA. Image shows CA 3 has 2 tracks each receiving a 50% allocation."/>
          <p:cNvGrpSpPr/>
          <p:nvPr/>
        </p:nvGrpSpPr>
        <p:grpSpPr>
          <a:xfrm>
            <a:off x="5899640" y="2511961"/>
            <a:ext cx="1953134" cy="3584064"/>
            <a:chOff x="283847" y="2592813"/>
            <a:chExt cx="1953134" cy="3584064"/>
          </a:xfrm>
          <a:solidFill>
            <a:srgbClr val="9C5BCD"/>
          </a:solidFill>
        </p:grpSpPr>
        <p:grpSp>
          <p:nvGrpSpPr>
            <p:cNvPr id="76" name="Group 75"/>
            <p:cNvGrpSpPr/>
            <p:nvPr/>
          </p:nvGrpSpPr>
          <p:grpSpPr>
            <a:xfrm>
              <a:off x="296070" y="2592813"/>
              <a:ext cx="1940911" cy="3584064"/>
              <a:chOff x="296070" y="2592813"/>
              <a:chExt cx="1940911" cy="3584064"/>
            </a:xfrm>
            <a:grpFill/>
          </p:grpSpPr>
          <p:sp>
            <p:nvSpPr>
              <p:cNvPr id="78" name="Rectangle 77"/>
              <p:cNvSpPr/>
              <p:nvPr/>
            </p:nvSpPr>
            <p:spPr>
              <a:xfrm>
                <a:off x="296070" y="2593044"/>
                <a:ext cx="1940911" cy="3583833"/>
              </a:xfrm>
              <a:prstGeom prst="rect">
                <a:avLst/>
              </a:prstGeom>
              <a:grp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439380" y="2592813"/>
                <a:ext cx="1738440" cy="646331"/>
              </a:xfrm>
              <a:prstGeom prst="rect">
                <a:avLst/>
              </a:prstGeom>
              <a:grpFill/>
              <a:ln>
                <a:noFill/>
              </a:ln>
            </p:spPr>
            <p:txBody>
              <a:bodyPr wrap="square" rtlCol="0">
                <a:spAutoFit/>
              </a:bodyPr>
              <a:lstStyle/>
              <a:p>
                <a:r>
                  <a:rPr lang="en-US" dirty="0"/>
                  <a:t>Tract 1 = 50%</a:t>
                </a:r>
              </a:p>
            </p:txBody>
          </p:sp>
          <p:sp>
            <p:nvSpPr>
              <p:cNvPr id="80" name="TextBox 79"/>
              <p:cNvSpPr txBox="1"/>
              <p:nvPr/>
            </p:nvSpPr>
            <p:spPr>
              <a:xfrm>
                <a:off x="379717" y="4388638"/>
                <a:ext cx="1738440" cy="646331"/>
              </a:xfrm>
              <a:prstGeom prst="rect">
                <a:avLst/>
              </a:prstGeom>
              <a:grpFill/>
              <a:ln>
                <a:noFill/>
              </a:ln>
            </p:spPr>
            <p:txBody>
              <a:bodyPr wrap="square" rtlCol="0">
                <a:spAutoFit/>
              </a:bodyPr>
              <a:lstStyle/>
              <a:p>
                <a:r>
                  <a:rPr lang="en-US" dirty="0"/>
                  <a:t>Tract 2 = 50%</a:t>
                </a:r>
              </a:p>
            </p:txBody>
          </p:sp>
        </p:grpSp>
        <p:cxnSp>
          <p:nvCxnSpPr>
            <p:cNvPr id="77" name="Straight Connector 76"/>
            <p:cNvCxnSpPr/>
            <p:nvPr/>
          </p:nvCxnSpPr>
          <p:spPr>
            <a:xfrm flipH="1">
              <a:off x="283847" y="4337690"/>
              <a:ext cx="1953134" cy="0"/>
            </a:xfrm>
            <a:prstGeom prst="line">
              <a:avLst/>
            </a:prstGeom>
            <a:grpFill/>
            <a:ln>
              <a:solidFill>
                <a:srgbClr val="660066"/>
              </a:solidFill>
              <a:prstDash val="lgDash"/>
            </a:ln>
          </p:spPr>
          <p:style>
            <a:lnRef idx="1">
              <a:schemeClr val="accent1"/>
            </a:lnRef>
            <a:fillRef idx="0">
              <a:schemeClr val="accent1"/>
            </a:fillRef>
            <a:effectRef idx="0">
              <a:schemeClr val="accent1"/>
            </a:effectRef>
            <a:fontRef idx="minor">
              <a:schemeClr val="tx1"/>
            </a:fontRef>
          </p:style>
        </p:cxnSp>
      </p:grpSp>
      <p:grpSp>
        <p:nvGrpSpPr>
          <p:cNvPr id="54" name="Group 53" descr="CA 5 outlined in red shown as the new overlapping CA. Image shows CA 5 has 4 tracks each receiving a 25% allocation."/>
          <p:cNvGrpSpPr/>
          <p:nvPr/>
        </p:nvGrpSpPr>
        <p:grpSpPr>
          <a:xfrm>
            <a:off x="3844027" y="2512192"/>
            <a:ext cx="4011495" cy="3611365"/>
            <a:chOff x="2970439" y="3115757"/>
            <a:chExt cx="4188278" cy="3429001"/>
          </a:xfrm>
          <a:solidFill>
            <a:srgbClr val="7D9A3C">
              <a:alpha val="50196"/>
            </a:srgbClr>
          </a:solidFill>
        </p:grpSpPr>
        <p:sp>
          <p:nvSpPr>
            <p:cNvPr id="55" name="Rectangle 54"/>
            <p:cNvSpPr/>
            <p:nvPr/>
          </p:nvSpPr>
          <p:spPr>
            <a:xfrm>
              <a:off x="3034895" y="3115757"/>
              <a:ext cx="4112079" cy="34290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p:cNvCxnSpPr/>
            <p:nvPr/>
          </p:nvCxnSpPr>
          <p:spPr>
            <a:xfrm flipV="1">
              <a:off x="2970439" y="4779263"/>
              <a:ext cx="4188278" cy="4269"/>
            </a:xfrm>
            <a:prstGeom prst="line">
              <a:avLst/>
            </a:prstGeom>
            <a:grpFill/>
            <a:ln cmpd="thinThick">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5" idx="0"/>
            </p:cNvCxnSpPr>
            <p:nvPr/>
          </p:nvCxnSpPr>
          <p:spPr>
            <a:xfrm>
              <a:off x="5090936" y="3115757"/>
              <a:ext cx="31152" cy="3389742"/>
            </a:xfrm>
            <a:prstGeom prst="line">
              <a:avLst/>
            </a:prstGeom>
            <a:grpFill/>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28016" y="3727679"/>
              <a:ext cx="807033" cy="350682"/>
            </a:xfrm>
            <a:prstGeom prst="rect">
              <a:avLst/>
            </a:prstGeom>
            <a:noFill/>
            <a:ln>
              <a:solidFill>
                <a:srgbClr val="00B0F0"/>
              </a:solidFill>
            </a:ln>
          </p:spPr>
          <p:txBody>
            <a:bodyPr wrap="none" rtlCol="0">
              <a:spAutoFit/>
            </a:bodyPr>
            <a:lstStyle/>
            <a:p>
              <a:r>
                <a:rPr lang="en-US" b="1" u="sng" dirty="0">
                  <a:solidFill>
                    <a:srgbClr val="002060"/>
                  </a:solidFill>
                </a:rPr>
                <a:t>CA 2</a:t>
              </a:r>
            </a:p>
          </p:txBody>
        </p:sp>
        <p:sp>
          <p:nvSpPr>
            <p:cNvPr id="61" name="TextBox 60"/>
            <p:cNvSpPr txBox="1"/>
            <p:nvPr/>
          </p:nvSpPr>
          <p:spPr>
            <a:xfrm>
              <a:off x="3196334" y="4165570"/>
              <a:ext cx="1774266" cy="613693"/>
            </a:xfrm>
            <a:prstGeom prst="rect">
              <a:avLst/>
            </a:prstGeom>
            <a:noFill/>
            <a:ln w="28575">
              <a:solidFill>
                <a:srgbClr val="FF0000"/>
              </a:solidFill>
            </a:ln>
          </p:spPr>
          <p:txBody>
            <a:bodyPr wrap="square" rtlCol="0">
              <a:spAutoFit/>
            </a:bodyPr>
            <a:lstStyle/>
            <a:p>
              <a:r>
                <a:rPr lang="en-US" dirty="0">
                  <a:solidFill>
                    <a:srgbClr val="002060"/>
                  </a:solidFill>
                </a:rPr>
                <a:t>Tract 1 = 25%</a:t>
              </a:r>
            </a:p>
          </p:txBody>
        </p:sp>
        <p:sp>
          <p:nvSpPr>
            <p:cNvPr id="62" name="TextBox 61"/>
            <p:cNvSpPr txBox="1"/>
            <p:nvPr/>
          </p:nvSpPr>
          <p:spPr>
            <a:xfrm>
              <a:off x="5328554" y="5878646"/>
              <a:ext cx="1761730" cy="613693"/>
            </a:xfrm>
            <a:prstGeom prst="rect">
              <a:avLst/>
            </a:prstGeom>
            <a:noFill/>
            <a:ln w="28575">
              <a:solidFill>
                <a:srgbClr val="FF0000"/>
              </a:solidFill>
            </a:ln>
          </p:spPr>
          <p:txBody>
            <a:bodyPr wrap="square" rtlCol="0">
              <a:spAutoFit/>
            </a:bodyPr>
            <a:lstStyle/>
            <a:p>
              <a:r>
                <a:rPr lang="en-US" dirty="0">
                  <a:solidFill>
                    <a:srgbClr val="002060"/>
                  </a:solidFill>
                </a:rPr>
                <a:t>Tract 4 = 25%</a:t>
              </a:r>
            </a:p>
          </p:txBody>
        </p:sp>
        <p:sp>
          <p:nvSpPr>
            <p:cNvPr id="63" name="TextBox 62"/>
            <p:cNvSpPr txBox="1"/>
            <p:nvPr/>
          </p:nvSpPr>
          <p:spPr>
            <a:xfrm>
              <a:off x="3235481" y="5904923"/>
              <a:ext cx="1695715" cy="613693"/>
            </a:xfrm>
            <a:prstGeom prst="rect">
              <a:avLst/>
            </a:prstGeom>
            <a:noFill/>
            <a:ln w="28575">
              <a:solidFill>
                <a:srgbClr val="FF0000"/>
              </a:solidFill>
            </a:ln>
          </p:spPr>
          <p:txBody>
            <a:bodyPr wrap="square" rtlCol="0">
              <a:spAutoFit/>
            </a:bodyPr>
            <a:lstStyle/>
            <a:p>
              <a:r>
                <a:rPr lang="en-US" dirty="0">
                  <a:solidFill>
                    <a:srgbClr val="002060"/>
                  </a:solidFill>
                </a:rPr>
                <a:t>Tract 3 = 25%</a:t>
              </a:r>
            </a:p>
          </p:txBody>
        </p:sp>
        <p:sp>
          <p:nvSpPr>
            <p:cNvPr id="64" name="TextBox 63"/>
            <p:cNvSpPr txBox="1"/>
            <p:nvPr/>
          </p:nvSpPr>
          <p:spPr>
            <a:xfrm>
              <a:off x="5335295" y="4144719"/>
              <a:ext cx="1709004" cy="613693"/>
            </a:xfrm>
            <a:prstGeom prst="rect">
              <a:avLst/>
            </a:prstGeom>
            <a:noFill/>
            <a:ln w="28575">
              <a:solidFill>
                <a:srgbClr val="FF0000"/>
              </a:solidFill>
            </a:ln>
          </p:spPr>
          <p:txBody>
            <a:bodyPr wrap="square" rtlCol="0">
              <a:spAutoFit/>
            </a:bodyPr>
            <a:lstStyle/>
            <a:p>
              <a:r>
                <a:rPr lang="en-US" dirty="0">
                  <a:solidFill>
                    <a:srgbClr val="002060"/>
                  </a:solidFill>
                </a:rPr>
                <a:t>Tract 2 = 25%</a:t>
              </a:r>
            </a:p>
          </p:txBody>
        </p:sp>
      </p:grpSp>
      <p:grpSp>
        <p:nvGrpSpPr>
          <p:cNvPr id="83" name="Group 82" descr="CA 4 outlined in black dashes is overlapped with CA 5.  CA 4 further overlapps CA 1 which is outside of the boundary of our new CA 5."/>
          <p:cNvGrpSpPr/>
          <p:nvPr/>
        </p:nvGrpSpPr>
        <p:grpSpPr>
          <a:xfrm>
            <a:off x="1839623" y="2468273"/>
            <a:ext cx="4950051" cy="4042748"/>
            <a:chOff x="334433" y="2375364"/>
            <a:chExt cx="4950051" cy="4042748"/>
          </a:xfrm>
        </p:grpSpPr>
        <p:sp>
          <p:nvSpPr>
            <p:cNvPr id="84" name="Rectangle 83"/>
            <p:cNvSpPr/>
            <p:nvPr/>
          </p:nvSpPr>
          <p:spPr>
            <a:xfrm>
              <a:off x="334433" y="2375364"/>
              <a:ext cx="4208689" cy="3835936"/>
            </a:xfrm>
            <a:prstGeom prst="rect">
              <a:avLst/>
            </a:prstGeom>
            <a:no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511515" y="6048780"/>
              <a:ext cx="772969" cy="369332"/>
            </a:xfrm>
            <a:prstGeom prst="rect">
              <a:avLst/>
            </a:prstGeom>
          </p:spPr>
          <p:txBody>
            <a:bodyPr wrap="none">
              <a:spAutoFit/>
            </a:bodyPr>
            <a:lstStyle/>
            <a:p>
              <a:r>
                <a:rPr lang="en-US" b="1" u="sng" dirty="0"/>
                <a:t>CA 4</a:t>
              </a:r>
            </a:p>
          </p:txBody>
        </p:sp>
      </p:grpSp>
      <p:sp>
        <p:nvSpPr>
          <p:cNvPr id="14" name="Rectangle 13"/>
          <p:cNvSpPr/>
          <p:nvPr/>
        </p:nvSpPr>
        <p:spPr>
          <a:xfrm>
            <a:off x="6429328" y="3139960"/>
            <a:ext cx="772969" cy="369332"/>
          </a:xfrm>
          <a:prstGeom prst="rect">
            <a:avLst/>
          </a:prstGeom>
        </p:spPr>
        <p:txBody>
          <a:bodyPr wrap="none">
            <a:spAutoFit/>
          </a:bodyPr>
          <a:lstStyle/>
          <a:p>
            <a:r>
              <a:rPr lang="en-US" b="1" u="sng" dirty="0"/>
              <a:t>CA 3</a:t>
            </a:r>
          </a:p>
        </p:txBody>
      </p:sp>
      <p:sp>
        <p:nvSpPr>
          <p:cNvPr id="15" name="Rectangle 14"/>
          <p:cNvSpPr/>
          <p:nvPr/>
        </p:nvSpPr>
        <p:spPr>
          <a:xfrm>
            <a:off x="7907416" y="2728749"/>
            <a:ext cx="772969" cy="369332"/>
          </a:xfrm>
          <a:prstGeom prst="rect">
            <a:avLst/>
          </a:prstGeom>
          <a:ln w="28575">
            <a:solidFill>
              <a:srgbClr val="FF0000"/>
            </a:solidFill>
          </a:ln>
        </p:spPr>
        <p:txBody>
          <a:bodyPr wrap="none">
            <a:spAutoFit/>
          </a:bodyPr>
          <a:lstStyle/>
          <a:p>
            <a:r>
              <a:rPr lang="en-US" b="1" u="sng" dirty="0">
                <a:solidFill>
                  <a:srgbClr val="FF0000"/>
                </a:solidFill>
              </a:rPr>
              <a:t>CA 5</a:t>
            </a:r>
          </a:p>
        </p:txBody>
      </p:sp>
      <p:sp>
        <p:nvSpPr>
          <p:cNvPr id="28" name="TextBox 30"/>
          <p:cNvSpPr txBox="1"/>
          <p:nvPr/>
        </p:nvSpPr>
        <p:spPr>
          <a:xfrm>
            <a:off x="8592620" y="3339396"/>
            <a:ext cx="1793429" cy="923330"/>
          </a:xfrm>
          <a:prstGeom prst="rect">
            <a:avLst/>
          </a:prstGeom>
          <a:noFill/>
        </p:spPr>
        <p:txBody>
          <a:bodyPr wrap="square" rtlCol="0">
            <a:spAutoFit/>
          </a:bodyPr>
          <a:lstStyle/>
          <a:p>
            <a:r>
              <a:rPr lang="en-US" dirty="0">
                <a:solidFill>
                  <a:srgbClr val="000000"/>
                </a:solidFill>
                <a:latin typeface="Calibri"/>
                <a:ea typeface="Times New Roman"/>
                <a:cs typeface="Times New Roman"/>
              </a:rPr>
              <a:t>800 </a:t>
            </a:r>
            <a:r>
              <a:rPr lang="en-US" dirty="0" err="1">
                <a:solidFill>
                  <a:srgbClr val="000000"/>
                </a:solidFill>
                <a:latin typeface="Calibri"/>
                <a:ea typeface="Times New Roman"/>
                <a:cs typeface="Times New Roman"/>
              </a:rPr>
              <a:t>Bbls</a:t>
            </a:r>
            <a:r>
              <a:rPr lang="en-US" dirty="0">
                <a:solidFill>
                  <a:srgbClr val="000000"/>
                </a:solidFill>
                <a:latin typeface="Calibri"/>
                <a:ea typeface="Times New Roman"/>
                <a:cs typeface="Times New Roman"/>
              </a:rPr>
              <a:t> </a:t>
            </a:r>
            <a:endParaRPr lang="en-US" sz="1200" dirty="0">
              <a:latin typeface="Times New Roman"/>
              <a:ea typeface="Times New Roman"/>
            </a:endParaRPr>
          </a:p>
          <a:p>
            <a:r>
              <a:rPr lang="en-US" dirty="0">
                <a:solidFill>
                  <a:srgbClr val="000000"/>
                </a:solidFill>
                <a:latin typeface="Calibri"/>
                <a:ea typeface="Times New Roman"/>
                <a:cs typeface="Times New Roman"/>
              </a:rPr>
              <a:t>produced &amp; sold</a:t>
            </a:r>
          </a:p>
          <a:p>
            <a:r>
              <a:rPr lang="en-US" dirty="0">
                <a:solidFill>
                  <a:srgbClr val="000000"/>
                </a:solidFill>
                <a:latin typeface="Calibri"/>
                <a:ea typeface="Times New Roman"/>
                <a:cs typeface="Times New Roman"/>
              </a:rPr>
              <a:t>From CA 5</a:t>
            </a:r>
            <a:endParaRPr lang="en-US" sz="1200" dirty="0">
              <a:latin typeface="Times New Roman"/>
              <a:ea typeface="Times New Roman"/>
            </a:endParaRPr>
          </a:p>
        </p:txBody>
      </p:sp>
      <p:grpSp>
        <p:nvGrpSpPr>
          <p:cNvPr id="86" name="Group 85" descr="CA 5 track breakdown, each tract receives 200 barrels from the total production of 800 barrels.">
            <a:extLst>
              <a:ext uri="{FF2B5EF4-FFF2-40B4-BE49-F238E27FC236}">
                <a16:creationId xmlns:a16="http://schemas.microsoft.com/office/drawing/2014/main" id="{C58EB1BA-D0EB-4D5D-B693-0DE37B793FDB}"/>
              </a:ext>
            </a:extLst>
          </p:cNvPr>
          <p:cNvGrpSpPr/>
          <p:nvPr/>
        </p:nvGrpSpPr>
        <p:grpSpPr>
          <a:xfrm>
            <a:off x="8552327" y="4291681"/>
            <a:ext cx="1575018" cy="1509130"/>
            <a:chOff x="7074347" y="4267996"/>
            <a:chExt cx="1575018" cy="1509130"/>
          </a:xfrm>
        </p:grpSpPr>
        <p:sp>
          <p:nvSpPr>
            <p:cNvPr id="87" name="TextBox 30">
              <a:extLst>
                <a:ext uri="{FF2B5EF4-FFF2-40B4-BE49-F238E27FC236}">
                  <a16:creationId xmlns:a16="http://schemas.microsoft.com/office/drawing/2014/main" id="{09351C82-6874-4A1D-8EC6-DFBE852352F9}"/>
                </a:ext>
              </a:extLst>
            </p:cNvPr>
            <p:cNvSpPr txBox="1"/>
            <p:nvPr/>
          </p:nvSpPr>
          <p:spPr>
            <a:xfrm>
              <a:off x="7102018" y="4267996"/>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1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88" name="TextBox 30">
              <a:extLst>
                <a:ext uri="{FF2B5EF4-FFF2-40B4-BE49-F238E27FC236}">
                  <a16:creationId xmlns:a16="http://schemas.microsoft.com/office/drawing/2014/main" id="{E198F2C2-F39E-45F6-ACBA-65FDC63D338E}"/>
                </a:ext>
              </a:extLst>
            </p:cNvPr>
            <p:cNvSpPr txBox="1"/>
            <p:nvPr/>
          </p:nvSpPr>
          <p:spPr>
            <a:xfrm>
              <a:off x="7074347" y="4635777"/>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2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89" name="TextBox 30">
              <a:extLst>
                <a:ext uri="{FF2B5EF4-FFF2-40B4-BE49-F238E27FC236}">
                  <a16:creationId xmlns:a16="http://schemas.microsoft.com/office/drawing/2014/main" id="{3D1DDDE2-90B4-4D70-BAB6-E75C162BCB65}"/>
                </a:ext>
              </a:extLst>
            </p:cNvPr>
            <p:cNvSpPr txBox="1"/>
            <p:nvPr/>
          </p:nvSpPr>
          <p:spPr>
            <a:xfrm>
              <a:off x="7086879" y="5407794"/>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4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sp>
          <p:nvSpPr>
            <p:cNvPr id="90" name="TextBox 30">
              <a:extLst>
                <a:ext uri="{FF2B5EF4-FFF2-40B4-BE49-F238E27FC236}">
                  <a16:creationId xmlns:a16="http://schemas.microsoft.com/office/drawing/2014/main" id="{4C979E6D-5995-466C-AC95-059B58204733}"/>
                </a:ext>
              </a:extLst>
            </p:cNvPr>
            <p:cNvSpPr txBox="1"/>
            <p:nvPr/>
          </p:nvSpPr>
          <p:spPr>
            <a:xfrm>
              <a:off x="7085021" y="5005914"/>
              <a:ext cx="1547347" cy="369332"/>
            </a:xfrm>
            <a:prstGeom prst="rect">
              <a:avLst/>
            </a:prstGeom>
            <a:noFill/>
          </p:spPr>
          <p:txBody>
            <a:bodyPr wrap="none" rtlCol="0">
              <a:spAutoFit/>
            </a:bodyPr>
            <a:lstStyle/>
            <a:p>
              <a:r>
                <a:rPr lang="en-US" dirty="0" err="1">
                  <a:solidFill>
                    <a:srgbClr val="000000"/>
                  </a:solidFill>
                  <a:latin typeface="Calibri"/>
                  <a:ea typeface="Times New Roman"/>
                  <a:cs typeface="Times New Roman"/>
                </a:rPr>
                <a:t>Tr</a:t>
              </a:r>
              <a:r>
                <a:rPr lang="en-US" dirty="0">
                  <a:solidFill>
                    <a:srgbClr val="000000"/>
                  </a:solidFill>
                  <a:latin typeface="Calibri"/>
                  <a:ea typeface="Times New Roman"/>
                  <a:cs typeface="Times New Roman"/>
                </a:rPr>
                <a:t> 3 = 200 </a:t>
              </a:r>
              <a:r>
                <a:rPr lang="en-US" dirty="0" err="1">
                  <a:solidFill>
                    <a:srgbClr val="000000"/>
                  </a:solidFill>
                  <a:latin typeface="Calibri"/>
                  <a:ea typeface="Times New Roman"/>
                  <a:cs typeface="Times New Roman"/>
                </a:rPr>
                <a:t>Bbls</a:t>
              </a:r>
              <a:endParaRPr lang="en-US" sz="1200" dirty="0">
                <a:latin typeface="Times New Roman"/>
                <a:ea typeface="Times New Roman"/>
              </a:endParaRPr>
            </a:p>
          </p:txBody>
        </p:sp>
      </p:grpSp>
      <p:grpSp>
        <p:nvGrpSpPr>
          <p:cNvPr id="183" name="Group 182" descr="Arrow showing tracts 1 and 3 from CA 5 allocating to CA 2."/>
          <p:cNvGrpSpPr/>
          <p:nvPr/>
        </p:nvGrpSpPr>
        <p:grpSpPr>
          <a:xfrm>
            <a:off x="4023860" y="1005668"/>
            <a:ext cx="6444043" cy="4237175"/>
            <a:chOff x="2488652" y="1035464"/>
            <a:chExt cx="6444043" cy="4237175"/>
          </a:xfrm>
        </p:grpSpPr>
        <p:cxnSp>
          <p:nvCxnSpPr>
            <p:cNvPr id="184" name="Straight Connector 183"/>
            <p:cNvCxnSpPr/>
            <p:nvPr/>
          </p:nvCxnSpPr>
          <p:spPr>
            <a:xfrm flipV="1">
              <a:off x="8907345" y="1035466"/>
              <a:ext cx="1" cy="423717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2488652" y="1035464"/>
              <a:ext cx="6444043" cy="207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8517708" y="4491643"/>
              <a:ext cx="377414" cy="771604"/>
              <a:chOff x="8517708" y="4491643"/>
              <a:chExt cx="377414" cy="771604"/>
            </a:xfrm>
          </p:grpSpPr>
          <p:cxnSp>
            <p:nvCxnSpPr>
              <p:cNvPr id="187" name="Straight Arrow Connector 186"/>
              <p:cNvCxnSpPr/>
              <p:nvPr/>
            </p:nvCxnSpPr>
            <p:spPr>
              <a:xfrm flipH="1">
                <a:off x="8517708" y="5263247"/>
                <a:ext cx="37446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a:off x="8520654" y="4491643"/>
                <a:ext cx="37446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9" name="Group 188" descr="Arrow showing tracts 2 and 4 from CA 5 allocating to CA 3."/>
          <p:cNvGrpSpPr/>
          <p:nvPr/>
        </p:nvGrpSpPr>
        <p:grpSpPr>
          <a:xfrm>
            <a:off x="8610790" y="1284425"/>
            <a:ext cx="1943008" cy="4365980"/>
            <a:chOff x="7060337" y="1280605"/>
            <a:chExt cx="1943008" cy="4365980"/>
          </a:xfrm>
        </p:grpSpPr>
        <p:cxnSp>
          <p:nvCxnSpPr>
            <p:cNvPr id="190" name="Straight Connector 189"/>
            <p:cNvCxnSpPr/>
            <p:nvPr/>
          </p:nvCxnSpPr>
          <p:spPr>
            <a:xfrm flipV="1">
              <a:off x="8994195" y="1288264"/>
              <a:ext cx="9150" cy="43583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060337" y="1280605"/>
              <a:ext cx="1943007" cy="765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8510370" y="5646585"/>
              <a:ext cx="48382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8519519" y="4861848"/>
              <a:ext cx="48382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E191E38B-F565-07D2-85A9-935117C4574F}"/>
              </a:ext>
            </a:extLst>
          </p:cNvPr>
          <p:cNvSpPr>
            <a:spLocks noGrp="1"/>
          </p:cNvSpPr>
          <p:nvPr>
            <p:ph type="sldNum" sz="quarter" idx="4"/>
          </p:nvPr>
        </p:nvSpPr>
        <p:spPr>
          <a:xfrm>
            <a:off x="11524991" y="6481109"/>
            <a:ext cx="628316" cy="365125"/>
          </a:xfrm>
        </p:spPr>
        <p:txBody>
          <a:bodyPr/>
          <a:lstStyle/>
          <a:p>
            <a:fld id="{850B1B32-CFA8-4BD1-A730-6F4B7E12345B}" type="slidenum">
              <a:rPr lang="en-US" smtClean="0"/>
              <a:pPr/>
              <a:t>13</a:t>
            </a:fld>
            <a:endParaRPr lang="en-US"/>
          </a:p>
        </p:txBody>
      </p:sp>
    </p:spTree>
    <p:extLst>
      <p:ext uri="{BB962C8B-B14F-4D97-AF65-F5344CB8AC3E}">
        <p14:creationId xmlns:p14="http://schemas.microsoft.com/office/powerpoint/2010/main" val="418424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CA02-65A2-4B3E-BA1A-415F3AA38D40}"/>
              </a:ext>
            </a:extLst>
          </p:cNvPr>
          <p:cNvSpPr>
            <a:spLocks noGrp="1"/>
          </p:cNvSpPr>
          <p:nvPr>
            <p:ph type="title"/>
          </p:nvPr>
        </p:nvSpPr>
        <p:spPr/>
        <p:txBody>
          <a:bodyPr/>
          <a:lstStyle/>
          <a:p>
            <a:r>
              <a:rPr lang="en-US" dirty="0"/>
              <a:t>Overlap Example 1</a:t>
            </a:r>
          </a:p>
        </p:txBody>
      </p:sp>
      <p:sp>
        <p:nvSpPr>
          <p:cNvPr id="3" name="Text Placeholder 2">
            <a:extLst>
              <a:ext uri="{FF2B5EF4-FFF2-40B4-BE49-F238E27FC236}">
                <a16:creationId xmlns:a16="http://schemas.microsoft.com/office/drawing/2014/main" id="{7B0ADA8F-C9E6-4329-99A0-448A472D5509}"/>
              </a:ext>
            </a:extLst>
          </p:cNvPr>
          <p:cNvSpPr>
            <a:spLocks noGrp="1"/>
          </p:cNvSpPr>
          <p:nvPr>
            <p:ph type="body" idx="1"/>
          </p:nvPr>
        </p:nvSpPr>
        <p:spPr/>
        <p:txBody>
          <a:bodyPr/>
          <a:lstStyle/>
          <a:p>
            <a:endParaRPr lang="en-US" dirty="0"/>
          </a:p>
        </p:txBody>
      </p:sp>
      <p:sp>
        <p:nvSpPr>
          <p:cNvPr id="4" name="Slide Number Placeholder 6">
            <a:extLst>
              <a:ext uri="{FF2B5EF4-FFF2-40B4-BE49-F238E27FC236}">
                <a16:creationId xmlns:a16="http://schemas.microsoft.com/office/drawing/2014/main" id="{E6870DD1-F23F-4F29-B789-EE1DEB395EE8}"/>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14</a:t>
            </a:fld>
            <a:endParaRPr lang="en-US" dirty="0"/>
          </a:p>
        </p:txBody>
      </p:sp>
    </p:spTree>
    <p:extLst>
      <p:ext uri="{BB962C8B-B14F-4D97-AF65-F5344CB8AC3E}">
        <p14:creationId xmlns:p14="http://schemas.microsoft.com/office/powerpoint/2010/main" val="427054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1C2D-549B-22BF-897F-394614B35798}"/>
              </a:ext>
            </a:extLst>
          </p:cNvPr>
          <p:cNvSpPr>
            <a:spLocks noGrp="1"/>
          </p:cNvSpPr>
          <p:nvPr>
            <p:ph type="title"/>
          </p:nvPr>
        </p:nvSpPr>
        <p:spPr>
          <a:xfrm>
            <a:off x="296088" y="122424"/>
            <a:ext cx="10972799" cy="1320923"/>
          </a:xfrm>
        </p:spPr>
        <p:txBody>
          <a:bodyPr>
            <a:normAutofit fontScale="90000"/>
          </a:bodyPr>
          <a:lstStyle/>
          <a:p>
            <a:r>
              <a:rPr lang="en-US" dirty="0"/>
              <a:t>Example Overlap NDM110534 </a:t>
            </a:r>
            <a:br>
              <a:rPr lang="en-US" dirty="0"/>
            </a:br>
            <a:r>
              <a:rPr lang="en-US" dirty="0"/>
              <a:t>(1 of 2)</a:t>
            </a:r>
          </a:p>
        </p:txBody>
      </p:sp>
      <p:grpSp>
        <p:nvGrpSpPr>
          <p:cNvPr id="17" name="Group 16" descr="Image of SRP for new CA NDM110534">
            <a:extLst>
              <a:ext uri="{FF2B5EF4-FFF2-40B4-BE49-F238E27FC236}">
                <a16:creationId xmlns:a16="http://schemas.microsoft.com/office/drawing/2014/main" id="{225A29A2-9600-695E-EA7D-0211E8A5B8F4}"/>
              </a:ext>
            </a:extLst>
          </p:cNvPr>
          <p:cNvGrpSpPr/>
          <p:nvPr/>
        </p:nvGrpSpPr>
        <p:grpSpPr>
          <a:xfrm>
            <a:off x="2916279" y="1142584"/>
            <a:ext cx="6495522" cy="5173791"/>
            <a:chOff x="2916279" y="1142584"/>
            <a:chExt cx="6495522" cy="5173791"/>
          </a:xfrm>
        </p:grpSpPr>
        <p:pic>
          <p:nvPicPr>
            <p:cNvPr id="6" name="Picture 5">
              <a:extLst>
                <a:ext uri="{FF2B5EF4-FFF2-40B4-BE49-F238E27FC236}">
                  <a16:creationId xmlns:a16="http://schemas.microsoft.com/office/drawing/2014/main" id="{F6C1FC0A-FC1B-05BE-29A6-95B659BEF96D}"/>
                </a:ext>
              </a:extLst>
            </p:cNvPr>
            <p:cNvPicPr>
              <a:picLocks noChangeAspect="1"/>
            </p:cNvPicPr>
            <p:nvPr/>
          </p:nvPicPr>
          <p:blipFill>
            <a:blip r:embed="rId3"/>
            <a:stretch>
              <a:fillRect/>
            </a:stretch>
          </p:blipFill>
          <p:spPr>
            <a:xfrm>
              <a:off x="2916279" y="1142584"/>
              <a:ext cx="6495522" cy="1770433"/>
            </a:xfrm>
            <a:prstGeom prst="rect">
              <a:avLst/>
            </a:prstGeom>
          </p:spPr>
        </p:pic>
        <p:pic>
          <p:nvPicPr>
            <p:cNvPr id="8" name="Picture 7">
              <a:extLst>
                <a:ext uri="{FF2B5EF4-FFF2-40B4-BE49-F238E27FC236}">
                  <a16:creationId xmlns:a16="http://schemas.microsoft.com/office/drawing/2014/main" id="{623A7DED-E3E3-EF97-CCE6-53233A977CAA}"/>
                </a:ext>
              </a:extLst>
            </p:cNvPr>
            <p:cNvPicPr>
              <a:picLocks noChangeAspect="1"/>
            </p:cNvPicPr>
            <p:nvPr/>
          </p:nvPicPr>
          <p:blipFill>
            <a:blip r:embed="rId4"/>
            <a:stretch>
              <a:fillRect/>
            </a:stretch>
          </p:blipFill>
          <p:spPr>
            <a:xfrm>
              <a:off x="2916279" y="2913018"/>
              <a:ext cx="6495522" cy="889120"/>
            </a:xfrm>
            <a:prstGeom prst="rect">
              <a:avLst/>
            </a:prstGeom>
          </p:spPr>
        </p:pic>
        <p:pic>
          <p:nvPicPr>
            <p:cNvPr id="12" name="Picture 11">
              <a:extLst>
                <a:ext uri="{FF2B5EF4-FFF2-40B4-BE49-F238E27FC236}">
                  <a16:creationId xmlns:a16="http://schemas.microsoft.com/office/drawing/2014/main" id="{14EAB74F-AFAA-9988-22EC-6236F96CE650}"/>
                </a:ext>
              </a:extLst>
            </p:cNvPr>
            <p:cNvPicPr>
              <a:picLocks noChangeAspect="1"/>
            </p:cNvPicPr>
            <p:nvPr/>
          </p:nvPicPr>
          <p:blipFill>
            <a:blip r:embed="rId5"/>
            <a:stretch>
              <a:fillRect/>
            </a:stretch>
          </p:blipFill>
          <p:spPr>
            <a:xfrm>
              <a:off x="2916279" y="3802139"/>
              <a:ext cx="6495522" cy="2514236"/>
            </a:xfrm>
            <a:prstGeom prst="rect">
              <a:avLst/>
            </a:prstGeom>
          </p:spPr>
        </p:pic>
      </p:grpSp>
      <p:sp>
        <p:nvSpPr>
          <p:cNvPr id="4" name="Slide Number Placeholder 3">
            <a:extLst>
              <a:ext uri="{FF2B5EF4-FFF2-40B4-BE49-F238E27FC236}">
                <a16:creationId xmlns:a16="http://schemas.microsoft.com/office/drawing/2014/main" id="{06F07FA9-6DA9-0DE4-58A4-B3CB09C21402}"/>
              </a:ext>
            </a:extLst>
          </p:cNvPr>
          <p:cNvSpPr>
            <a:spLocks noGrp="1"/>
          </p:cNvSpPr>
          <p:nvPr>
            <p:ph type="sldNum" sz="quarter" idx="4"/>
          </p:nvPr>
        </p:nvSpPr>
        <p:spPr/>
        <p:txBody>
          <a:bodyPr/>
          <a:lstStyle/>
          <a:p>
            <a:fld id="{850B1B32-CFA8-4BD1-A730-6F4B7E12345B}" type="slidenum">
              <a:rPr lang="en-US" smtClean="0"/>
              <a:pPr/>
              <a:t>15</a:t>
            </a:fld>
            <a:endParaRPr lang="en-US"/>
          </a:p>
        </p:txBody>
      </p:sp>
    </p:spTree>
    <p:extLst>
      <p:ext uri="{BB962C8B-B14F-4D97-AF65-F5344CB8AC3E}">
        <p14:creationId xmlns:p14="http://schemas.microsoft.com/office/powerpoint/2010/main" val="342662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7A7F-4295-7A5B-0876-5E7CB260EC73}"/>
              </a:ext>
            </a:extLst>
          </p:cNvPr>
          <p:cNvSpPr>
            <a:spLocks noGrp="1"/>
          </p:cNvSpPr>
          <p:nvPr>
            <p:ph type="title"/>
          </p:nvPr>
        </p:nvSpPr>
        <p:spPr/>
        <p:txBody>
          <a:bodyPr>
            <a:normAutofit fontScale="90000"/>
          </a:bodyPr>
          <a:lstStyle/>
          <a:p>
            <a:r>
              <a:rPr lang="en-US" dirty="0"/>
              <a:t>Example Overlap NDM110534 </a:t>
            </a:r>
            <a:br>
              <a:rPr lang="en-US" dirty="0"/>
            </a:br>
            <a:r>
              <a:rPr lang="en-US" dirty="0"/>
              <a:t>(2 of 2)</a:t>
            </a:r>
          </a:p>
        </p:txBody>
      </p:sp>
      <p:grpSp>
        <p:nvGrpSpPr>
          <p:cNvPr id="8" name="Group 7" descr="Image of SRP for new CA NDM110534">
            <a:extLst>
              <a:ext uri="{FF2B5EF4-FFF2-40B4-BE49-F238E27FC236}">
                <a16:creationId xmlns:a16="http://schemas.microsoft.com/office/drawing/2014/main" id="{F64D16C2-9334-B3BA-BC2D-649CDD194D78}"/>
              </a:ext>
            </a:extLst>
          </p:cNvPr>
          <p:cNvGrpSpPr/>
          <p:nvPr/>
        </p:nvGrpSpPr>
        <p:grpSpPr>
          <a:xfrm>
            <a:off x="1111873" y="1417319"/>
            <a:ext cx="9482101" cy="4722223"/>
            <a:chOff x="1791144" y="2116183"/>
            <a:chExt cx="8622096" cy="4023360"/>
          </a:xfrm>
        </p:grpSpPr>
        <p:pic>
          <p:nvPicPr>
            <p:cNvPr id="6" name="Picture 5">
              <a:extLst>
                <a:ext uri="{FF2B5EF4-FFF2-40B4-BE49-F238E27FC236}">
                  <a16:creationId xmlns:a16="http://schemas.microsoft.com/office/drawing/2014/main" id="{63C70343-43B8-6B8C-7416-96910CD27CE2}"/>
                </a:ext>
              </a:extLst>
            </p:cNvPr>
            <p:cNvPicPr>
              <a:picLocks noChangeAspect="1"/>
            </p:cNvPicPr>
            <p:nvPr/>
          </p:nvPicPr>
          <p:blipFill>
            <a:blip r:embed="rId3"/>
            <a:stretch>
              <a:fillRect/>
            </a:stretch>
          </p:blipFill>
          <p:spPr>
            <a:xfrm>
              <a:off x="1791144" y="3835352"/>
              <a:ext cx="8609712" cy="2304191"/>
            </a:xfrm>
            <a:prstGeom prst="rect">
              <a:avLst/>
            </a:prstGeom>
          </p:spPr>
        </p:pic>
        <p:pic>
          <p:nvPicPr>
            <p:cNvPr id="7" name="Picture 6">
              <a:extLst>
                <a:ext uri="{FF2B5EF4-FFF2-40B4-BE49-F238E27FC236}">
                  <a16:creationId xmlns:a16="http://schemas.microsoft.com/office/drawing/2014/main" id="{E7156FB4-E814-D987-A082-B520015D3649}"/>
                </a:ext>
              </a:extLst>
            </p:cNvPr>
            <p:cNvPicPr>
              <a:picLocks noChangeAspect="1"/>
            </p:cNvPicPr>
            <p:nvPr/>
          </p:nvPicPr>
          <p:blipFill>
            <a:blip r:embed="rId4"/>
            <a:stretch>
              <a:fillRect/>
            </a:stretch>
          </p:blipFill>
          <p:spPr>
            <a:xfrm>
              <a:off x="1791144" y="2116183"/>
              <a:ext cx="8622096" cy="1719169"/>
            </a:xfrm>
            <a:prstGeom prst="rect">
              <a:avLst/>
            </a:prstGeom>
          </p:spPr>
        </p:pic>
      </p:grpSp>
      <p:sp>
        <p:nvSpPr>
          <p:cNvPr id="4" name="Slide Number Placeholder 3">
            <a:extLst>
              <a:ext uri="{FF2B5EF4-FFF2-40B4-BE49-F238E27FC236}">
                <a16:creationId xmlns:a16="http://schemas.microsoft.com/office/drawing/2014/main" id="{3808049C-56DC-731D-08BB-A257286A31F7}"/>
              </a:ext>
            </a:extLst>
          </p:cNvPr>
          <p:cNvSpPr>
            <a:spLocks noGrp="1"/>
          </p:cNvSpPr>
          <p:nvPr>
            <p:ph type="sldNum" sz="quarter" idx="4"/>
          </p:nvPr>
        </p:nvSpPr>
        <p:spPr/>
        <p:txBody>
          <a:bodyPr/>
          <a:lstStyle/>
          <a:p>
            <a:fld id="{850B1B32-CFA8-4BD1-A730-6F4B7E12345B}" type="slidenum">
              <a:rPr lang="en-US" smtClean="0"/>
              <a:pPr/>
              <a:t>16</a:t>
            </a:fld>
            <a:endParaRPr lang="en-US"/>
          </a:p>
        </p:txBody>
      </p:sp>
    </p:spTree>
    <p:extLst>
      <p:ext uri="{BB962C8B-B14F-4D97-AF65-F5344CB8AC3E}">
        <p14:creationId xmlns:p14="http://schemas.microsoft.com/office/powerpoint/2010/main" val="254928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FE69-0DFD-20CF-DF1A-9FF78DDDAD2E}"/>
              </a:ext>
            </a:extLst>
          </p:cNvPr>
          <p:cNvSpPr>
            <a:spLocks noGrp="1"/>
          </p:cNvSpPr>
          <p:nvPr>
            <p:ph type="title"/>
          </p:nvPr>
        </p:nvSpPr>
        <p:spPr>
          <a:xfrm>
            <a:off x="292099" y="160336"/>
            <a:ext cx="10972799" cy="1143000"/>
          </a:xfrm>
        </p:spPr>
        <p:txBody>
          <a:bodyPr>
            <a:normAutofit/>
          </a:bodyPr>
          <a:lstStyle/>
          <a:p>
            <a:r>
              <a:rPr lang="en-US" sz="3800" dirty="0"/>
              <a:t>Allocation Breakdown for CA NDM110534</a:t>
            </a:r>
          </a:p>
        </p:txBody>
      </p:sp>
      <p:pic>
        <p:nvPicPr>
          <p:cNvPr id="6" name="Picture 5" descr="Image of ONRR's allocation spreadsheet showing the acres and percent match BLM's SRP.">
            <a:extLst>
              <a:ext uri="{FF2B5EF4-FFF2-40B4-BE49-F238E27FC236}">
                <a16:creationId xmlns:a16="http://schemas.microsoft.com/office/drawing/2014/main" id="{DC9F19CE-FDD1-4098-A5AF-F348E320B8A0}"/>
              </a:ext>
            </a:extLst>
          </p:cNvPr>
          <p:cNvPicPr>
            <a:picLocks noChangeAspect="1"/>
          </p:cNvPicPr>
          <p:nvPr/>
        </p:nvPicPr>
        <p:blipFill>
          <a:blip r:embed="rId3"/>
          <a:stretch>
            <a:fillRect/>
          </a:stretch>
        </p:blipFill>
        <p:spPr>
          <a:xfrm>
            <a:off x="3211260" y="2397413"/>
            <a:ext cx="5337268" cy="4036915"/>
          </a:xfrm>
          <a:prstGeom prst="rect">
            <a:avLst/>
          </a:prstGeom>
        </p:spPr>
      </p:pic>
      <p:sp>
        <p:nvSpPr>
          <p:cNvPr id="7" name="Rectangle 6">
            <a:extLst>
              <a:ext uri="{FF2B5EF4-FFF2-40B4-BE49-F238E27FC236}">
                <a16:creationId xmlns:a16="http://schemas.microsoft.com/office/drawing/2014/main" id="{081765E1-3C86-8D3B-54B4-6188D8D58722}"/>
              </a:ext>
              <a:ext uri="{C183D7F6-B498-43B3-948B-1728B52AA6E4}">
                <adec:decorative xmlns:adec="http://schemas.microsoft.com/office/drawing/2017/decorative" val="1"/>
              </a:ext>
            </a:extLst>
          </p:cNvPr>
          <p:cNvSpPr/>
          <p:nvPr/>
        </p:nvSpPr>
        <p:spPr>
          <a:xfrm>
            <a:off x="3220175" y="3933190"/>
            <a:ext cx="5312835" cy="6089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206268-800B-771E-94CD-2DBBE8659F48}"/>
              </a:ext>
              <a:ext uri="{C183D7F6-B498-43B3-948B-1728B52AA6E4}">
                <adec:decorative xmlns:adec="http://schemas.microsoft.com/office/drawing/2017/decorative" val="1"/>
              </a:ext>
            </a:extLst>
          </p:cNvPr>
          <p:cNvSpPr/>
          <p:nvPr/>
        </p:nvSpPr>
        <p:spPr>
          <a:xfrm>
            <a:off x="3211260" y="3149337"/>
            <a:ext cx="2567839" cy="692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FB5412-7E2D-DD04-7EE1-854DA95BB1C7}"/>
              </a:ext>
              <a:ext uri="{C183D7F6-B498-43B3-948B-1728B52AA6E4}">
                <adec:decorative xmlns:adec="http://schemas.microsoft.com/office/drawing/2017/decorative" val="1"/>
              </a:ext>
            </a:extLst>
          </p:cNvPr>
          <p:cNvSpPr/>
          <p:nvPr/>
        </p:nvSpPr>
        <p:spPr>
          <a:xfrm>
            <a:off x="3220176" y="4746572"/>
            <a:ext cx="2558924" cy="1232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mage shows allocation from BLM on the SRP for CA NDM110534">
            <a:extLst>
              <a:ext uri="{FF2B5EF4-FFF2-40B4-BE49-F238E27FC236}">
                <a16:creationId xmlns:a16="http://schemas.microsoft.com/office/drawing/2014/main" id="{F7CD43FC-8630-42CF-7847-6ACC5910879A}"/>
              </a:ext>
            </a:extLst>
          </p:cNvPr>
          <p:cNvPicPr>
            <a:picLocks noChangeAspect="1"/>
          </p:cNvPicPr>
          <p:nvPr/>
        </p:nvPicPr>
        <p:blipFill>
          <a:blip r:embed="rId4"/>
          <a:stretch>
            <a:fillRect/>
          </a:stretch>
        </p:blipFill>
        <p:spPr>
          <a:xfrm>
            <a:off x="3195742" y="1028668"/>
            <a:ext cx="5337268" cy="1384999"/>
          </a:xfrm>
          <a:prstGeom prst="rect">
            <a:avLst/>
          </a:prstGeom>
        </p:spPr>
      </p:pic>
      <p:sp>
        <p:nvSpPr>
          <p:cNvPr id="4" name="Slide Number Placeholder 3">
            <a:extLst>
              <a:ext uri="{FF2B5EF4-FFF2-40B4-BE49-F238E27FC236}">
                <a16:creationId xmlns:a16="http://schemas.microsoft.com/office/drawing/2014/main" id="{B95EC4D0-94E7-A007-1681-7790ACC7F51F}"/>
              </a:ext>
            </a:extLst>
          </p:cNvPr>
          <p:cNvSpPr>
            <a:spLocks noGrp="1"/>
          </p:cNvSpPr>
          <p:nvPr>
            <p:ph type="sldNum" sz="quarter" idx="4"/>
          </p:nvPr>
        </p:nvSpPr>
        <p:spPr/>
        <p:txBody>
          <a:bodyPr/>
          <a:lstStyle/>
          <a:p>
            <a:fld id="{850B1B32-CFA8-4BD1-A730-6F4B7E12345B}" type="slidenum">
              <a:rPr lang="en-US" smtClean="0"/>
              <a:pPr/>
              <a:t>17</a:t>
            </a:fld>
            <a:endParaRPr lang="en-US"/>
          </a:p>
        </p:txBody>
      </p:sp>
    </p:spTree>
    <p:extLst>
      <p:ext uri="{BB962C8B-B14F-4D97-AF65-F5344CB8AC3E}">
        <p14:creationId xmlns:p14="http://schemas.microsoft.com/office/powerpoint/2010/main" val="309028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E013-FFEF-8250-6808-91493A18E3E4}"/>
              </a:ext>
            </a:extLst>
          </p:cNvPr>
          <p:cNvSpPr>
            <a:spLocks noGrp="1"/>
          </p:cNvSpPr>
          <p:nvPr>
            <p:ph type="title"/>
          </p:nvPr>
        </p:nvSpPr>
        <p:spPr/>
        <p:txBody>
          <a:bodyPr/>
          <a:lstStyle/>
          <a:p>
            <a:r>
              <a:rPr lang="en-US" dirty="0"/>
              <a:t>Map for NDM110534</a:t>
            </a:r>
          </a:p>
        </p:txBody>
      </p:sp>
      <p:pic>
        <p:nvPicPr>
          <p:cNvPr id="6" name="Picture 5">
            <a:extLst>
              <a:ext uri="{FF2B5EF4-FFF2-40B4-BE49-F238E27FC236}">
                <a16:creationId xmlns:a16="http://schemas.microsoft.com/office/drawing/2014/main" id="{7DBBD786-B89C-F445-3C63-A63616A442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1408" y="2405758"/>
            <a:ext cx="9649568" cy="3995044"/>
          </a:xfrm>
          <a:prstGeom prst="rect">
            <a:avLst/>
          </a:prstGeom>
        </p:spPr>
      </p:pic>
      <p:pic>
        <p:nvPicPr>
          <p:cNvPr id="8" name="Picture 7" descr="Map legend">
            <a:extLst>
              <a:ext uri="{FF2B5EF4-FFF2-40B4-BE49-F238E27FC236}">
                <a16:creationId xmlns:a16="http://schemas.microsoft.com/office/drawing/2014/main" id="{F0ACFD56-2CB1-B122-5EC8-B3CDA0ED2417}"/>
              </a:ext>
            </a:extLst>
          </p:cNvPr>
          <p:cNvPicPr>
            <a:picLocks noChangeAspect="1"/>
          </p:cNvPicPr>
          <p:nvPr/>
        </p:nvPicPr>
        <p:blipFill>
          <a:blip r:embed="rId4"/>
          <a:stretch>
            <a:fillRect/>
          </a:stretch>
        </p:blipFill>
        <p:spPr>
          <a:xfrm>
            <a:off x="6599463" y="953182"/>
            <a:ext cx="3781689" cy="1463462"/>
          </a:xfrm>
          <a:prstGeom prst="rect">
            <a:avLst/>
          </a:prstGeom>
        </p:spPr>
      </p:pic>
      <p:sp>
        <p:nvSpPr>
          <p:cNvPr id="4" name="Slide Number Placeholder 3">
            <a:extLst>
              <a:ext uri="{FF2B5EF4-FFF2-40B4-BE49-F238E27FC236}">
                <a16:creationId xmlns:a16="http://schemas.microsoft.com/office/drawing/2014/main" id="{5C724206-0200-6899-5ADD-B46047128416}"/>
              </a:ext>
            </a:extLst>
          </p:cNvPr>
          <p:cNvSpPr>
            <a:spLocks noGrp="1"/>
          </p:cNvSpPr>
          <p:nvPr>
            <p:ph type="sldNum" sz="quarter" idx="4"/>
          </p:nvPr>
        </p:nvSpPr>
        <p:spPr/>
        <p:txBody>
          <a:bodyPr/>
          <a:lstStyle/>
          <a:p>
            <a:fld id="{850B1B32-CFA8-4BD1-A730-6F4B7E12345B}" type="slidenum">
              <a:rPr lang="en-US" smtClean="0"/>
              <a:pPr/>
              <a:t>18</a:t>
            </a:fld>
            <a:endParaRPr lang="en-US"/>
          </a:p>
        </p:txBody>
      </p:sp>
    </p:spTree>
    <p:extLst>
      <p:ext uri="{BB962C8B-B14F-4D97-AF65-F5344CB8AC3E}">
        <p14:creationId xmlns:p14="http://schemas.microsoft.com/office/powerpoint/2010/main" val="245098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F177-06F5-E74F-6E60-0FC5D4572390}"/>
              </a:ext>
            </a:extLst>
          </p:cNvPr>
          <p:cNvSpPr>
            <a:spLocks noGrp="1"/>
          </p:cNvSpPr>
          <p:nvPr>
            <p:ph type="title"/>
          </p:nvPr>
        </p:nvSpPr>
        <p:spPr>
          <a:xfrm>
            <a:off x="609599" y="152400"/>
            <a:ext cx="10972799" cy="1524000"/>
          </a:xfrm>
        </p:spPr>
        <p:txBody>
          <a:bodyPr>
            <a:normAutofit/>
          </a:bodyPr>
          <a:lstStyle/>
          <a:p>
            <a:r>
              <a:rPr lang="en-US" dirty="0"/>
              <a:t>Land Classification Allocation Breakdown for NDM110534</a:t>
            </a:r>
          </a:p>
        </p:txBody>
      </p:sp>
      <p:pic>
        <p:nvPicPr>
          <p:cNvPr id="5" name="Picture 4" descr="Image showing land classification breakdown for NDM110534">
            <a:extLst>
              <a:ext uri="{FF2B5EF4-FFF2-40B4-BE49-F238E27FC236}">
                <a16:creationId xmlns:a16="http://schemas.microsoft.com/office/drawing/2014/main" id="{51273A63-2605-C571-CCCC-FD1399731565}"/>
              </a:ext>
            </a:extLst>
          </p:cNvPr>
          <p:cNvPicPr>
            <a:picLocks noChangeAspect="1"/>
          </p:cNvPicPr>
          <p:nvPr/>
        </p:nvPicPr>
        <p:blipFill>
          <a:blip r:embed="rId3"/>
          <a:stretch>
            <a:fillRect/>
          </a:stretch>
        </p:blipFill>
        <p:spPr>
          <a:xfrm>
            <a:off x="1109662" y="1584714"/>
            <a:ext cx="9621837" cy="4767937"/>
          </a:xfrm>
          <a:prstGeom prst="rect">
            <a:avLst/>
          </a:prstGeom>
        </p:spPr>
      </p:pic>
      <p:sp>
        <p:nvSpPr>
          <p:cNvPr id="4" name="Slide Number Placeholder 3">
            <a:extLst>
              <a:ext uri="{FF2B5EF4-FFF2-40B4-BE49-F238E27FC236}">
                <a16:creationId xmlns:a16="http://schemas.microsoft.com/office/drawing/2014/main" id="{2FC7B480-4510-EAC1-8EF0-129A45772638}"/>
              </a:ext>
            </a:extLst>
          </p:cNvPr>
          <p:cNvSpPr>
            <a:spLocks noGrp="1"/>
          </p:cNvSpPr>
          <p:nvPr>
            <p:ph type="sldNum" sz="quarter" idx="4"/>
          </p:nvPr>
        </p:nvSpPr>
        <p:spPr/>
        <p:txBody>
          <a:bodyPr/>
          <a:lstStyle/>
          <a:p>
            <a:fld id="{850B1B32-CFA8-4BD1-A730-6F4B7E12345B}" type="slidenum">
              <a:rPr lang="en-US" smtClean="0"/>
              <a:pPr/>
              <a:t>19</a:t>
            </a:fld>
            <a:endParaRPr lang="en-US"/>
          </a:p>
        </p:txBody>
      </p:sp>
    </p:spTree>
    <p:extLst>
      <p:ext uri="{BB962C8B-B14F-4D97-AF65-F5344CB8AC3E}">
        <p14:creationId xmlns:p14="http://schemas.microsoft.com/office/powerpoint/2010/main" val="275243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65DD-6BAF-448F-B010-022710259FC4}"/>
              </a:ext>
            </a:extLst>
          </p:cNvPr>
          <p:cNvSpPr>
            <a:spLocks noGrp="1"/>
          </p:cNvSpPr>
          <p:nvPr>
            <p:ph type="ctrTitle"/>
          </p:nvPr>
        </p:nvSpPr>
        <p:spPr/>
        <p:txBody>
          <a:bodyPr/>
          <a:lstStyle/>
          <a:p>
            <a:r>
              <a:rPr lang="en-US" dirty="0"/>
              <a:t>Overlapping Unit and Communitization Agreements</a:t>
            </a:r>
          </a:p>
        </p:txBody>
      </p:sp>
      <p:sp>
        <p:nvSpPr>
          <p:cNvPr id="3" name="Subtitle 2">
            <a:extLst>
              <a:ext uri="{FF2B5EF4-FFF2-40B4-BE49-F238E27FC236}">
                <a16:creationId xmlns:a16="http://schemas.microsoft.com/office/drawing/2014/main" id="{B1806C5B-C62A-423A-9628-FF8A3485E95C}"/>
              </a:ext>
            </a:extLst>
          </p:cNvPr>
          <p:cNvSpPr>
            <a:spLocks noGrp="1"/>
          </p:cNvSpPr>
          <p:nvPr>
            <p:ph type="subTitle" idx="1"/>
          </p:nvPr>
        </p:nvSpPr>
        <p:spPr/>
        <p:txBody>
          <a:bodyPr>
            <a:normAutofit fontScale="92500" lnSpcReduction="20000"/>
          </a:bodyPr>
          <a:lstStyle/>
          <a:p>
            <a:r>
              <a:rPr lang="en-US" dirty="0"/>
              <a:t>Matthew Fields</a:t>
            </a:r>
          </a:p>
          <a:p>
            <a:r>
              <a:rPr lang="en-US" dirty="0"/>
              <a:t>Data Intake, Validation, and Indian Coordination</a:t>
            </a:r>
          </a:p>
        </p:txBody>
      </p:sp>
      <p:sp>
        <p:nvSpPr>
          <p:cNvPr id="7" name="Slide Number Placeholder 6">
            <a:extLst>
              <a:ext uri="{FF2B5EF4-FFF2-40B4-BE49-F238E27FC236}">
                <a16:creationId xmlns:a16="http://schemas.microsoft.com/office/drawing/2014/main" id="{3C8B6A49-A4DA-495B-8930-EC8E077C12EE}"/>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2</a:t>
            </a:fld>
            <a:endParaRPr lang="en-US" dirty="0"/>
          </a:p>
        </p:txBody>
      </p:sp>
    </p:spTree>
    <p:extLst>
      <p:ext uri="{BB962C8B-B14F-4D97-AF65-F5344CB8AC3E}">
        <p14:creationId xmlns:p14="http://schemas.microsoft.com/office/powerpoint/2010/main" val="14935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CA02-65A2-4B3E-BA1A-415F3AA38D40}"/>
              </a:ext>
            </a:extLst>
          </p:cNvPr>
          <p:cNvSpPr>
            <a:spLocks noGrp="1"/>
          </p:cNvSpPr>
          <p:nvPr>
            <p:ph type="title"/>
          </p:nvPr>
        </p:nvSpPr>
        <p:spPr/>
        <p:txBody>
          <a:bodyPr/>
          <a:lstStyle/>
          <a:p>
            <a:r>
              <a:rPr lang="en-US" dirty="0"/>
              <a:t>Reporting for Overlap Example 1</a:t>
            </a:r>
          </a:p>
        </p:txBody>
      </p:sp>
      <p:sp>
        <p:nvSpPr>
          <p:cNvPr id="3" name="Text Placeholder 2">
            <a:extLst>
              <a:ext uri="{FF2B5EF4-FFF2-40B4-BE49-F238E27FC236}">
                <a16:creationId xmlns:a16="http://schemas.microsoft.com/office/drawing/2014/main" id="{7B0ADA8F-C9E6-4329-99A0-448A472D5509}"/>
              </a:ext>
            </a:extLst>
          </p:cNvPr>
          <p:cNvSpPr>
            <a:spLocks noGrp="1"/>
          </p:cNvSpPr>
          <p:nvPr>
            <p:ph type="body" idx="1"/>
          </p:nvPr>
        </p:nvSpPr>
        <p:spPr/>
        <p:txBody>
          <a:bodyPr/>
          <a:lstStyle/>
          <a:p>
            <a:endParaRPr lang="en-US" dirty="0"/>
          </a:p>
        </p:txBody>
      </p:sp>
      <p:sp>
        <p:nvSpPr>
          <p:cNvPr id="4" name="Slide Number Placeholder 6">
            <a:extLst>
              <a:ext uri="{FF2B5EF4-FFF2-40B4-BE49-F238E27FC236}">
                <a16:creationId xmlns:a16="http://schemas.microsoft.com/office/drawing/2014/main" id="{E6870DD1-F23F-4F29-B789-EE1DEB395EE8}"/>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20</a:t>
            </a:fld>
            <a:endParaRPr lang="en-US"/>
          </a:p>
        </p:txBody>
      </p:sp>
    </p:spTree>
    <p:extLst>
      <p:ext uri="{BB962C8B-B14F-4D97-AF65-F5344CB8AC3E}">
        <p14:creationId xmlns:p14="http://schemas.microsoft.com/office/powerpoint/2010/main" val="321195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B60A-381D-A583-E238-311CB0191493}"/>
              </a:ext>
            </a:extLst>
          </p:cNvPr>
          <p:cNvSpPr>
            <a:spLocks noGrp="1"/>
          </p:cNvSpPr>
          <p:nvPr>
            <p:ph type="title"/>
          </p:nvPr>
        </p:nvSpPr>
        <p:spPr>
          <a:xfrm>
            <a:off x="393699" y="152399"/>
            <a:ext cx="10972799" cy="1447801"/>
          </a:xfrm>
        </p:spPr>
        <p:txBody>
          <a:bodyPr>
            <a:normAutofit/>
          </a:bodyPr>
          <a:lstStyle/>
          <a:p>
            <a:r>
              <a:rPr lang="en-US" dirty="0"/>
              <a:t>Reporting Example for NDM110534 </a:t>
            </a:r>
            <a:br>
              <a:rPr lang="en-US" dirty="0"/>
            </a:br>
            <a:r>
              <a:rPr lang="en-US" dirty="0"/>
              <a:t>(1 of 4)</a:t>
            </a:r>
          </a:p>
        </p:txBody>
      </p:sp>
      <p:pic>
        <p:nvPicPr>
          <p:cNvPr id="6" name="Picture 5" descr="Image of a reporting example">
            <a:extLst>
              <a:ext uri="{FF2B5EF4-FFF2-40B4-BE49-F238E27FC236}">
                <a16:creationId xmlns:a16="http://schemas.microsoft.com/office/drawing/2014/main" id="{78D2DB2C-C9E3-851F-D3C1-56DC713488D4}"/>
              </a:ext>
            </a:extLst>
          </p:cNvPr>
          <p:cNvPicPr>
            <a:picLocks noChangeAspect="1"/>
          </p:cNvPicPr>
          <p:nvPr/>
        </p:nvPicPr>
        <p:blipFill>
          <a:blip r:embed="rId3"/>
          <a:stretch>
            <a:fillRect/>
          </a:stretch>
        </p:blipFill>
        <p:spPr>
          <a:xfrm>
            <a:off x="1528354" y="1600200"/>
            <a:ext cx="8895806" cy="4600575"/>
          </a:xfrm>
          <a:prstGeom prst="rect">
            <a:avLst/>
          </a:prstGeom>
        </p:spPr>
      </p:pic>
      <p:sp>
        <p:nvSpPr>
          <p:cNvPr id="4" name="Slide Number Placeholder 3">
            <a:extLst>
              <a:ext uri="{FF2B5EF4-FFF2-40B4-BE49-F238E27FC236}">
                <a16:creationId xmlns:a16="http://schemas.microsoft.com/office/drawing/2014/main" id="{CD6B3A39-42B5-2AB9-3B56-72135B91BEDD}"/>
              </a:ext>
            </a:extLst>
          </p:cNvPr>
          <p:cNvSpPr>
            <a:spLocks noGrp="1"/>
          </p:cNvSpPr>
          <p:nvPr>
            <p:ph type="sldNum" sz="quarter" idx="4"/>
          </p:nvPr>
        </p:nvSpPr>
        <p:spPr/>
        <p:txBody>
          <a:bodyPr/>
          <a:lstStyle/>
          <a:p>
            <a:fld id="{850B1B32-CFA8-4BD1-A730-6F4B7E12345B}" type="slidenum">
              <a:rPr lang="en-US" smtClean="0"/>
              <a:pPr/>
              <a:t>21</a:t>
            </a:fld>
            <a:endParaRPr lang="en-US"/>
          </a:p>
        </p:txBody>
      </p:sp>
    </p:spTree>
    <p:extLst>
      <p:ext uri="{BB962C8B-B14F-4D97-AF65-F5344CB8AC3E}">
        <p14:creationId xmlns:p14="http://schemas.microsoft.com/office/powerpoint/2010/main" val="273627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562353-675E-1F1E-C45C-59600547B0F0}"/>
              </a:ext>
            </a:extLst>
          </p:cNvPr>
          <p:cNvSpPr>
            <a:spLocks noGrp="1"/>
          </p:cNvSpPr>
          <p:nvPr>
            <p:ph type="title"/>
          </p:nvPr>
        </p:nvSpPr>
        <p:spPr>
          <a:xfrm>
            <a:off x="393699" y="152399"/>
            <a:ext cx="10972799" cy="1447801"/>
          </a:xfrm>
        </p:spPr>
        <p:txBody>
          <a:bodyPr>
            <a:normAutofit/>
          </a:bodyPr>
          <a:lstStyle/>
          <a:p>
            <a:r>
              <a:rPr lang="en-US" dirty="0"/>
              <a:t>Reporting Example for NDM110534 </a:t>
            </a:r>
            <a:br>
              <a:rPr lang="en-US" dirty="0"/>
            </a:br>
            <a:r>
              <a:rPr lang="en-US" dirty="0"/>
              <a:t>(2 of 4)</a:t>
            </a:r>
          </a:p>
        </p:txBody>
      </p:sp>
      <p:pic>
        <p:nvPicPr>
          <p:cNvPr id="8" name="Picture 7" descr="Reporting example for NDM110534 shows volume reallocating to CA NDM102094.">
            <a:extLst>
              <a:ext uri="{FF2B5EF4-FFF2-40B4-BE49-F238E27FC236}">
                <a16:creationId xmlns:a16="http://schemas.microsoft.com/office/drawing/2014/main" id="{4A884D1C-006F-C107-AB72-86EFB5C05852}"/>
              </a:ext>
            </a:extLst>
          </p:cNvPr>
          <p:cNvPicPr>
            <a:picLocks noChangeAspect="1"/>
          </p:cNvPicPr>
          <p:nvPr/>
        </p:nvPicPr>
        <p:blipFill>
          <a:blip r:embed="rId3"/>
          <a:stretch>
            <a:fillRect/>
          </a:stretch>
        </p:blipFill>
        <p:spPr>
          <a:xfrm>
            <a:off x="282892" y="1604028"/>
            <a:ext cx="5934075" cy="2743200"/>
          </a:xfrm>
          <a:prstGeom prst="rect">
            <a:avLst/>
          </a:prstGeom>
        </p:spPr>
      </p:pic>
      <p:sp>
        <p:nvSpPr>
          <p:cNvPr id="6" name="TextBox 5">
            <a:extLst>
              <a:ext uri="{FF2B5EF4-FFF2-40B4-BE49-F238E27FC236}">
                <a16:creationId xmlns:a16="http://schemas.microsoft.com/office/drawing/2014/main" id="{6C2AD194-7C2E-9940-2A3A-675E47D326F8}"/>
              </a:ext>
            </a:extLst>
          </p:cNvPr>
          <p:cNvSpPr txBox="1"/>
          <p:nvPr/>
        </p:nvSpPr>
        <p:spPr>
          <a:xfrm>
            <a:off x="7076242" y="2095385"/>
            <a:ext cx="4078551" cy="1077218"/>
          </a:xfrm>
          <a:prstGeom prst="rect">
            <a:avLst/>
          </a:prstGeom>
          <a:noFill/>
        </p:spPr>
        <p:txBody>
          <a:bodyPr wrap="square" rtlCol="0">
            <a:spAutoFit/>
          </a:bodyPr>
          <a:lstStyle/>
          <a:p>
            <a:r>
              <a:rPr lang="en-US" sz="3200" dirty="0">
                <a:solidFill>
                  <a:srgbClr val="002060"/>
                </a:solidFill>
              </a:rPr>
              <a:t>1</a:t>
            </a:r>
            <a:r>
              <a:rPr lang="en-US" sz="3200" baseline="30000" dirty="0">
                <a:solidFill>
                  <a:srgbClr val="002060"/>
                </a:solidFill>
              </a:rPr>
              <a:t>st</a:t>
            </a:r>
            <a:r>
              <a:rPr lang="en-US" sz="3200" dirty="0">
                <a:solidFill>
                  <a:srgbClr val="002060"/>
                </a:solidFill>
              </a:rPr>
              <a:t> CA NDM102094 in Overlap</a:t>
            </a:r>
          </a:p>
        </p:txBody>
      </p:sp>
      <p:pic>
        <p:nvPicPr>
          <p:cNvPr id="9" name="Picture 8">
            <a:extLst>
              <a:ext uri="{FF2B5EF4-FFF2-40B4-BE49-F238E27FC236}">
                <a16:creationId xmlns:a16="http://schemas.microsoft.com/office/drawing/2014/main" id="{DE13F3AD-C824-C1E5-2FAA-118C6E86CEB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16967" y="3465067"/>
            <a:ext cx="5734050" cy="2981325"/>
          </a:xfrm>
          <a:prstGeom prst="rect">
            <a:avLst/>
          </a:prstGeom>
        </p:spPr>
      </p:pic>
      <p:sp>
        <p:nvSpPr>
          <p:cNvPr id="10" name="Rectangle 9">
            <a:extLst>
              <a:ext uri="{FF2B5EF4-FFF2-40B4-BE49-F238E27FC236}">
                <a16:creationId xmlns:a16="http://schemas.microsoft.com/office/drawing/2014/main" id="{5566396D-942B-FA55-E863-71745FF29035}"/>
              </a:ext>
              <a:ext uri="{C183D7F6-B498-43B3-948B-1728B52AA6E4}">
                <adec:decorative xmlns:adec="http://schemas.microsoft.com/office/drawing/2017/decorative" val="1"/>
              </a:ext>
            </a:extLst>
          </p:cNvPr>
          <p:cNvSpPr/>
          <p:nvPr/>
        </p:nvSpPr>
        <p:spPr>
          <a:xfrm>
            <a:off x="3421190" y="3172602"/>
            <a:ext cx="830770" cy="2563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F50094C-271E-3BB5-C180-DD1BCAF173AC}"/>
              </a:ext>
              <a:ext uri="{C183D7F6-B498-43B3-948B-1728B52AA6E4}">
                <adec:decorative xmlns:adec="http://schemas.microsoft.com/office/drawing/2017/decorative" val="1"/>
              </a:ext>
            </a:extLst>
          </p:cNvPr>
          <p:cNvCxnSpPr>
            <a:cxnSpLocks/>
          </p:cNvCxnSpPr>
          <p:nvPr/>
        </p:nvCxnSpPr>
        <p:spPr>
          <a:xfrm>
            <a:off x="4251960" y="3380522"/>
            <a:ext cx="4972050" cy="753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54B4E6-B344-206E-E6C3-244B0E5F9B73}"/>
              </a:ext>
            </a:extLst>
          </p:cNvPr>
          <p:cNvSpPr>
            <a:spLocks noGrp="1"/>
          </p:cNvSpPr>
          <p:nvPr>
            <p:ph type="sldNum" sz="quarter" idx="4"/>
          </p:nvPr>
        </p:nvSpPr>
        <p:spPr/>
        <p:txBody>
          <a:bodyPr/>
          <a:lstStyle/>
          <a:p>
            <a:fld id="{850B1B32-CFA8-4BD1-A730-6F4B7E12345B}" type="slidenum">
              <a:rPr lang="en-US" smtClean="0"/>
              <a:pPr/>
              <a:t>22</a:t>
            </a:fld>
            <a:endParaRPr lang="en-US"/>
          </a:p>
        </p:txBody>
      </p:sp>
    </p:spTree>
    <p:extLst>
      <p:ext uri="{BB962C8B-B14F-4D97-AF65-F5344CB8AC3E}">
        <p14:creationId xmlns:p14="http://schemas.microsoft.com/office/powerpoint/2010/main" val="73089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0FB454-DB7A-3C55-DED2-325BE33ACA8B}"/>
              </a:ext>
            </a:extLst>
          </p:cNvPr>
          <p:cNvSpPr>
            <a:spLocks noGrp="1"/>
          </p:cNvSpPr>
          <p:nvPr>
            <p:ph type="title"/>
          </p:nvPr>
        </p:nvSpPr>
        <p:spPr>
          <a:xfrm>
            <a:off x="393699" y="152399"/>
            <a:ext cx="10972799" cy="1447801"/>
          </a:xfrm>
        </p:spPr>
        <p:txBody>
          <a:bodyPr>
            <a:normAutofit/>
          </a:bodyPr>
          <a:lstStyle/>
          <a:p>
            <a:r>
              <a:rPr lang="en-US" dirty="0"/>
              <a:t>Reporting Example for NDM110534 </a:t>
            </a:r>
            <a:br>
              <a:rPr lang="en-US" dirty="0"/>
            </a:br>
            <a:r>
              <a:rPr lang="en-US" dirty="0"/>
              <a:t>(3 of 4)</a:t>
            </a:r>
          </a:p>
        </p:txBody>
      </p:sp>
      <p:pic>
        <p:nvPicPr>
          <p:cNvPr id="7" name="Picture 6" descr="Reporting example for NDM110534 shows volume reallocating to CA NDM104433.">
            <a:extLst>
              <a:ext uri="{FF2B5EF4-FFF2-40B4-BE49-F238E27FC236}">
                <a16:creationId xmlns:a16="http://schemas.microsoft.com/office/drawing/2014/main" id="{F530F6FC-07CA-CBC1-CDF8-6B99591E3842}"/>
              </a:ext>
            </a:extLst>
          </p:cNvPr>
          <p:cNvPicPr>
            <a:picLocks noChangeAspect="1"/>
          </p:cNvPicPr>
          <p:nvPr/>
        </p:nvPicPr>
        <p:blipFill>
          <a:blip r:embed="rId3"/>
          <a:stretch>
            <a:fillRect/>
          </a:stretch>
        </p:blipFill>
        <p:spPr>
          <a:xfrm>
            <a:off x="541020" y="1645792"/>
            <a:ext cx="5212080" cy="2395875"/>
          </a:xfrm>
          <a:prstGeom prst="rect">
            <a:avLst/>
          </a:prstGeom>
        </p:spPr>
      </p:pic>
      <p:pic>
        <p:nvPicPr>
          <p:cNvPr id="8" name="Picture 7">
            <a:extLst>
              <a:ext uri="{FF2B5EF4-FFF2-40B4-BE49-F238E27FC236}">
                <a16:creationId xmlns:a16="http://schemas.microsoft.com/office/drawing/2014/main" id="{FFDBC21C-6CB4-ED81-DC1F-325157E85E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35980" y="3429000"/>
            <a:ext cx="5715000" cy="2962275"/>
          </a:xfrm>
          <a:prstGeom prst="rect">
            <a:avLst/>
          </a:prstGeom>
        </p:spPr>
      </p:pic>
      <p:sp>
        <p:nvSpPr>
          <p:cNvPr id="9" name="Rectangle 8">
            <a:extLst>
              <a:ext uri="{FF2B5EF4-FFF2-40B4-BE49-F238E27FC236}">
                <a16:creationId xmlns:a16="http://schemas.microsoft.com/office/drawing/2014/main" id="{B2129264-B5C7-5704-4B0E-AD9DC379E792}"/>
              </a:ext>
              <a:ext uri="{C183D7F6-B498-43B3-948B-1728B52AA6E4}">
                <adec:decorative xmlns:adec="http://schemas.microsoft.com/office/drawing/2017/decorative" val="1"/>
              </a:ext>
            </a:extLst>
          </p:cNvPr>
          <p:cNvSpPr/>
          <p:nvPr/>
        </p:nvSpPr>
        <p:spPr>
          <a:xfrm>
            <a:off x="3356610" y="3200400"/>
            <a:ext cx="65532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DFB84D2-5A2F-D42B-C494-381F35E94743}"/>
              </a:ext>
              <a:ext uri="{C183D7F6-B498-43B3-948B-1728B52AA6E4}">
                <adec:decorative xmlns:adec="http://schemas.microsoft.com/office/drawing/2017/decorative" val="1"/>
              </a:ext>
            </a:extLst>
          </p:cNvPr>
          <p:cNvCxnSpPr>
            <a:cxnSpLocks/>
          </p:cNvCxnSpPr>
          <p:nvPr/>
        </p:nvCxnSpPr>
        <p:spPr>
          <a:xfrm>
            <a:off x="4011930" y="3429000"/>
            <a:ext cx="4983480" cy="7182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94593CF-BFB2-E063-83E9-919F59FA65A9}"/>
              </a:ext>
            </a:extLst>
          </p:cNvPr>
          <p:cNvSpPr txBox="1"/>
          <p:nvPr/>
        </p:nvSpPr>
        <p:spPr>
          <a:xfrm>
            <a:off x="6160184" y="1660234"/>
            <a:ext cx="4881196" cy="1077218"/>
          </a:xfrm>
          <a:prstGeom prst="rect">
            <a:avLst/>
          </a:prstGeom>
          <a:noFill/>
        </p:spPr>
        <p:txBody>
          <a:bodyPr wrap="square" rtlCol="0">
            <a:spAutoFit/>
          </a:bodyPr>
          <a:lstStyle/>
          <a:p>
            <a:r>
              <a:rPr lang="en-US" sz="3200" dirty="0">
                <a:solidFill>
                  <a:srgbClr val="002060"/>
                </a:solidFill>
              </a:rPr>
              <a:t>2</a:t>
            </a:r>
            <a:r>
              <a:rPr lang="en-US" sz="3200" baseline="30000" dirty="0">
                <a:solidFill>
                  <a:srgbClr val="002060"/>
                </a:solidFill>
              </a:rPr>
              <a:t>nd</a:t>
            </a:r>
            <a:r>
              <a:rPr lang="en-US" sz="3200" dirty="0">
                <a:solidFill>
                  <a:srgbClr val="002060"/>
                </a:solidFill>
              </a:rPr>
              <a:t> CA NDM104433 within Overlap</a:t>
            </a:r>
          </a:p>
        </p:txBody>
      </p:sp>
      <p:sp>
        <p:nvSpPr>
          <p:cNvPr id="4" name="Slide Number Placeholder 3">
            <a:extLst>
              <a:ext uri="{FF2B5EF4-FFF2-40B4-BE49-F238E27FC236}">
                <a16:creationId xmlns:a16="http://schemas.microsoft.com/office/drawing/2014/main" id="{410C8BF7-B275-9901-B1B8-C9BC6B432F07}"/>
              </a:ext>
            </a:extLst>
          </p:cNvPr>
          <p:cNvSpPr>
            <a:spLocks noGrp="1"/>
          </p:cNvSpPr>
          <p:nvPr>
            <p:ph type="sldNum" sz="quarter" idx="4"/>
          </p:nvPr>
        </p:nvSpPr>
        <p:spPr/>
        <p:txBody>
          <a:bodyPr/>
          <a:lstStyle/>
          <a:p>
            <a:fld id="{850B1B32-CFA8-4BD1-A730-6F4B7E12345B}" type="slidenum">
              <a:rPr lang="en-US" smtClean="0"/>
              <a:pPr/>
              <a:t>23</a:t>
            </a:fld>
            <a:endParaRPr lang="en-US"/>
          </a:p>
        </p:txBody>
      </p:sp>
    </p:spTree>
    <p:extLst>
      <p:ext uri="{BB962C8B-B14F-4D97-AF65-F5344CB8AC3E}">
        <p14:creationId xmlns:p14="http://schemas.microsoft.com/office/powerpoint/2010/main" val="122753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33FF85-648B-783A-8077-A749B06C31AF}"/>
              </a:ext>
            </a:extLst>
          </p:cNvPr>
          <p:cNvSpPr>
            <a:spLocks noGrp="1"/>
          </p:cNvSpPr>
          <p:nvPr>
            <p:ph type="title"/>
          </p:nvPr>
        </p:nvSpPr>
        <p:spPr>
          <a:xfrm>
            <a:off x="393699" y="152399"/>
            <a:ext cx="10972799" cy="1447801"/>
          </a:xfrm>
        </p:spPr>
        <p:txBody>
          <a:bodyPr>
            <a:normAutofit/>
          </a:bodyPr>
          <a:lstStyle/>
          <a:p>
            <a:r>
              <a:rPr lang="en-US" dirty="0"/>
              <a:t>Reporting Example for NDM110534 </a:t>
            </a:r>
            <a:br>
              <a:rPr lang="en-US" dirty="0"/>
            </a:br>
            <a:r>
              <a:rPr lang="en-US" dirty="0"/>
              <a:t>(4 of 4)</a:t>
            </a:r>
          </a:p>
        </p:txBody>
      </p:sp>
      <p:pic>
        <p:nvPicPr>
          <p:cNvPr id="3" name="Picture 2" descr="Image of a reporting example">
            <a:extLst>
              <a:ext uri="{FF2B5EF4-FFF2-40B4-BE49-F238E27FC236}">
                <a16:creationId xmlns:a16="http://schemas.microsoft.com/office/drawing/2014/main" id="{FA356981-5DB6-38FC-E4B9-B6DABA4F59BD}"/>
              </a:ext>
            </a:extLst>
          </p:cNvPr>
          <p:cNvPicPr>
            <a:picLocks noChangeAspect="1"/>
          </p:cNvPicPr>
          <p:nvPr/>
        </p:nvPicPr>
        <p:blipFill>
          <a:blip r:embed="rId3"/>
          <a:stretch>
            <a:fillRect/>
          </a:stretch>
        </p:blipFill>
        <p:spPr>
          <a:xfrm>
            <a:off x="927464" y="1600200"/>
            <a:ext cx="4855166" cy="4758449"/>
          </a:xfrm>
          <a:prstGeom prst="rect">
            <a:avLst/>
          </a:prstGeom>
        </p:spPr>
      </p:pic>
      <p:pic>
        <p:nvPicPr>
          <p:cNvPr id="7" name="Picture 6" descr="Map Legend">
            <a:extLst>
              <a:ext uri="{FF2B5EF4-FFF2-40B4-BE49-F238E27FC236}">
                <a16:creationId xmlns:a16="http://schemas.microsoft.com/office/drawing/2014/main" id="{E48F3C00-0846-FF7D-36A5-95E920A3D89F}"/>
              </a:ext>
            </a:extLst>
          </p:cNvPr>
          <p:cNvPicPr>
            <a:picLocks noChangeAspect="1"/>
          </p:cNvPicPr>
          <p:nvPr/>
        </p:nvPicPr>
        <p:blipFill>
          <a:blip r:embed="rId4"/>
          <a:stretch>
            <a:fillRect/>
          </a:stretch>
        </p:blipFill>
        <p:spPr>
          <a:xfrm>
            <a:off x="6409372" y="2465140"/>
            <a:ext cx="3557588" cy="1908950"/>
          </a:xfrm>
          <a:prstGeom prst="rect">
            <a:avLst/>
          </a:prstGeom>
        </p:spPr>
      </p:pic>
      <p:sp>
        <p:nvSpPr>
          <p:cNvPr id="4" name="Slide Number Placeholder 3">
            <a:extLst>
              <a:ext uri="{FF2B5EF4-FFF2-40B4-BE49-F238E27FC236}">
                <a16:creationId xmlns:a16="http://schemas.microsoft.com/office/drawing/2014/main" id="{37567F77-5609-E756-B522-2801A3FA2FEC}"/>
              </a:ext>
            </a:extLst>
          </p:cNvPr>
          <p:cNvSpPr>
            <a:spLocks noGrp="1"/>
          </p:cNvSpPr>
          <p:nvPr>
            <p:ph type="sldNum" sz="quarter" idx="4"/>
          </p:nvPr>
        </p:nvSpPr>
        <p:spPr/>
        <p:txBody>
          <a:bodyPr/>
          <a:lstStyle/>
          <a:p>
            <a:fld id="{850B1B32-CFA8-4BD1-A730-6F4B7E12345B}" type="slidenum">
              <a:rPr lang="en-US" smtClean="0"/>
              <a:pPr/>
              <a:t>24</a:t>
            </a:fld>
            <a:endParaRPr lang="en-US"/>
          </a:p>
        </p:txBody>
      </p:sp>
    </p:spTree>
    <p:extLst>
      <p:ext uri="{BB962C8B-B14F-4D97-AF65-F5344CB8AC3E}">
        <p14:creationId xmlns:p14="http://schemas.microsoft.com/office/powerpoint/2010/main" val="197681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22D0053-2B73-5C64-ADD1-65A3AD8AEC42}"/>
              </a:ext>
            </a:extLst>
          </p:cNvPr>
          <p:cNvSpPr txBox="1">
            <a:spLocks noGrp="1"/>
          </p:cNvSpPr>
          <p:nvPr>
            <p:ph type="title" idx="4294967295"/>
          </p:nvPr>
        </p:nvSpPr>
        <p:spPr>
          <a:xfrm>
            <a:off x="1524000" y="425451"/>
            <a:ext cx="7315200" cy="1077913"/>
          </a:xfrm>
          <a:prstGeom prst="rect">
            <a:avLst/>
          </a:prstGeom>
          <a:solidFill>
            <a:schemeClr val="bg1"/>
          </a:solid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a:solidFill>
                  <a:srgbClr val="283B91"/>
                </a:solidFill>
                <a:latin typeface="+mj-lt"/>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Black" panose="020B0A04020102020204" pitchFamily="34" charset="0"/>
                <a:ea typeface="+mn-ea"/>
                <a:cs typeface="Arial" panose="020B0604020202020204" pitchFamily="34" charset="0"/>
              </a:rPr>
              <a:t>How do I report on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Black" panose="020B0A04020102020204" pitchFamily="34" charset="0"/>
                <a:ea typeface="+mn-ea"/>
                <a:cs typeface="Arial" panose="020B0604020202020204" pitchFamily="34" charset="0"/>
              </a:rPr>
              <a:t>ONRR-2014???</a:t>
            </a:r>
          </a:p>
        </p:txBody>
      </p:sp>
      <p:pic>
        <p:nvPicPr>
          <p:cNvPr id="6" name="Picture 2">
            <a:extLst>
              <a:ext uri="{FF2B5EF4-FFF2-40B4-BE49-F238E27FC236}">
                <a16:creationId xmlns:a16="http://schemas.microsoft.com/office/drawing/2014/main" id="{163D168A-DF21-72C2-F377-FD952517192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2590800" cy="33793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Slide Number Placeholder 3">
            <a:extLst>
              <a:ext uri="{FF2B5EF4-FFF2-40B4-BE49-F238E27FC236}">
                <a16:creationId xmlns:a16="http://schemas.microsoft.com/office/drawing/2014/main" id="{59DEA129-C851-EA42-FBE8-DE336245F75D}"/>
              </a:ext>
            </a:extLst>
          </p:cNvPr>
          <p:cNvSpPr>
            <a:spLocks noGrp="1"/>
          </p:cNvSpPr>
          <p:nvPr>
            <p:ph type="sldNum" sz="quarter" idx="4"/>
          </p:nvPr>
        </p:nvSpPr>
        <p:spPr/>
        <p:txBody>
          <a:bodyPr/>
          <a:lstStyle/>
          <a:p>
            <a:fld id="{850B1B32-CFA8-4BD1-A730-6F4B7E12345B}" type="slidenum">
              <a:rPr lang="en-US" smtClean="0"/>
              <a:pPr/>
              <a:t>25</a:t>
            </a:fld>
            <a:endParaRPr lang="en-US"/>
          </a:p>
        </p:txBody>
      </p:sp>
    </p:spTree>
    <p:extLst>
      <p:ext uri="{BB962C8B-B14F-4D97-AF65-F5344CB8AC3E}">
        <p14:creationId xmlns:p14="http://schemas.microsoft.com/office/powerpoint/2010/main" val="339374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6E48-36E4-FFAD-93CB-C1D78AE468E2}"/>
              </a:ext>
            </a:extLst>
          </p:cNvPr>
          <p:cNvSpPr>
            <a:spLocks noGrp="1"/>
          </p:cNvSpPr>
          <p:nvPr>
            <p:ph type="title"/>
          </p:nvPr>
        </p:nvSpPr>
        <p:spPr/>
        <p:txBody>
          <a:bodyPr/>
          <a:lstStyle/>
          <a:p>
            <a:r>
              <a:rPr lang="en-US" dirty="0"/>
              <a:t>2014 Reporting for NDM110534</a:t>
            </a:r>
          </a:p>
        </p:txBody>
      </p:sp>
      <p:sp>
        <p:nvSpPr>
          <p:cNvPr id="3" name="Content Placeholder 2">
            <a:extLst>
              <a:ext uri="{FF2B5EF4-FFF2-40B4-BE49-F238E27FC236}">
                <a16:creationId xmlns:a16="http://schemas.microsoft.com/office/drawing/2014/main" id="{910E4416-533B-0C0C-B6AE-776E4DCAFC6F}"/>
              </a:ext>
            </a:extLst>
          </p:cNvPr>
          <p:cNvSpPr>
            <a:spLocks noGrp="1"/>
          </p:cNvSpPr>
          <p:nvPr>
            <p:ph idx="1"/>
          </p:nvPr>
        </p:nvSpPr>
        <p:spPr>
          <a:xfrm>
            <a:off x="609600" y="1600202"/>
            <a:ext cx="10972800" cy="2564278"/>
          </a:xfrm>
        </p:spPr>
        <p:txBody>
          <a:bodyPr>
            <a:normAutofit fontScale="77500" lnSpcReduction="20000"/>
          </a:bodyPr>
          <a:lstStyle/>
          <a:p>
            <a:pPr>
              <a:spcAft>
                <a:spcPts val="600"/>
              </a:spcAft>
            </a:pPr>
            <a:r>
              <a:rPr lang="en-US" dirty="0"/>
              <a:t>In example CA NDM110534 the company holds 100% interest:</a:t>
            </a:r>
          </a:p>
          <a:p>
            <a:pPr marL="114750" indent="0">
              <a:spcAft>
                <a:spcPts val="600"/>
              </a:spcAft>
              <a:buNone/>
            </a:pPr>
            <a:r>
              <a:rPr lang="en-US" dirty="0"/>
              <a:t>	100% in Lease 2840991160</a:t>
            </a:r>
          </a:p>
          <a:p>
            <a:pPr>
              <a:spcAft>
                <a:spcPts val="600"/>
              </a:spcAft>
            </a:pPr>
            <a:r>
              <a:rPr lang="en-US" dirty="0"/>
              <a:t>There is no lease basis well on this lease.</a:t>
            </a:r>
          </a:p>
          <a:p>
            <a:pPr>
              <a:spcAft>
                <a:spcPts val="600"/>
              </a:spcAft>
            </a:pPr>
            <a:r>
              <a:rPr lang="en-US" dirty="0"/>
              <a:t>In overlapping agreement situations, you must report royalties based on your entitled share.</a:t>
            </a:r>
          </a:p>
          <a:p>
            <a:pPr>
              <a:spcAft>
                <a:spcPts val="600"/>
              </a:spcAft>
            </a:pPr>
            <a:r>
              <a:rPr lang="en-US" dirty="0"/>
              <a:t>Let’s complete the ONRR-2014 for royalties on the above lease.</a:t>
            </a:r>
          </a:p>
        </p:txBody>
      </p:sp>
      <p:pic>
        <p:nvPicPr>
          <p:cNvPr id="5" name="Picture 8">
            <a:extLst>
              <a:ext uri="{FF2B5EF4-FFF2-40B4-BE49-F238E27FC236}">
                <a16:creationId xmlns:a16="http://schemas.microsoft.com/office/drawing/2014/main" id="{CF04DF60-B916-BCD7-82F0-596AD94C17F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4164479"/>
            <a:ext cx="2971800" cy="2228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5F2D94-BB23-3D5A-9E32-DBDEADBAD19F}"/>
              </a:ext>
            </a:extLst>
          </p:cNvPr>
          <p:cNvSpPr>
            <a:spLocks noGrp="1"/>
          </p:cNvSpPr>
          <p:nvPr>
            <p:ph type="sldNum" sz="quarter" idx="4"/>
          </p:nvPr>
        </p:nvSpPr>
        <p:spPr/>
        <p:txBody>
          <a:bodyPr/>
          <a:lstStyle/>
          <a:p>
            <a:fld id="{850B1B32-CFA8-4BD1-A730-6F4B7E12345B}" type="slidenum">
              <a:rPr lang="en-US" smtClean="0"/>
              <a:pPr/>
              <a:t>26</a:t>
            </a:fld>
            <a:endParaRPr lang="en-US"/>
          </a:p>
        </p:txBody>
      </p:sp>
    </p:spTree>
    <p:extLst>
      <p:ext uri="{BB962C8B-B14F-4D97-AF65-F5344CB8AC3E}">
        <p14:creationId xmlns:p14="http://schemas.microsoft.com/office/powerpoint/2010/main" val="206502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829B90E-A3A0-9EB4-27BB-DAB2EB70DD57}"/>
              </a:ext>
            </a:extLst>
          </p:cNvPr>
          <p:cNvSpPr txBox="1">
            <a:spLocks noGrp="1"/>
          </p:cNvSpPr>
          <p:nvPr>
            <p:ph type="title" idx="4294967295"/>
          </p:nvPr>
        </p:nvSpPr>
        <p:spPr>
          <a:xfrm>
            <a:off x="102870" y="363855"/>
            <a:ext cx="10401300" cy="1143000"/>
          </a:xfrm>
          <a:prstGeom prst="rect">
            <a:avLst/>
          </a:prstGeom>
          <a:noFill/>
          <a:ln>
            <a:noFill/>
            <a:prstDash/>
          </a:ln>
          <a:effectLst/>
        </p:spPr>
        <p:txBody>
          <a:bodyPr rot="0" spcFirstLastPara="0" vertOverflow="overflow" horzOverflow="overflow" vert="horz" wrap="square" lIns="91430" tIns="45715" rIns="91430" bIns="45715" numCol="1" spcCol="0" rtlCol="0" fromWordArt="0" anchor="b" anchorCtr="0" forceAA="0" compatLnSpc="1">
            <a:prstTxWarp prst="textNoShape">
              <a:avLst/>
            </a:prstTxWarp>
            <a:noAutofit/>
          </a:bodyPr>
          <a:lstStyle>
            <a:lvl1pPr algn="l" defTabSz="914400" rtl="0" eaLnBrk="1" latinLnBrk="0" hangingPunct="1">
              <a:spcBef>
                <a:spcPct val="0"/>
              </a:spcBef>
              <a:buNone/>
              <a:defRPr sz="4400" kern="1200">
                <a:solidFill>
                  <a:srgbClr val="283B91"/>
                </a:solidFill>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83B91"/>
                </a:solidFill>
                <a:effectLst/>
                <a:uLnTx/>
                <a:uFillTx/>
                <a:latin typeface="+mj-lt"/>
                <a:ea typeface="+mj-ea"/>
                <a:cs typeface="Arial" panose="020B0604020202020204" pitchFamily="34" charset="0"/>
              </a:rPr>
              <a:t>2014 Reporting Example for NDM110534 (1 of 3)</a:t>
            </a:r>
          </a:p>
        </p:txBody>
      </p:sp>
      <p:pic>
        <p:nvPicPr>
          <p:cNvPr id="6" name="Picture 5" descr="Image shows allocation for lease 2840991160 to CA NDM110534">
            <a:extLst>
              <a:ext uri="{FF2B5EF4-FFF2-40B4-BE49-F238E27FC236}">
                <a16:creationId xmlns:a16="http://schemas.microsoft.com/office/drawing/2014/main" id="{21550987-6D6D-7FF8-C646-195D0B5181F8}"/>
              </a:ext>
            </a:extLst>
          </p:cNvPr>
          <p:cNvPicPr>
            <a:picLocks noChangeAspect="1"/>
          </p:cNvPicPr>
          <p:nvPr/>
        </p:nvPicPr>
        <p:blipFill>
          <a:blip r:embed="rId3"/>
          <a:stretch>
            <a:fillRect/>
          </a:stretch>
        </p:blipFill>
        <p:spPr>
          <a:xfrm>
            <a:off x="757365" y="1570355"/>
            <a:ext cx="6856247" cy="2144558"/>
          </a:xfrm>
          <a:prstGeom prst="rect">
            <a:avLst/>
          </a:prstGeom>
        </p:spPr>
      </p:pic>
      <p:pic>
        <p:nvPicPr>
          <p:cNvPr id="8" name="Picture 4">
            <a:extLst>
              <a:ext uri="{FF2B5EF4-FFF2-40B4-BE49-F238E27FC236}">
                <a16:creationId xmlns:a16="http://schemas.microsoft.com/office/drawing/2014/main" id="{C5BE65A7-37B2-1952-6C63-FC0F0A7EF4CC}"/>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1636" y="2073372"/>
            <a:ext cx="660396" cy="11385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showing 2014 reporting calculations">
            <a:extLst>
              <a:ext uri="{FF2B5EF4-FFF2-40B4-BE49-F238E27FC236}">
                <a16:creationId xmlns:a16="http://schemas.microsoft.com/office/drawing/2014/main" id="{65D48E05-8E91-1F54-2BF3-FA6BADD2DE49}"/>
              </a:ext>
            </a:extLst>
          </p:cNvPr>
          <p:cNvPicPr>
            <a:picLocks noChangeAspect="1"/>
          </p:cNvPicPr>
          <p:nvPr/>
        </p:nvPicPr>
        <p:blipFill>
          <a:blip r:embed="rId5"/>
          <a:stretch>
            <a:fillRect/>
          </a:stretch>
        </p:blipFill>
        <p:spPr>
          <a:xfrm>
            <a:off x="519777" y="3970694"/>
            <a:ext cx="10913918" cy="1331973"/>
          </a:xfrm>
          <a:prstGeom prst="rect">
            <a:avLst/>
          </a:prstGeom>
        </p:spPr>
      </p:pic>
      <p:sp>
        <p:nvSpPr>
          <p:cNvPr id="7" name="TextBox 6">
            <a:extLst>
              <a:ext uri="{FF2B5EF4-FFF2-40B4-BE49-F238E27FC236}">
                <a16:creationId xmlns:a16="http://schemas.microsoft.com/office/drawing/2014/main" id="{593B922C-258E-9105-7B89-26D389F2E680}"/>
              </a:ext>
            </a:extLst>
          </p:cNvPr>
          <p:cNvSpPr txBox="1"/>
          <p:nvPr/>
        </p:nvSpPr>
        <p:spPr>
          <a:xfrm>
            <a:off x="2431123" y="5653152"/>
            <a:ext cx="7423211" cy="738664"/>
          </a:xfrm>
          <a:prstGeom prst="rect">
            <a:avLst/>
          </a:prstGeom>
          <a:solidFill>
            <a:schemeClr val="bg1"/>
          </a:solidFill>
          <a:ln>
            <a:solidFill>
              <a:schemeClr val="tx1"/>
            </a:solidFill>
          </a:ln>
        </p:spPr>
        <p:txBody>
          <a:bodyPr wrap="square" rtlCol="0">
            <a:spAutoFit/>
          </a:bodyPr>
          <a:lstStyle/>
          <a:p>
            <a:pPr algn="ctr"/>
            <a:r>
              <a:rPr lang="en-US" sz="1400" dirty="0"/>
              <a:t>Total Sales Volume x allocation % x MNOP x working interest % = Sales Volume</a:t>
            </a:r>
          </a:p>
          <a:p>
            <a:pPr algn="ctr"/>
            <a:endParaRPr lang="en-US" sz="1400" dirty="0"/>
          </a:p>
          <a:p>
            <a:pPr algn="ctr"/>
            <a:r>
              <a:rPr lang="en-US" sz="1400" dirty="0"/>
              <a:t>Sales Volume x price x royalty rate – allowances = Royalty Value</a:t>
            </a:r>
          </a:p>
        </p:txBody>
      </p:sp>
      <p:sp>
        <p:nvSpPr>
          <p:cNvPr id="4" name="Slide Number Placeholder 3">
            <a:extLst>
              <a:ext uri="{FF2B5EF4-FFF2-40B4-BE49-F238E27FC236}">
                <a16:creationId xmlns:a16="http://schemas.microsoft.com/office/drawing/2014/main" id="{891729D3-2608-0D70-458B-560670B628F4}"/>
              </a:ext>
            </a:extLst>
          </p:cNvPr>
          <p:cNvSpPr>
            <a:spLocks noGrp="1"/>
          </p:cNvSpPr>
          <p:nvPr>
            <p:ph type="sldNum" sz="quarter" idx="4"/>
          </p:nvPr>
        </p:nvSpPr>
        <p:spPr/>
        <p:txBody>
          <a:bodyPr/>
          <a:lstStyle/>
          <a:p>
            <a:fld id="{850B1B32-CFA8-4BD1-A730-6F4B7E12345B}" type="slidenum">
              <a:rPr lang="en-US" smtClean="0"/>
              <a:pPr/>
              <a:t>27</a:t>
            </a:fld>
            <a:endParaRPr lang="en-US"/>
          </a:p>
        </p:txBody>
      </p:sp>
    </p:spTree>
    <p:extLst>
      <p:ext uri="{BB962C8B-B14F-4D97-AF65-F5344CB8AC3E}">
        <p14:creationId xmlns:p14="http://schemas.microsoft.com/office/powerpoint/2010/main" val="821223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24F3F8F-5C57-2C0D-CDBA-FBC8D419C624}"/>
              </a:ext>
            </a:extLst>
          </p:cNvPr>
          <p:cNvSpPr txBox="1">
            <a:spLocks noGrp="1"/>
          </p:cNvSpPr>
          <p:nvPr>
            <p:ph type="title" idx="4294967295"/>
          </p:nvPr>
        </p:nvSpPr>
        <p:spPr>
          <a:xfrm>
            <a:off x="102870" y="363855"/>
            <a:ext cx="10401300" cy="1143000"/>
          </a:xfrm>
          <a:prstGeom prst="rect">
            <a:avLst/>
          </a:prstGeom>
          <a:noFill/>
          <a:ln>
            <a:noFill/>
            <a:prstDash/>
          </a:ln>
          <a:effectLst/>
        </p:spPr>
        <p:txBody>
          <a:bodyPr rot="0" spcFirstLastPara="0" vertOverflow="overflow" horzOverflow="overflow" vert="horz" wrap="square" lIns="91430" tIns="45715" rIns="91430" bIns="45715" numCol="1" spcCol="0" rtlCol="0" fromWordArt="0" anchor="b" anchorCtr="0" forceAA="0" compatLnSpc="1">
            <a:prstTxWarp prst="textNoShape">
              <a:avLst/>
            </a:prstTxWarp>
            <a:noAutofit/>
          </a:bodyPr>
          <a:lstStyle>
            <a:lvl1pPr algn="l" defTabSz="914400" rtl="0" eaLnBrk="1" latinLnBrk="0" hangingPunct="1">
              <a:spcBef>
                <a:spcPct val="0"/>
              </a:spcBef>
              <a:buNone/>
              <a:defRPr sz="4400" kern="1200">
                <a:solidFill>
                  <a:srgbClr val="283B91"/>
                </a:solidFill>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83B91"/>
                </a:solidFill>
                <a:effectLst/>
                <a:uLnTx/>
                <a:uFillTx/>
                <a:latin typeface="+mj-lt"/>
                <a:ea typeface="+mj-ea"/>
                <a:cs typeface="Arial" panose="020B0604020202020204" pitchFamily="34" charset="0"/>
              </a:rPr>
              <a:t>2014 Reporting Example for NDM110534 (2 of 3)</a:t>
            </a:r>
          </a:p>
        </p:txBody>
      </p:sp>
      <p:pic>
        <p:nvPicPr>
          <p:cNvPr id="7" name="Picture 6">
            <a:extLst>
              <a:ext uri="{FF2B5EF4-FFF2-40B4-BE49-F238E27FC236}">
                <a16:creationId xmlns:a16="http://schemas.microsoft.com/office/drawing/2014/main" id="{AB3C7915-66D6-FB26-BA9A-6BC5FD0B34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3089" y="3289300"/>
            <a:ext cx="10963105" cy="1291404"/>
          </a:xfrm>
          <a:prstGeom prst="rect">
            <a:avLst/>
          </a:prstGeom>
        </p:spPr>
      </p:pic>
      <p:pic>
        <p:nvPicPr>
          <p:cNvPr id="8" name="Picture 7">
            <a:extLst>
              <a:ext uri="{FF2B5EF4-FFF2-40B4-BE49-F238E27FC236}">
                <a16:creationId xmlns:a16="http://schemas.microsoft.com/office/drawing/2014/main" id="{BDEF9F14-1CC8-573B-5A8B-C93DF163EA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3089" y="4766327"/>
            <a:ext cx="10963107" cy="1405873"/>
          </a:xfrm>
          <a:prstGeom prst="rect">
            <a:avLst/>
          </a:prstGeom>
        </p:spPr>
      </p:pic>
      <p:pic>
        <p:nvPicPr>
          <p:cNvPr id="10" name="Picture 9" descr="Image showing reporting calculation">
            <a:extLst>
              <a:ext uri="{FF2B5EF4-FFF2-40B4-BE49-F238E27FC236}">
                <a16:creationId xmlns:a16="http://schemas.microsoft.com/office/drawing/2014/main" id="{2AC5D78F-7CAA-658D-D540-F0B3215F1A80}"/>
              </a:ext>
            </a:extLst>
          </p:cNvPr>
          <p:cNvPicPr>
            <a:picLocks noChangeAspect="1"/>
          </p:cNvPicPr>
          <p:nvPr/>
        </p:nvPicPr>
        <p:blipFill>
          <a:blip r:embed="rId5"/>
          <a:stretch>
            <a:fillRect/>
          </a:stretch>
        </p:blipFill>
        <p:spPr>
          <a:xfrm>
            <a:off x="503429" y="1759918"/>
            <a:ext cx="11185141" cy="1365074"/>
          </a:xfrm>
          <a:prstGeom prst="rect">
            <a:avLst/>
          </a:prstGeom>
        </p:spPr>
      </p:pic>
      <p:sp>
        <p:nvSpPr>
          <p:cNvPr id="4" name="Slide Number Placeholder 3">
            <a:extLst>
              <a:ext uri="{FF2B5EF4-FFF2-40B4-BE49-F238E27FC236}">
                <a16:creationId xmlns:a16="http://schemas.microsoft.com/office/drawing/2014/main" id="{C6CA67E5-5052-AD85-8950-5147CA286577}"/>
              </a:ext>
            </a:extLst>
          </p:cNvPr>
          <p:cNvSpPr>
            <a:spLocks noGrp="1"/>
          </p:cNvSpPr>
          <p:nvPr>
            <p:ph type="sldNum" sz="quarter" idx="4"/>
          </p:nvPr>
        </p:nvSpPr>
        <p:spPr/>
        <p:txBody>
          <a:bodyPr/>
          <a:lstStyle/>
          <a:p>
            <a:fld id="{850B1B32-CFA8-4BD1-A730-6F4B7E12345B}" type="slidenum">
              <a:rPr lang="en-US" smtClean="0"/>
              <a:pPr/>
              <a:t>28</a:t>
            </a:fld>
            <a:endParaRPr lang="en-US"/>
          </a:p>
        </p:txBody>
      </p:sp>
    </p:spTree>
    <p:extLst>
      <p:ext uri="{BB962C8B-B14F-4D97-AF65-F5344CB8AC3E}">
        <p14:creationId xmlns:p14="http://schemas.microsoft.com/office/powerpoint/2010/main" val="848515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27078A4-05BF-A0CA-5236-22175178900B}"/>
              </a:ext>
            </a:extLst>
          </p:cNvPr>
          <p:cNvSpPr txBox="1">
            <a:spLocks noGrp="1"/>
          </p:cNvSpPr>
          <p:nvPr>
            <p:ph type="title" idx="4294967295"/>
          </p:nvPr>
        </p:nvSpPr>
        <p:spPr>
          <a:xfrm>
            <a:off x="102870" y="363855"/>
            <a:ext cx="10401300" cy="1143000"/>
          </a:xfrm>
          <a:prstGeom prst="rect">
            <a:avLst/>
          </a:prstGeom>
          <a:noFill/>
          <a:ln>
            <a:noFill/>
            <a:prstDash/>
          </a:ln>
          <a:effectLst/>
        </p:spPr>
        <p:txBody>
          <a:bodyPr rot="0" spcFirstLastPara="0" vertOverflow="overflow" horzOverflow="overflow" vert="horz" wrap="square" lIns="91430" tIns="45715" rIns="91430" bIns="45715" numCol="1" spcCol="0" rtlCol="0" fromWordArt="0" anchor="b" anchorCtr="0" forceAA="0" compatLnSpc="1">
            <a:prstTxWarp prst="textNoShape">
              <a:avLst/>
            </a:prstTxWarp>
            <a:noAutofit/>
          </a:bodyPr>
          <a:lstStyle>
            <a:lvl1pPr algn="l" defTabSz="914400" rtl="0" eaLnBrk="1" latinLnBrk="0" hangingPunct="1">
              <a:spcBef>
                <a:spcPct val="0"/>
              </a:spcBef>
              <a:buNone/>
              <a:defRPr sz="4400" kern="1200">
                <a:solidFill>
                  <a:srgbClr val="283B91"/>
                </a:solidFill>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83B91"/>
                </a:solidFill>
                <a:effectLst/>
                <a:uLnTx/>
                <a:uFillTx/>
                <a:latin typeface="+mj-lt"/>
                <a:ea typeface="+mj-ea"/>
                <a:cs typeface="Arial" panose="020B0604020202020204" pitchFamily="34" charset="0"/>
              </a:rPr>
              <a:t>2014 Reporting Example for NDM110534 (3 of 3)</a:t>
            </a:r>
          </a:p>
        </p:txBody>
      </p:sp>
      <p:pic>
        <p:nvPicPr>
          <p:cNvPr id="6" name="Picture 3">
            <a:extLst>
              <a:ext uri="{FF2B5EF4-FFF2-40B4-BE49-F238E27FC236}">
                <a16:creationId xmlns:a16="http://schemas.microsoft.com/office/drawing/2014/main" id="{667DC315-2ABF-3D97-3AC4-4899F35723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41" y="2103602"/>
            <a:ext cx="2043113" cy="2020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shows what reporting looks like for NDM110534">
            <a:extLst>
              <a:ext uri="{FF2B5EF4-FFF2-40B4-BE49-F238E27FC236}">
                <a16:creationId xmlns:a16="http://schemas.microsoft.com/office/drawing/2014/main" id="{ED80231E-E0C4-2F96-140E-80E0A22FABAD}"/>
              </a:ext>
            </a:extLst>
          </p:cNvPr>
          <p:cNvPicPr>
            <a:picLocks noChangeAspect="1"/>
          </p:cNvPicPr>
          <p:nvPr/>
        </p:nvPicPr>
        <p:blipFill>
          <a:blip r:embed="rId4"/>
          <a:stretch>
            <a:fillRect/>
          </a:stretch>
        </p:blipFill>
        <p:spPr>
          <a:xfrm>
            <a:off x="409575" y="4124325"/>
            <a:ext cx="11372850" cy="1924050"/>
          </a:xfrm>
          <a:prstGeom prst="rect">
            <a:avLst/>
          </a:prstGeom>
        </p:spPr>
      </p:pic>
      <p:sp>
        <p:nvSpPr>
          <p:cNvPr id="4" name="Slide Number Placeholder 3">
            <a:extLst>
              <a:ext uri="{FF2B5EF4-FFF2-40B4-BE49-F238E27FC236}">
                <a16:creationId xmlns:a16="http://schemas.microsoft.com/office/drawing/2014/main" id="{E78A0021-86B5-BA89-6F6C-56E7FCEC734B}"/>
              </a:ext>
            </a:extLst>
          </p:cNvPr>
          <p:cNvSpPr>
            <a:spLocks noGrp="1"/>
          </p:cNvSpPr>
          <p:nvPr>
            <p:ph type="sldNum" sz="quarter" idx="4"/>
          </p:nvPr>
        </p:nvSpPr>
        <p:spPr/>
        <p:txBody>
          <a:bodyPr/>
          <a:lstStyle/>
          <a:p>
            <a:fld id="{850B1B32-CFA8-4BD1-A730-6F4B7E12345B}" type="slidenum">
              <a:rPr lang="en-US" smtClean="0"/>
              <a:pPr/>
              <a:t>29</a:t>
            </a:fld>
            <a:endParaRPr lang="en-US"/>
          </a:p>
        </p:txBody>
      </p:sp>
    </p:spTree>
    <p:extLst>
      <p:ext uri="{BB962C8B-B14F-4D97-AF65-F5344CB8AC3E}">
        <p14:creationId xmlns:p14="http://schemas.microsoft.com/office/powerpoint/2010/main" val="422277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2B5E-C56A-B09C-8CD1-A8E446154BC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E752759-9BDA-24C9-E744-0FA86B0F8F0F}"/>
              </a:ext>
            </a:extLst>
          </p:cNvPr>
          <p:cNvSpPr>
            <a:spLocks noGrp="1"/>
          </p:cNvSpPr>
          <p:nvPr>
            <p:ph idx="1"/>
          </p:nvPr>
        </p:nvSpPr>
        <p:spPr/>
        <p:txBody>
          <a:bodyPr>
            <a:normAutofit fontScale="92500" lnSpcReduction="10000"/>
          </a:bodyPr>
          <a:lstStyle/>
          <a:p>
            <a:pPr marL="342900" indent="-342900" defTabSz="762000" eaLnBrk="1" hangingPunct="1">
              <a:spcAft>
                <a:spcPts val="1200"/>
              </a:spcAft>
              <a:buFont typeface="Arial" panose="020B0604020202020204" pitchFamily="34" charset="0"/>
              <a:buChar char="•"/>
            </a:pPr>
            <a:r>
              <a:rPr lang="en-US" dirty="0"/>
              <a:t>Explain what an Overlap is and identify the main components</a:t>
            </a:r>
          </a:p>
          <a:p>
            <a:pPr marL="342900" indent="-342900" defTabSz="762000" eaLnBrk="1" hangingPunct="1">
              <a:spcAft>
                <a:spcPts val="1200"/>
              </a:spcAft>
              <a:buFont typeface="Arial" panose="020B0604020202020204" pitchFamily="34" charset="0"/>
              <a:buChar char="•"/>
            </a:pPr>
            <a:r>
              <a:rPr lang="en-US" dirty="0"/>
              <a:t>Discuss the new Overlap policies released by BLM and what they mean to the future of Overlaps</a:t>
            </a:r>
          </a:p>
          <a:p>
            <a:pPr algn="l" rtl="0" fontAlgn="base">
              <a:buFont typeface="Arial" panose="020B0604020202020204" pitchFamily="34" charset="0"/>
              <a:buChar char="•"/>
            </a:pPr>
            <a:r>
              <a:rPr lang="en-US" b="0" i="0" u="none" strike="noStrike" dirty="0">
                <a:solidFill>
                  <a:srgbClr val="484554"/>
                </a:solidFill>
                <a:effectLst/>
                <a:latin typeface="Verdana" panose="020B0604030504040204" pitchFamily="34" charset="0"/>
              </a:rPr>
              <a:t>Complete two overlaps under the new North Dakota BLM policy, including:</a:t>
            </a:r>
            <a:r>
              <a:rPr lang="en-US" b="0" i="0" dirty="0">
                <a:solidFill>
                  <a:srgbClr val="000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484554"/>
                </a:solidFill>
                <a:effectLst/>
                <a:latin typeface="Verdana" panose="020B0604030504040204" pitchFamily="34" charset="0"/>
              </a:rPr>
              <a:t>Mapping the Communitization Agreement (CA) overlap</a:t>
            </a:r>
            <a:r>
              <a:rPr lang="en-US" b="0" i="0" dirty="0">
                <a:solidFill>
                  <a:srgbClr val="000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484554"/>
                </a:solidFill>
                <a:effectLst/>
                <a:latin typeface="Verdana" panose="020B0604030504040204" pitchFamily="34" charset="0"/>
              </a:rPr>
              <a:t>Completing the royalty report (Form ONRR-2014) for the CA overlap</a:t>
            </a:r>
            <a:endParaRPr lang="en-US" b="0" i="0"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85D86DD-F4E7-6FD0-89E5-0D79235D733F}"/>
              </a:ext>
            </a:extLst>
          </p:cNvPr>
          <p:cNvSpPr>
            <a:spLocks noGrp="1"/>
          </p:cNvSpPr>
          <p:nvPr>
            <p:ph type="sldNum" sz="quarter" idx="4"/>
          </p:nvPr>
        </p:nvSpPr>
        <p:spPr/>
        <p:txBody>
          <a:bodyPr/>
          <a:lstStyle/>
          <a:p>
            <a:fld id="{850B1B32-CFA8-4BD1-A730-6F4B7E12345B}" type="slidenum">
              <a:rPr lang="en-US" smtClean="0"/>
              <a:pPr/>
              <a:t>3</a:t>
            </a:fld>
            <a:endParaRPr lang="en-US" dirty="0"/>
          </a:p>
        </p:txBody>
      </p:sp>
    </p:spTree>
    <p:extLst>
      <p:ext uri="{BB962C8B-B14F-4D97-AF65-F5344CB8AC3E}">
        <p14:creationId xmlns:p14="http://schemas.microsoft.com/office/powerpoint/2010/main" val="1992377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CA02-65A2-4B3E-BA1A-415F3AA38D40}"/>
              </a:ext>
            </a:extLst>
          </p:cNvPr>
          <p:cNvSpPr>
            <a:spLocks noGrp="1"/>
          </p:cNvSpPr>
          <p:nvPr>
            <p:ph type="title"/>
          </p:nvPr>
        </p:nvSpPr>
        <p:spPr/>
        <p:txBody>
          <a:bodyPr/>
          <a:lstStyle/>
          <a:p>
            <a:r>
              <a:rPr lang="en-US" dirty="0"/>
              <a:t>Overlap Example 2</a:t>
            </a:r>
          </a:p>
        </p:txBody>
      </p:sp>
      <p:sp>
        <p:nvSpPr>
          <p:cNvPr id="3" name="Text Placeholder 2">
            <a:extLst>
              <a:ext uri="{FF2B5EF4-FFF2-40B4-BE49-F238E27FC236}">
                <a16:creationId xmlns:a16="http://schemas.microsoft.com/office/drawing/2014/main" id="{7B0ADA8F-C9E6-4329-99A0-448A472D5509}"/>
              </a:ext>
            </a:extLst>
          </p:cNvPr>
          <p:cNvSpPr>
            <a:spLocks noGrp="1"/>
          </p:cNvSpPr>
          <p:nvPr>
            <p:ph type="body" idx="1"/>
          </p:nvPr>
        </p:nvSpPr>
        <p:spPr/>
        <p:txBody>
          <a:bodyPr/>
          <a:lstStyle/>
          <a:p>
            <a:endParaRPr lang="en-US" dirty="0"/>
          </a:p>
        </p:txBody>
      </p:sp>
      <p:sp>
        <p:nvSpPr>
          <p:cNvPr id="4" name="Slide Number Placeholder 6">
            <a:extLst>
              <a:ext uri="{FF2B5EF4-FFF2-40B4-BE49-F238E27FC236}">
                <a16:creationId xmlns:a16="http://schemas.microsoft.com/office/drawing/2014/main" id="{E6870DD1-F23F-4F29-B789-EE1DEB395EE8}"/>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30</a:t>
            </a:fld>
            <a:endParaRPr lang="en-US"/>
          </a:p>
        </p:txBody>
      </p:sp>
    </p:spTree>
    <p:extLst>
      <p:ext uri="{BB962C8B-B14F-4D97-AF65-F5344CB8AC3E}">
        <p14:creationId xmlns:p14="http://schemas.microsoft.com/office/powerpoint/2010/main" val="149651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78F9-9C8E-5C08-6376-6A02F9DA479E}"/>
              </a:ext>
            </a:extLst>
          </p:cNvPr>
          <p:cNvSpPr>
            <a:spLocks noGrp="1"/>
          </p:cNvSpPr>
          <p:nvPr>
            <p:ph type="title"/>
          </p:nvPr>
        </p:nvSpPr>
        <p:spPr/>
        <p:txBody>
          <a:bodyPr>
            <a:normAutofit/>
          </a:bodyPr>
          <a:lstStyle/>
          <a:p>
            <a:r>
              <a:rPr lang="en-US" dirty="0"/>
              <a:t>CA NDM110449</a:t>
            </a:r>
          </a:p>
        </p:txBody>
      </p:sp>
      <p:sp>
        <p:nvSpPr>
          <p:cNvPr id="5" name="Content Placeholder 3">
            <a:extLst>
              <a:ext uri="{FF2B5EF4-FFF2-40B4-BE49-F238E27FC236}">
                <a16:creationId xmlns:a16="http://schemas.microsoft.com/office/drawing/2014/main" id="{423029CA-91ED-9951-8967-9B9299EE45B0}"/>
              </a:ext>
            </a:extLst>
          </p:cNvPr>
          <p:cNvSpPr>
            <a:spLocks noGrp="1"/>
          </p:cNvSpPr>
          <p:nvPr>
            <p:ph idx="1"/>
          </p:nvPr>
        </p:nvSpPr>
        <p:spPr>
          <a:xfrm>
            <a:off x="609600" y="1600201"/>
            <a:ext cx="10972800" cy="4525963"/>
          </a:xfrm>
        </p:spPr>
        <p:txBody>
          <a:bodyPr/>
          <a:lstStyle/>
          <a:p>
            <a:pPr>
              <a:buFont typeface="Arial" panose="020B0604020202020204" pitchFamily="34" charset="0"/>
              <a:buChar char="•"/>
            </a:pPr>
            <a:r>
              <a:rPr lang="en-US" dirty="0">
                <a:latin typeface="+mj-lt"/>
              </a:rPr>
              <a:t>Map CA NDM110449</a:t>
            </a:r>
          </a:p>
          <a:p>
            <a:pPr>
              <a:buFont typeface="Arial" panose="020B0604020202020204" pitchFamily="34" charset="0"/>
              <a:buChar char="•"/>
            </a:pPr>
            <a:r>
              <a:rPr lang="en-US" dirty="0">
                <a:latin typeface="+mj-lt"/>
              </a:rPr>
              <a:t>Review the reporting example</a:t>
            </a:r>
          </a:p>
          <a:p>
            <a:pPr>
              <a:buFont typeface="Arial" panose="020B0604020202020204" pitchFamily="34" charset="0"/>
              <a:buChar char="•"/>
            </a:pPr>
            <a:r>
              <a:rPr lang="en-US" dirty="0">
                <a:latin typeface="+mj-lt"/>
              </a:rPr>
              <a:t>Create 2014 reporting</a:t>
            </a:r>
          </a:p>
        </p:txBody>
      </p:sp>
      <p:sp>
        <p:nvSpPr>
          <p:cNvPr id="4" name="Slide Number Placeholder 3">
            <a:extLst>
              <a:ext uri="{FF2B5EF4-FFF2-40B4-BE49-F238E27FC236}">
                <a16:creationId xmlns:a16="http://schemas.microsoft.com/office/drawing/2014/main" id="{94259ED9-92E0-56C7-888F-84FDF5F3E2A0}"/>
              </a:ext>
            </a:extLst>
          </p:cNvPr>
          <p:cNvSpPr>
            <a:spLocks noGrp="1"/>
          </p:cNvSpPr>
          <p:nvPr>
            <p:ph type="sldNum" sz="quarter" idx="4"/>
          </p:nvPr>
        </p:nvSpPr>
        <p:spPr/>
        <p:txBody>
          <a:bodyPr/>
          <a:lstStyle/>
          <a:p>
            <a:fld id="{850B1B32-CFA8-4BD1-A730-6F4B7E12345B}" type="slidenum">
              <a:rPr lang="en-US" smtClean="0"/>
              <a:pPr/>
              <a:t>31</a:t>
            </a:fld>
            <a:endParaRPr lang="en-US"/>
          </a:p>
        </p:txBody>
      </p:sp>
    </p:spTree>
    <p:extLst>
      <p:ext uri="{BB962C8B-B14F-4D97-AF65-F5344CB8AC3E}">
        <p14:creationId xmlns:p14="http://schemas.microsoft.com/office/powerpoint/2010/main" val="605284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5376-E0F7-06B4-9CF2-A079461EA0A2}"/>
              </a:ext>
            </a:extLst>
          </p:cNvPr>
          <p:cNvSpPr>
            <a:spLocks noGrp="1"/>
          </p:cNvSpPr>
          <p:nvPr>
            <p:ph type="title"/>
          </p:nvPr>
        </p:nvSpPr>
        <p:spPr>
          <a:xfrm>
            <a:off x="609599" y="152399"/>
            <a:ext cx="10972799" cy="1323437"/>
          </a:xfrm>
        </p:spPr>
        <p:txBody>
          <a:bodyPr>
            <a:normAutofit fontScale="90000"/>
          </a:bodyPr>
          <a:lstStyle/>
          <a:p>
            <a:r>
              <a:rPr lang="en-US" dirty="0"/>
              <a:t>Example Overlap NDM110449 </a:t>
            </a:r>
            <a:br>
              <a:rPr lang="en-US" dirty="0"/>
            </a:br>
            <a:r>
              <a:rPr lang="en-US" dirty="0"/>
              <a:t>(1 of 2)</a:t>
            </a:r>
          </a:p>
        </p:txBody>
      </p:sp>
      <p:grpSp>
        <p:nvGrpSpPr>
          <p:cNvPr id="18" name="Group 17" descr="SRP showing land description for CA NDM110449">
            <a:extLst>
              <a:ext uri="{FF2B5EF4-FFF2-40B4-BE49-F238E27FC236}">
                <a16:creationId xmlns:a16="http://schemas.microsoft.com/office/drawing/2014/main" id="{AA53AFAA-E47F-5EE8-663E-3A235C8FE1DF}"/>
              </a:ext>
            </a:extLst>
          </p:cNvPr>
          <p:cNvGrpSpPr/>
          <p:nvPr/>
        </p:nvGrpSpPr>
        <p:grpSpPr>
          <a:xfrm>
            <a:off x="2865665" y="1159868"/>
            <a:ext cx="7179672" cy="5058052"/>
            <a:chOff x="2865665" y="1159868"/>
            <a:chExt cx="6947293" cy="4705354"/>
          </a:xfrm>
        </p:grpSpPr>
        <p:pic>
          <p:nvPicPr>
            <p:cNvPr id="8" name="Picture 7">
              <a:extLst>
                <a:ext uri="{FF2B5EF4-FFF2-40B4-BE49-F238E27FC236}">
                  <a16:creationId xmlns:a16="http://schemas.microsoft.com/office/drawing/2014/main" id="{5A2A71CF-A030-847D-CE02-7BA114740ED0}"/>
                </a:ext>
              </a:extLst>
            </p:cNvPr>
            <p:cNvPicPr>
              <a:picLocks noChangeAspect="1"/>
            </p:cNvPicPr>
            <p:nvPr/>
          </p:nvPicPr>
          <p:blipFill>
            <a:blip r:embed="rId3"/>
            <a:stretch>
              <a:fillRect/>
            </a:stretch>
          </p:blipFill>
          <p:spPr>
            <a:xfrm>
              <a:off x="2865665" y="1159868"/>
              <a:ext cx="6947293" cy="1919812"/>
            </a:xfrm>
            <a:prstGeom prst="rect">
              <a:avLst/>
            </a:prstGeom>
          </p:spPr>
        </p:pic>
        <p:pic>
          <p:nvPicPr>
            <p:cNvPr id="10" name="Picture 9">
              <a:extLst>
                <a:ext uri="{FF2B5EF4-FFF2-40B4-BE49-F238E27FC236}">
                  <a16:creationId xmlns:a16="http://schemas.microsoft.com/office/drawing/2014/main" id="{F21A5B0A-92F9-F52A-FFCA-00526644FC9E}"/>
                </a:ext>
              </a:extLst>
            </p:cNvPr>
            <p:cNvPicPr>
              <a:picLocks noChangeAspect="1"/>
            </p:cNvPicPr>
            <p:nvPr/>
          </p:nvPicPr>
          <p:blipFill>
            <a:blip r:embed="rId4"/>
            <a:stretch>
              <a:fillRect/>
            </a:stretch>
          </p:blipFill>
          <p:spPr>
            <a:xfrm>
              <a:off x="2865665" y="3058075"/>
              <a:ext cx="6947291" cy="1008340"/>
            </a:xfrm>
            <a:prstGeom prst="rect">
              <a:avLst/>
            </a:prstGeom>
          </p:spPr>
        </p:pic>
        <p:pic>
          <p:nvPicPr>
            <p:cNvPr id="12" name="Picture 11">
              <a:extLst>
                <a:ext uri="{FF2B5EF4-FFF2-40B4-BE49-F238E27FC236}">
                  <a16:creationId xmlns:a16="http://schemas.microsoft.com/office/drawing/2014/main" id="{93EEE23C-B3E8-22E5-A38D-51EF0BE54F4E}"/>
                </a:ext>
              </a:extLst>
            </p:cNvPr>
            <p:cNvPicPr>
              <a:picLocks noChangeAspect="1"/>
            </p:cNvPicPr>
            <p:nvPr/>
          </p:nvPicPr>
          <p:blipFill>
            <a:blip r:embed="rId5"/>
            <a:stretch>
              <a:fillRect/>
            </a:stretch>
          </p:blipFill>
          <p:spPr>
            <a:xfrm>
              <a:off x="2865665" y="4107010"/>
              <a:ext cx="6947292" cy="1758212"/>
            </a:xfrm>
            <a:prstGeom prst="rect">
              <a:avLst/>
            </a:prstGeom>
          </p:spPr>
        </p:pic>
      </p:grpSp>
      <p:sp>
        <p:nvSpPr>
          <p:cNvPr id="4" name="Slide Number Placeholder 3">
            <a:extLst>
              <a:ext uri="{FF2B5EF4-FFF2-40B4-BE49-F238E27FC236}">
                <a16:creationId xmlns:a16="http://schemas.microsoft.com/office/drawing/2014/main" id="{A2CD614A-B3B3-A98E-755D-BC7B1032DAA6}"/>
              </a:ext>
            </a:extLst>
          </p:cNvPr>
          <p:cNvSpPr>
            <a:spLocks noGrp="1"/>
          </p:cNvSpPr>
          <p:nvPr>
            <p:ph type="sldNum" sz="quarter" idx="4"/>
          </p:nvPr>
        </p:nvSpPr>
        <p:spPr/>
        <p:txBody>
          <a:bodyPr/>
          <a:lstStyle/>
          <a:p>
            <a:fld id="{850B1B32-CFA8-4BD1-A730-6F4B7E12345B}" type="slidenum">
              <a:rPr lang="en-US" smtClean="0"/>
              <a:pPr/>
              <a:t>32</a:t>
            </a:fld>
            <a:endParaRPr lang="en-US"/>
          </a:p>
        </p:txBody>
      </p:sp>
    </p:spTree>
    <p:extLst>
      <p:ext uri="{BB962C8B-B14F-4D97-AF65-F5344CB8AC3E}">
        <p14:creationId xmlns:p14="http://schemas.microsoft.com/office/powerpoint/2010/main" val="220713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900C-637F-A41A-6BE4-BFC7B90BFB7C}"/>
              </a:ext>
            </a:extLst>
          </p:cNvPr>
          <p:cNvSpPr>
            <a:spLocks noGrp="1"/>
          </p:cNvSpPr>
          <p:nvPr>
            <p:ph type="title"/>
          </p:nvPr>
        </p:nvSpPr>
        <p:spPr/>
        <p:txBody>
          <a:bodyPr>
            <a:normAutofit fontScale="90000"/>
          </a:bodyPr>
          <a:lstStyle/>
          <a:p>
            <a:r>
              <a:rPr lang="en-US" dirty="0"/>
              <a:t>Example Overlap NDM110449 </a:t>
            </a:r>
            <a:br>
              <a:rPr lang="en-US" dirty="0"/>
            </a:br>
            <a:r>
              <a:rPr lang="en-US" dirty="0"/>
              <a:t>(2 of 2)</a:t>
            </a:r>
            <a:endParaRPr lang="en-US" b="1" dirty="0"/>
          </a:p>
        </p:txBody>
      </p:sp>
      <p:grpSp>
        <p:nvGrpSpPr>
          <p:cNvPr id="7" name="Group 6" descr="SRP showing land description for CA NDM110449">
            <a:extLst>
              <a:ext uri="{FF2B5EF4-FFF2-40B4-BE49-F238E27FC236}">
                <a16:creationId xmlns:a16="http://schemas.microsoft.com/office/drawing/2014/main" id="{FB2B45F0-B068-F845-0319-0DBC78DC1271}"/>
              </a:ext>
            </a:extLst>
          </p:cNvPr>
          <p:cNvGrpSpPr/>
          <p:nvPr/>
        </p:nvGrpSpPr>
        <p:grpSpPr>
          <a:xfrm>
            <a:off x="1428751" y="1490399"/>
            <a:ext cx="9034598" cy="4322572"/>
            <a:chOff x="3244488" y="1752889"/>
            <a:chExt cx="4789169" cy="2056717"/>
          </a:xfrm>
        </p:grpSpPr>
        <p:pic>
          <p:nvPicPr>
            <p:cNvPr id="5" name="Picture 4">
              <a:extLst>
                <a:ext uri="{FF2B5EF4-FFF2-40B4-BE49-F238E27FC236}">
                  <a16:creationId xmlns:a16="http://schemas.microsoft.com/office/drawing/2014/main" id="{78277ED2-4BB7-1787-1566-0E5148EAE5F8}"/>
                </a:ext>
              </a:extLst>
            </p:cNvPr>
            <p:cNvPicPr>
              <a:picLocks noChangeAspect="1"/>
            </p:cNvPicPr>
            <p:nvPr/>
          </p:nvPicPr>
          <p:blipFill>
            <a:blip r:embed="rId3"/>
            <a:stretch>
              <a:fillRect/>
            </a:stretch>
          </p:blipFill>
          <p:spPr>
            <a:xfrm>
              <a:off x="3244488" y="1752889"/>
              <a:ext cx="4789169" cy="935408"/>
            </a:xfrm>
            <a:prstGeom prst="rect">
              <a:avLst/>
            </a:prstGeom>
          </p:spPr>
        </p:pic>
        <p:pic>
          <p:nvPicPr>
            <p:cNvPr id="6" name="Picture 5">
              <a:extLst>
                <a:ext uri="{FF2B5EF4-FFF2-40B4-BE49-F238E27FC236}">
                  <a16:creationId xmlns:a16="http://schemas.microsoft.com/office/drawing/2014/main" id="{06933CF3-7A09-5BB4-DD7A-6973FDC89BD0}"/>
                </a:ext>
              </a:extLst>
            </p:cNvPr>
            <p:cNvPicPr>
              <a:picLocks noChangeAspect="1"/>
            </p:cNvPicPr>
            <p:nvPr/>
          </p:nvPicPr>
          <p:blipFill>
            <a:blip r:embed="rId4"/>
            <a:stretch>
              <a:fillRect/>
            </a:stretch>
          </p:blipFill>
          <p:spPr>
            <a:xfrm>
              <a:off x="3244488" y="2688297"/>
              <a:ext cx="4789169" cy="1121309"/>
            </a:xfrm>
            <a:prstGeom prst="rect">
              <a:avLst/>
            </a:prstGeom>
          </p:spPr>
        </p:pic>
      </p:grpSp>
      <p:sp>
        <p:nvSpPr>
          <p:cNvPr id="4" name="Slide Number Placeholder 3">
            <a:extLst>
              <a:ext uri="{FF2B5EF4-FFF2-40B4-BE49-F238E27FC236}">
                <a16:creationId xmlns:a16="http://schemas.microsoft.com/office/drawing/2014/main" id="{DC0C91CF-981E-7CA5-390F-C908FFC30C4F}"/>
              </a:ext>
            </a:extLst>
          </p:cNvPr>
          <p:cNvSpPr>
            <a:spLocks noGrp="1"/>
          </p:cNvSpPr>
          <p:nvPr>
            <p:ph type="sldNum" sz="quarter" idx="4"/>
          </p:nvPr>
        </p:nvSpPr>
        <p:spPr/>
        <p:txBody>
          <a:bodyPr/>
          <a:lstStyle/>
          <a:p>
            <a:fld id="{850B1B32-CFA8-4BD1-A730-6F4B7E12345B}" type="slidenum">
              <a:rPr lang="en-US" smtClean="0"/>
              <a:pPr/>
              <a:t>33</a:t>
            </a:fld>
            <a:endParaRPr lang="en-US"/>
          </a:p>
        </p:txBody>
      </p:sp>
    </p:spTree>
    <p:extLst>
      <p:ext uri="{BB962C8B-B14F-4D97-AF65-F5344CB8AC3E}">
        <p14:creationId xmlns:p14="http://schemas.microsoft.com/office/powerpoint/2010/main" val="403368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AE378-0613-8876-D63C-340C608D2B88}"/>
              </a:ext>
            </a:extLst>
          </p:cNvPr>
          <p:cNvSpPr>
            <a:spLocks noGrp="1"/>
          </p:cNvSpPr>
          <p:nvPr>
            <p:ph type="title"/>
          </p:nvPr>
        </p:nvSpPr>
        <p:spPr/>
        <p:txBody>
          <a:bodyPr>
            <a:normAutofit/>
          </a:bodyPr>
          <a:lstStyle/>
          <a:p>
            <a:r>
              <a:rPr lang="en-US" sz="3600" dirty="0"/>
              <a:t>Allocation Breakdown for CA NDM110449</a:t>
            </a:r>
          </a:p>
        </p:txBody>
      </p:sp>
      <p:pic>
        <p:nvPicPr>
          <p:cNvPr id="13" name="Picture 12" descr="Image showing allocation schedule">
            <a:extLst>
              <a:ext uri="{FF2B5EF4-FFF2-40B4-BE49-F238E27FC236}">
                <a16:creationId xmlns:a16="http://schemas.microsoft.com/office/drawing/2014/main" id="{F0901BE7-578A-C0FF-DDB2-EF914F602A33}"/>
              </a:ext>
            </a:extLst>
          </p:cNvPr>
          <p:cNvPicPr>
            <a:picLocks noChangeAspect="1"/>
          </p:cNvPicPr>
          <p:nvPr/>
        </p:nvPicPr>
        <p:blipFill>
          <a:blip r:embed="rId3"/>
          <a:stretch>
            <a:fillRect/>
          </a:stretch>
        </p:blipFill>
        <p:spPr>
          <a:xfrm>
            <a:off x="3019425" y="1010276"/>
            <a:ext cx="5784411" cy="1133683"/>
          </a:xfrm>
          <a:prstGeom prst="rect">
            <a:avLst/>
          </a:prstGeom>
        </p:spPr>
      </p:pic>
      <p:pic>
        <p:nvPicPr>
          <p:cNvPr id="16" name="Picture 15" descr="Image showing ONRR's calculations match BLM's.">
            <a:extLst>
              <a:ext uri="{FF2B5EF4-FFF2-40B4-BE49-F238E27FC236}">
                <a16:creationId xmlns:a16="http://schemas.microsoft.com/office/drawing/2014/main" id="{4680DD0D-00F8-94D5-7BCC-4373EBD01E19}"/>
              </a:ext>
            </a:extLst>
          </p:cNvPr>
          <p:cNvPicPr>
            <a:picLocks noChangeAspect="1"/>
          </p:cNvPicPr>
          <p:nvPr/>
        </p:nvPicPr>
        <p:blipFill>
          <a:blip r:embed="rId4"/>
          <a:stretch>
            <a:fillRect/>
          </a:stretch>
        </p:blipFill>
        <p:spPr>
          <a:xfrm>
            <a:off x="3046094" y="2122299"/>
            <a:ext cx="5757741" cy="4210261"/>
          </a:xfrm>
          <a:prstGeom prst="rect">
            <a:avLst/>
          </a:prstGeom>
        </p:spPr>
      </p:pic>
      <p:sp>
        <p:nvSpPr>
          <p:cNvPr id="9" name="Rectangle 8" descr="Image showing overlap allocation">
            <a:extLst>
              <a:ext uri="{FF2B5EF4-FFF2-40B4-BE49-F238E27FC236}">
                <a16:creationId xmlns:a16="http://schemas.microsoft.com/office/drawing/2014/main" id="{E0BCD7D8-CBBD-C5B5-EB56-31FDA56C6FB4}"/>
              </a:ext>
            </a:extLst>
          </p:cNvPr>
          <p:cNvSpPr/>
          <p:nvPr/>
        </p:nvSpPr>
        <p:spPr>
          <a:xfrm>
            <a:off x="3034665" y="3659264"/>
            <a:ext cx="5697855" cy="6515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Image showing Fee allocation">
            <a:extLst>
              <a:ext uri="{FF2B5EF4-FFF2-40B4-BE49-F238E27FC236}">
                <a16:creationId xmlns:a16="http://schemas.microsoft.com/office/drawing/2014/main" id="{6742C105-F547-3888-C7AD-5070833FC310}"/>
              </a:ext>
            </a:extLst>
          </p:cNvPr>
          <p:cNvSpPr/>
          <p:nvPr/>
        </p:nvSpPr>
        <p:spPr>
          <a:xfrm>
            <a:off x="3046095" y="4676887"/>
            <a:ext cx="2783205" cy="1198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B55C936-D6F8-0F68-1A45-8A2DD221D68B}"/>
              </a:ext>
            </a:extLst>
          </p:cNvPr>
          <p:cNvSpPr>
            <a:spLocks noGrp="1"/>
          </p:cNvSpPr>
          <p:nvPr>
            <p:ph type="sldNum" sz="quarter" idx="4"/>
          </p:nvPr>
        </p:nvSpPr>
        <p:spPr/>
        <p:txBody>
          <a:bodyPr/>
          <a:lstStyle/>
          <a:p>
            <a:fld id="{850B1B32-CFA8-4BD1-A730-6F4B7E12345B}" type="slidenum">
              <a:rPr lang="en-US" smtClean="0"/>
              <a:pPr/>
              <a:t>34</a:t>
            </a:fld>
            <a:endParaRPr lang="en-US"/>
          </a:p>
        </p:txBody>
      </p:sp>
    </p:spTree>
    <p:extLst>
      <p:ext uri="{BB962C8B-B14F-4D97-AF65-F5344CB8AC3E}">
        <p14:creationId xmlns:p14="http://schemas.microsoft.com/office/powerpoint/2010/main" val="20597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1BEF-44D2-91A2-664A-CA495919A8D7}"/>
              </a:ext>
            </a:extLst>
          </p:cNvPr>
          <p:cNvSpPr>
            <a:spLocks noGrp="1"/>
          </p:cNvSpPr>
          <p:nvPr>
            <p:ph type="title"/>
          </p:nvPr>
        </p:nvSpPr>
        <p:spPr/>
        <p:txBody>
          <a:bodyPr/>
          <a:lstStyle/>
          <a:p>
            <a:r>
              <a:rPr lang="en-US" dirty="0"/>
              <a:t>Map for NDM110449</a:t>
            </a:r>
          </a:p>
        </p:txBody>
      </p:sp>
      <p:pic>
        <p:nvPicPr>
          <p:cNvPr id="6" name="Picture 5" descr="Image showing what CA NDM110449 looks like on the map">
            <a:extLst>
              <a:ext uri="{FF2B5EF4-FFF2-40B4-BE49-F238E27FC236}">
                <a16:creationId xmlns:a16="http://schemas.microsoft.com/office/drawing/2014/main" id="{F676951E-09E8-46B8-D727-F86863C830C6}"/>
              </a:ext>
            </a:extLst>
          </p:cNvPr>
          <p:cNvPicPr>
            <a:picLocks noChangeAspect="1"/>
          </p:cNvPicPr>
          <p:nvPr/>
        </p:nvPicPr>
        <p:blipFill>
          <a:blip r:embed="rId3"/>
          <a:stretch>
            <a:fillRect/>
          </a:stretch>
        </p:blipFill>
        <p:spPr>
          <a:xfrm>
            <a:off x="609599" y="1117600"/>
            <a:ext cx="5384801" cy="5269309"/>
          </a:xfrm>
          <a:prstGeom prst="rect">
            <a:avLst/>
          </a:prstGeom>
        </p:spPr>
      </p:pic>
      <p:pic>
        <p:nvPicPr>
          <p:cNvPr id="7" name="Picture 6">
            <a:extLst>
              <a:ext uri="{FF2B5EF4-FFF2-40B4-BE49-F238E27FC236}">
                <a16:creationId xmlns:a16="http://schemas.microsoft.com/office/drawing/2014/main" id="{6D6A3E34-FF1B-B142-CA53-13A5B03876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16699" y="2476194"/>
            <a:ext cx="3967659" cy="1397306"/>
          </a:xfrm>
          <a:prstGeom prst="rect">
            <a:avLst/>
          </a:prstGeom>
        </p:spPr>
      </p:pic>
      <p:sp>
        <p:nvSpPr>
          <p:cNvPr id="4" name="Slide Number Placeholder 3">
            <a:extLst>
              <a:ext uri="{FF2B5EF4-FFF2-40B4-BE49-F238E27FC236}">
                <a16:creationId xmlns:a16="http://schemas.microsoft.com/office/drawing/2014/main" id="{59BC09BB-C4CC-1F8F-FB35-ACC2E8C33560}"/>
              </a:ext>
            </a:extLst>
          </p:cNvPr>
          <p:cNvSpPr>
            <a:spLocks noGrp="1"/>
          </p:cNvSpPr>
          <p:nvPr>
            <p:ph type="sldNum" sz="quarter" idx="4"/>
          </p:nvPr>
        </p:nvSpPr>
        <p:spPr/>
        <p:txBody>
          <a:bodyPr/>
          <a:lstStyle/>
          <a:p>
            <a:fld id="{850B1B32-CFA8-4BD1-A730-6F4B7E12345B}" type="slidenum">
              <a:rPr lang="en-US" smtClean="0"/>
              <a:pPr/>
              <a:t>35</a:t>
            </a:fld>
            <a:endParaRPr lang="en-US"/>
          </a:p>
        </p:txBody>
      </p:sp>
    </p:spTree>
    <p:extLst>
      <p:ext uri="{BB962C8B-B14F-4D97-AF65-F5344CB8AC3E}">
        <p14:creationId xmlns:p14="http://schemas.microsoft.com/office/powerpoint/2010/main" val="2643449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A35C-6384-7272-EEBC-1CA0EAEC4FBE}"/>
              </a:ext>
            </a:extLst>
          </p:cNvPr>
          <p:cNvSpPr>
            <a:spLocks noGrp="1"/>
          </p:cNvSpPr>
          <p:nvPr>
            <p:ph type="title"/>
          </p:nvPr>
        </p:nvSpPr>
        <p:spPr>
          <a:xfrm>
            <a:off x="609599" y="152399"/>
            <a:ext cx="10972799" cy="1447801"/>
          </a:xfrm>
        </p:spPr>
        <p:txBody>
          <a:bodyPr>
            <a:normAutofit/>
          </a:bodyPr>
          <a:lstStyle/>
          <a:p>
            <a:r>
              <a:rPr lang="en-US" dirty="0"/>
              <a:t>Old &amp; New Map Comparison for</a:t>
            </a:r>
            <a:br>
              <a:rPr lang="en-US" dirty="0"/>
            </a:br>
            <a:r>
              <a:rPr lang="en-US" dirty="0"/>
              <a:t>NDM110449</a:t>
            </a:r>
          </a:p>
        </p:txBody>
      </p:sp>
      <p:grpSp>
        <p:nvGrpSpPr>
          <p:cNvPr id="5" name="Group 4" descr="Image shows what the CA would look like prior to the new BLM IM">
            <a:extLst>
              <a:ext uri="{FF2B5EF4-FFF2-40B4-BE49-F238E27FC236}">
                <a16:creationId xmlns:a16="http://schemas.microsoft.com/office/drawing/2014/main" id="{83B4DF9E-C961-39A0-E581-A3B2D24D4C98}"/>
              </a:ext>
            </a:extLst>
          </p:cNvPr>
          <p:cNvGrpSpPr/>
          <p:nvPr/>
        </p:nvGrpSpPr>
        <p:grpSpPr>
          <a:xfrm>
            <a:off x="609599" y="1600200"/>
            <a:ext cx="3962401" cy="4775200"/>
            <a:chOff x="834499" y="1114462"/>
            <a:chExt cx="3886200" cy="5204816"/>
          </a:xfrm>
        </p:grpSpPr>
        <p:grpSp>
          <p:nvGrpSpPr>
            <p:cNvPr id="6" name="Group 5" descr="Image shows what the CA would look like prior to the new BLM IM">
              <a:extLst>
                <a:ext uri="{FF2B5EF4-FFF2-40B4-BE49-F238E27FC236}">
                  <a16:creationId xmlns:a16="http://schemas.microsoft.com/office/drawing/2014/main" id="{D5D2DF09-D0A6-2A75-E7E9-3204A81BA7F5}"/>
                </a:ext>
              </a:extLst>
            </p:cNvPr>
            <p:cNvGrpSpPr/>
            <p:nvPr/>
          </p:nvGrpSpPr>
          <p:grpSpPr>
            <a:xfrm>
              <a:off x="834499" y="1143000"/>
              <a:ext cx="3886200" cy="5169032"/>
              <a:chOff x="457199" y="1751032"/>
              <a:chExt cx="2760640" cy="4561000"/>
            </a:xfrm>
          </p:grpSpPr>
          <p:pic>
            <p:nvPicPr>
              <p:cNvPr id="29" name="Picture 28">
                <a:extLst>
                  <a:ext uri="{FF2B5EF4-FFF2-40B4-BE49-F238E27FC236}">
                    <a16:creationId xmlns:a16="http://schemas.microsoft.com/office/drawing/2014/main" id="{8FC758B5-AB78-0916-0DCD-FB97808E6FD3}"/>
                  </a:ext>
                </a:extLst>
              </p:cNvPr>
              <p:cNvPicPr>
                <a:picLocks noChangeAspect="1"/>
              </p:cNvPicPr>
              <p:nvPr/>
            </p:nvPicPr>
            <p:blipFill>
              <a:blip r:embed="rId3"/>
              <a:stretch>
                <a:fillRect/>
              </a:stretch>
            </p:blipFill>
            <p:spPr>
              <a:xfrm>
                <a:off x="457200" y="3581400"/>
                <a:ext cx="2760639" cy="2730632"/>
              </a:xfrm>
              <a:prstGeom prst="rect">
                <a:avLst/>
              </a:prstGeom>
              <a:ln>
                <a:solidFill>
                  <a:schemeClr val="tx1"/>
                </a:solidFill>
              </a:ln>
            </p:spPr>
          </p:pic>
          <p:pic>
            <p:nvPicPr>
              <p:cNvPr id="30" name="Picture 29">
                <a:extLst>
                  <a:ext uri="{FF2B5EF4-FFF2-40B4-BE49-F238E27FC236}">
                    <a16:creationId xmlns:a16="http://schemas.microsoft.com/office/drawing/2014/main" id="{F84C304E-F1CB-1B8B-B7FA-21F37AEF2AEC}"/>
                  </a:ext>
                </a:extLst>
              </p:cNvPr>
              <p:cNvPicPr>
                <a:picLocks noChangeAspect="1"/>
              </p:cNvPicPr>
              <p:nvPr/>
            </p:nvPicPr>
            <p:blipFill>
              <a:blip r:embed="rId4"/>
              <a:stretch>
                <a:fillRect/>
              </a:stretch>
            </p:blipFill>
            <p:spPr>
              <a:xfrm>
                <a:off x="457199" y="1751032"/>
                <a:ext cx="2760639" cy="1830368"/>
              </a:xfrm>
              <a:prstGeom prst="rect">
                <a:avLst/>
              </a:prstGeom>
              <a:ln>
                <a:solidFill>
                  <a:schemeClr val="tx1"/>
                </a:solidFill>
              </a:ln>
            </p:spPr>
          </p:pic>
        </p:grpSp>
        <p:sp>
          <p:nvSpPr>
            <p:cNvPr id="7" name="TextBox 6">
              <a:extLst>
                <a:ext uri="{FF2B5EF4-FFF2-40B4-BE49-F238E27FC236}">
                  <a16:creationId xmlns:a16="http://schemas.microsoft.com/office/drawing/2014/main" id="{4FD7EE73-9EB3-E1E5-E618-A1972EAB9BBE}"/>
                </a:ext>
              </a:extLst>
            </p:cNvPr>
            <p:cNvSpPr txBox="1"/>
            <p:nvPr/>
          </p:nvSpPr>
          <p:spPr>
            <a:xfrm>
              <a:off x="1743650" y="5611392"/>
              <a:ext cx="2319936" cy="707886"/>
            </a:xfrm>
            <a:prstGeom prst="rect">
              <a:avLst/>
            </a:prstGeom>
            <a:solidFill>
              <a:srgbClr val="FFFFFF"/>
            </a:solidFill>
            <a:ln>
              <a:solidFill>
                <a:srgbClr val="002060"/>
              </a:solidFill>
            </a:ln>
          </p:spPr>
          <p:txBody>
            <a:bodyPr wrap="square" rtlCol="0">
              <a:spAutoFit/>
            </a:bodyPr>
            <a:lstStyle/>
            <a:p>
              <a:pPr algn="ctr"/>
              <a:r>
                <a:rPr lang="en-US" sz="2000" b="1" dirty="0">
                  <a:ln w="0"/>
                  <a:solidFill>
                    <a:srgbClr val="002060"/>
                  </a:solidFill>
                  <a:effectLst>
                    <a:outerShdw blurRad="38100" dist="19050" dir="2700000" algn="tl" rotWithShape="0">
                      <a:schemeClr val="dk1">
                        <a:alpha val="40000"/>
                      </a:schemeClr>
                    </a:outerShdw>
                  </a:effectLst>
                </a:rPr>
                <a:t>Map prior ND IM</a:t>
              </a:r>
            </a:p>
          </p:txBody>
        </p:sp>
        <p:sp>
          <p:nvSpPr>
            <p:cNvPr id="8" name="Rectangle 7">
              <a:extLst>
                <a:ext uri="{FF2B5EF4-FFF2-40B4-BE49-F238E27FC236}">
                  <a16:creationId xmlns:a16="http://schemas.microsoft.com/office/drawing/2014/main" id="{FA9B3326-3EAB-C22A-7EE5-E5B2C94DA8CE}"/>
                </a:ext>
                <a:ext uri="{C183D7F6-B498-43B3-948B-1728B52AA6E4}">
                  <adec:decorative xmlns:adec="http://schemas.microsoft.com/office/drawing/2017/decorative" val="1"/>
                </a:ext>
              </a:extLst>
            </p:cNvPr>
            <p:cNvSpPr/>
            <p:nvPr/>
          </p:nvSpPr>
          <p:spPr>
            <a:xfrm>
              <a:off x="2129900" y="3217376"/>
              <a:ext cx="2590799" cy="20743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83AF273C-C001-EEFF-04B9-ACB6486BACD7}"/>
                </a:ext>
                <a:ext uri="{C183D7F6-B498-43B3-948B-1728B52AA6E4}">
                  <adec:decorative xmlns:adec="http://schemas.microsoft.com/office/drawing/2017/decorative" val="1"/>
                </a:ext>
              </a:extLst>
            </p:cNvPr>
            <p:cNvSpPr/>
            <p:nvPr/>
          </p:nvSpPr>
          <p:spPr>
            <a:xfrm>
              <a:off x="2129899" y="3217376"/>
              <a:ext cx="1295401" cy="2074376"/>
            </a:xfrm>
            <a:prstGeom prst="rect">
              <a:avLst/>
            </a:prstGeom>
            <a:solidFill>
              <a:srgbClr val="F698BA">
                <a:alpha val="45000"/>
              </a:srgbClr>
            </a:solidFill>
            <a:ln>
              <a:solidFill>
                <a:srgbClr val="F698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05C8589-BCCC-5F01-971E-0800FF5411B6}"/>
                </a:ext>
                <a:ext uri="{C183D7F6-B498-43B3-948B-1728B52AA6E4}">
                  <adec:decorative xmlns:adec="http://schemas.microsoft.com/office/drawing/2017/decorative" val="1"/>
                </a:ext>
              </a:extLst>
            </p:cNvPr>
            <p:cNvGrpSpPr/>
            <p:nvPr/>
          </p:nvGrpSpPr>
          <p:grpSpPr>
            <a:xfrm>
              <a:off x="3407547" y="1143000"/>
              <a:ext cx="1295400" cy="4148752"/>
              <a:chOff x="6409172" y="2121032"/>
              <a:chExt cx="1077986" cy="3154981"/>
            </a:xfrm>
          </p:grpSpPr>
          <p:sp>
            <p:nvSpPr>
              <p:cNvPr id="13" name="Rectangle 12">
                <a:extLst>
                  <a:ext uri="{FF2B5EF4-FFF2-40B4-BE49-F238E27FC236}">
                    <a16:creationId xmlns:a16="http://schemas.microsoft.com/office/drawing/2014/main" id="{846C1C80-770E-C320-1227-6411C1A18E49}"/>
                  </a:ext>
                </a:extLst>
              </p:cNvPr>
              <p:cNvSpPr/>
              <p:nvPr/>
            </p:nvSpPr>
            <p:spPr>
              <a:xfrm>
                <a:off x="6426200" y="2127959"/>
                <a:ext cx="1047316" cy="312984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367417D-3A06-47F6-6ECF-3BFF4F049504}"/>
                  </a:ext>
                </a:extLst>
              </p:cNvPr>
              <p:cNvCxnSpPr>
                <a:stCxn id="13" idx="1"/>
                <a:endCxn id="13" idx="1"/>
              </p:cNvCxnSpPr>
              <p:nvPr/>
            </p:nvCxnSpPr>
            <p:spPr>
              <a:xfrm>
                <a:off x="6426200" y="36928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C3E5ED-3546-397F-66AC-7D8674ED7969}"/>
                  </a:ext>
                </a:extLst>
              </p:cNvPr>
              <p:cNvCxnSpPr/>
              <p:nvPr/>
            </p:nvCxnSpPr>
            <p:spPr>
              <a:xfrm flipV="1">
                <a:off x="6414364" y="2121032"/>
                <a:ext cx="367436" cy="3173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D111A8-667B-2AB0-B089-578799AA2A2D}"/>
                  </a:ext>
                </a:extLst>
              </p:cNvPr>
              <p:cNvCxnSpPr/>
              <p:nvPr/>
            </p:nvCxnSpPr>
            <p:spPr>
              <a:xfrm flipV="1">
                <a:off x="6426199" y="2121032"/>
                <a:ext cx="597765" cy="55893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FA7A58-0537-B088-BF34-01BAB9F1F27D}"/>
                  </a:ext>
                </a:extLst>
              </p:cNvPr>
              <p:cNvCxnSpPr/>
              <p:nvPr/>
            </p:nvCxnSpPr>
            <p:spPr>
              <a:xfrm flipV="1">
                <a:off x="6426198" y="2121032"/>
                <a:ext cx="812802" cy="8252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9113F6-87F4-01CE-5A49-37ABCBA4344F}"/>
                  </a:ext>
                </a:extLst>
              </p:cNvPr>
              <p:cNvCxnSpPr/>
              <p:nvPr/>
            </p:nvCxnSpPr>
            <p:spPr>
              <a:xfrm flipV="1">
                <a:off x="6426197" y="2147657"/>
                <a:ext cx="1043935" cy="10325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10087D-A7CC-EB02-EBA5-28EFEF2649B1}"/>
                  </a:ext>
                </a:extLst>
              </p:cNvPr>
              <p:cNvCxnSpPr/>
              <p:nvPr/>
            </p:nvCxnSpPr>
            <p:spPr>
              <a:xfrm flipV="1">
                <a:off x="6420280" y="2505906"/>
                <a:ext cx="1044584" cy="102062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6FF53A-FD07-E4D2-6633-3E7659184DE7}"/>
                  </a:ext>
                </a:extLst>
              </p:cNvPr>
              <p:cNvCxnSpPr/>
              <p:nvPr/>
            </p:nvCxnSpPr>
            <p:spPr>
              <a:xfrm flipV="1">
                <a:off x="6451018" y="2832626"/>
                <a:ext cx="1036140" cy="10109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D863BB-02C8-FC5C-D034-31AA296B93F6}"/>
                  </a:ext>
                </a:extLst>
              </p:cNvPr>
              <p:cNvCxnSpPr/>
              <p:nvPr/>
            </p:nvCxnSpPr>
            <p:spPr>
              <a:xfrm flipV="1">
                <a:off x="6422813" y="3146964"/>
                <a:ext cx="1027761" cy="100415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AF1F3F0-D627-64F0-E835-8B56FEAC923D}"/>
                  </a:ext>
                </a:extLst>
              </p:cNvPr>
              <p:cNvCxnSpPr/>
              <p:nvPr/>
            </p:nvCxnSpPr>
            <p:spPr>
              <a:xfrm flipV="1">
                <a:off x="6451018" y="4230233"/>
                <a:ext cx="1014272" cy="1041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3C7489-B2C8-ACE9-041D-8C6379B64CBC}"/>
                  </a:ext>
                </a:extLst>
              </p:cNvPr>
              <p:cNvCxnSpPr/>
              <p:nvPr/>
            </p:nvCxnSpPr>
            <p:spPr>
              <a:xfrm flipV="1">
                <a:off x="6725081" y="4468204"/>
                <a:ext cx="756375" cy="77140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71B445F-A85A-FB19-C737-B576F5CA401D}"/>
                  </a:ext>
                </a:extLst>
              </p:cNvPr>
              <p:cNvCxnSpPr/>
              <p:nvPr/>
            </p:nvCxnSpPr>
            <p:spPr>
              <a:xfrm flipV="1">
                <a:off x="6940332" y="4767804"/>
                <a:ext cx="529800" cy="5082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541D99-0EF1-A3C1-5EE6-0EC51914835D}"/>
                  </a:ext>
                </a:extLst>
              </p:cNvPr>
              <p:cNvCxnSpPr/>
              <p:nvPr/>
            </p:nvCxnSpPr>
            <p:spPr>
              <a:xfrm flipV="1">
                <a:off x="7163519" y="5016670"/>
                <a:ext cx="301771" cy="25540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5C33FC-4F6B-FE15-1CF9-8732F38D922A}"/>
                  </a:ext>
                </a:extLst>
              </p:cNvPr>
              <p:cNvCxnSpPr/>
              <p:nvPr/>
            </p:nvCxnSpPr>
            <p:spPr>
              <a:xfrm flipV="1">
                <a:off x="6409172" y="3421361"/>
                <a:ext cx="1041402" cy="103823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70095E-AFED-EEFD-0D47-41D782076EC1}"/>
                  </a:ext>
                </a:extLst>
              </p:cNvPr>
              <p:cNvCxnSpPr>
                <a:endCxn id="13" idx="3"/>
              </p:cNvCxnSpPr>
              <p:nvPr/>
            </p:nvCxnSpPr>
            <p:spPr>
              <a:xfrm flipV="1">
                <a:off x="6426198" y="3692880"/>
                <a:ext cx="1047318" cy="10315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153A86-FC2E-194C-4AA5-59AEADDF6F78}"/>
                  </a:ext>
                </a:extLst>
              </p:cNvPr>
              <p:cNvCxnSpPr/>
              <p:nvPr/>
            </p:nvCxnSpPr>
            <p:spPr>
              <a:xfrm flipV="1">
                <a:off x="6426198" y="3962400"/>
                <a:ext cx="1047318" cy="1054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A0045BFC-565A-4B6F-18CE-D310ED558C22}"/>
                </a:ext>
                <a:ext uri="{C183D7F6-B498-43B3-948B-1728B52AA6E4}">
                  <adec:decorative xmlns:adec="http://schemas.microsoft.com/office/drawing/2017/decorative" val="1"/>
                </a:ext>
              </a:extLst>
            </p:cNvPr>
            <p:cNvSpPr/>
            <p:nvPr/>
          </p:nvSpPr>
          <p:spPr>
            <a:xfrm>
              <a:off x="3461804" y="1114462"/>
              <a:ext cx="1258894" cy="2074376"/>
            </a:xfrm>
            <a:prstGeom prst="rect">
              <a:avLst/>
            </a:prstGeom>
            <a:solidFill>
              <a:srgbClr val="00B0F0">
                <a:alpha val="4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339C00-C4DB-CC05-8AC2-418EB8DC4B7F}"/>
                </a:ext>
                <a:ext uri="{C183D7F6-B498-43B3-948B-1728B52AA6E4}">
                  <adec:decorative xmlns:adec="http://schemas.microsoft.com/office/drawing/2017/decorative" val="1"/>
                </a:ext>
              </a:extLst>
            </p:cNvPr>
            <p:cNvSpPr/>
            <p:nvPr/>
          </p:nvSpPr>
          <p:spPr>
            <a:xfrm>
              <a:off x="3470740" y="3253193"/>
              <a:ext cx="1222389" cy="1985100"/>
            </a:xfrm>
            <a:prstGeom prst="rect">
              <a:avLst/>
            </a:prstGeom>
            <a:solidFill>
              <a:srgbClr val="FFFF00">
                <a:alpha val="32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descr="Image shows what the CA looks like with the BLM IM in place">
            <a:extLst>
              <a:ext uri="{FF2B5EF4-FFF2-40B4-BE49-F238E27FC236}">
                <a16:creationId xmlns:a16="http://schemas.microsoft.com/office/drawing/2014/main" id="{4A38695E-C21C-2B32-4725-AA06626C8AAC}"/>
              </a:ext>
            </a:extLst>
          </p:cNvPr>
          <p:cNvGrpSpPr/>
          <p:nvPr/>
        </p:nvGrpSpPr>
        <p:grpSpPr>
          <a:xfrm>
            <a:off x="4857699" y="1775306"/>
            <a:ext cx="3917783" cy="4574680"/>
            <a:chOff x="4971999" y="1775306"/>
            <a:chExt cx="3917783" cy="4574680"/>
          </a:xfrm>
        </p:grpSpPr>
        <p:pic>
          <p:nvPicPr>
            <p:cNvPr id="32" name="Picture 31" descr="Image shows what the CA looks like with the BLM IM in place">
              <a:extLst>
                <a:ext uri="{FF2B5EF4-FFF2-40B4-BE49-F238E27FC236}">
                  <a16:creationId xmlns:a16="http://schemas.microsoft.com/office/drawing/2014/main" id="{E16EFC32-2DC2-BFCF-14CF-E9C0348BF0ED}"/>
                </a:ext>
              </a:extLst>
            </p:cNvPr>
            <p:cNvPicPr/>
            <p:nvPr/>
          </p:nvPicPr>
          <p:blipFill>
            <a:blip r:embed="rId3"/>
            <a:stretch>
              <a:fillRect/>
            </a:stretch>
          </p:blipFill>
          <p:spPr>
            <a:xfrm>
              <a:off x="4971999" y="1775306"/>
              <a:ext cx="3917782" cy="4574680"/>
            </a:xfrm>
            <a:prstGeom prst="rect">
              <a:avLst/>
            </a:prstGeom>
            <a:ln>
              <a:solidFill>
                <a:schemeClr val="tx1"/>
              </a:solidFill>
            </a:ln>
          </p:spPr>
        </p:pic>
        <p:sp>
          <p:nvSpPr>
            <p:cNvPr id="33" name="TextBox 32">
              <a:extLst>
                <a:ext uri="{FF2B5EF4-FFF2-40B4-BE49-F238E27FC236}">
                  <a16:creationId xmlns:a16="http://schemas.microsoft.com/office/drawing/2014/main" id="{32C6D6FB-1109-31E3-AEE4-D2FB0C83DDFE}"/>
                </a:ext>
              </a:extLst>
            </p:cNvPr>
            <p:cNvSpPr txBox="1"/>
            <p:nvPr/>
          </p:nvSpPr>
          <p:spPr>
            <a:xfrm>
              <a:off x="5816164" y="5611392"/>
              <a:ext cx="2319936" cy="707886"/>
            </a:xfrm>
            <a:prstGeom prst="rect">
              <a:avLst/>
            </a:prstGeom>
            <a:solidFill>
              <a:srgbClr val="FFFFFF"/>
            </a:solidFill>
            <a:ln>
              <a:solidFill>
                <a:srgbClr val="002060"/>
              </a:solidFill>
            </a:ln>
          </p:spPr>
          <p:txBody>
            <a:bodyPr wrap="square" rtlCol="0">
              <a:spAutoFit/>
            </a:bodyPr>
            <a:lstStyle/>
            <a:p>
              <a:pPr algn="ctr"/>
              <a:r>
                <a:rPr lang="en-US" sz="2000" b="1" dirty="0">
                  <a:ln w="0"/>
                  <a:solidFill>
                    <a:srgbClr val="002060"/>
                  </a:solidFill>
                  <a:effectLst>
                    <a:outerShdw blurRad="38100" dist="19050" dir="2700000" algn="tl" rotWithShape="0">
                      <a:schemeClr val="dk1">
                        <a:alpha val="40000"/>
                      </a:schemeClr>
                    </a:outerShdw>
                  </a:effectLst>
                </a:rPr>
                <a:t>Map after ND IM</a:t>
              </a:r>
            </a:p>
          </p:txBody>
        </p:sp>
        <p:sp>
          <p:nvSpPr>
            <p:cNvPr id="34" name="Rectangle 33">
              <a:extLst>
                <a:ext uri="{FF2B5EF4-FFF2-40B4-BE49-F238E27FC236}">
                  <a16:creationId xmlns:a16="http://schemas.microsoft.com/office/drawing/2014/main" id="{6DC3D5B3-0402-C7AD-E0C5-91F6E16D9243}"/>
                </a:ext>
                <a:ext uri="{C183D7F6-B498-43B3-948B-1728B52AA6E4}">
                  <adec:decorative xmlns:adec="http://schemas.microsoft.com/office/drawing/2017/decorative" val="1"/>
                </a:ext>
              </a:extLst>
            </p:cNvPr>
            <p:cNvSpPr/>
            <p:nvPr/>
          </p:nvSpPr>
          <p:spPr>
            <a:xfrm>
              <a:off x="6308321" y="1781162"/>
              <a:ext cx="2581461" cy="30597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5" name="Rectangle 34">
              <a:extLst>
                <a:ext uri="{FF2B5EF4-FFF2-40B4-BE49-F238E27FC236}">
                  <a16:creationId xmlns:a16="http://schemas.microsoft.com/office/drawing/2014/main" id="{643FC642-F0B3-FC62-339C-2EF781C72EF5}"/>
                </a:ext>
                <a:ext uri="{C183D7F6-B498-43B3-948B-1728B52AA6E4}">
                  <adec:decorative xmlns:adec="http://schemas.microsoft.com/office/drawing/2017/decorative" val="1"/>
                </a:ext>
              </a:extLst>
            </p:cNvPr>
            <p:cNvSpPr/>
            <p:nvPr/>
          </p:nvSpPr>
          <p:spPr>
            <a:xfrm>
              <a:off x="6308320" y="1778552"/>
              <a:ext cx="1295400" cy="2997564"/>
            </a:xfrm>
            <a:prstGeom prst="rect">
              <a:avLst/>
            </a:prstGeom>
            <a:solidFill>
              <a:srgbClr val="F698BA">
                <a:alpha val="45000"/>
              </a:srgbClr>
            </a:solidFill>
            <a:ln>
              <a:solidFill>
                <a:srgbClr val="F698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2D57922-9C98-D338-0C64-25F8D20EAE26}"/>
                </a:ext>
                <a:ext uri="{C183D7F6-B498-43B3-948B-1728B52AA6E4}">
                  <adec:decorative xmlns:adec="http://schemas.microsoft.com/office/drawing/2017/decorative" val="1"/>
                </a:ext>
              </a:extLst>
            </p:cNvPr>
            <p:cNvSpPr/>
            <p:nvPr/>
          </p:nvSpPr>
          <p:spPr>
            <a:xfrm>
              <a:off x="7603721" y="1775307"/>
              <a:ext cx="1286061" cy="3071507"/>
            </a:xfrm>
            <a:prstGeom prst="rect">
              <a:avLst/>
            </a:prstGeom>
            <a:solidFill>
              <a:srgbClr val="FFFF00">
                <a:alpha val="32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descr="Map Legend">
            <a:extLst>
              <a:ext uri="{FF2B5EF4-FFF2-40B4-BE49-F238E27FC236}">
                <a16:creationId xmlns:a16="http://schemas.microsoft.com/office/drawing/2014/main" id="{32C74671-02BD-781A-5ED1-C1EA16C47854}"/>
              </a:ext>
            </a:extLst>
          </p:cNvPr>
          <p:cNvGrpSpPr/>
          <p:nvPr/>
        </p:nvGrpSpPr>
        <p:grpSpPr>
          <a:xfrm>
            <a:off x="8986896" y="2960739"/>
            <a:ext cx="3073278" cy="1662446"/>
            <a:chOff x="9037696" y="2960739"/>
            <a:chExt cx="3073278" cy="1662446"/>
          </a:xfrm>
        </p:grpSpPr>
        <p:pic>
          <p:nvPicPr>
            <p:cNvPr id="38" name="Picture 37" descr="Map legend">
              <a:extLst>
                <a:ext uri="{FF2B5EF4-FFF2-40B4-BE49-F238E27FC236}">
                  <a16:creationId xmlns:a16="http://schemas.microsoft.com/office/drawing/2014/main" id="{8B4824F7-558A-88F4-DD5B-7332D6D77384}"/>
                </a:ext>
              </a:extLst>
            </p:cNvPr>
            <p:cNvPicPr>
              <a:picLocks noChangeAspect="1"/>
            </p:cNvPicPr>
            <p:nvPr/>
          </p:nvPicPr>
          <p:blipFill>
            <a:blip r:embed="rId5"/>
            <a:stretch>
              <a:fillRect/>
            </a:stretch>
          </p:blipFill>
          <p:spPr>
            <a:xfrm>
              <a:off x="9037696" y="2960739"/>
              <a:ext cx="3073278" cy="1662446"/>
            </a:xfrm>
            <a:prstGeom prst="rect">
              <a:avLst/>
            </a:prstGeom>
          </p:spPr>
        </p:pic>
        <p:cxnSp>
          <p:nvCxnSpPr>
            <p:cNvPr id="39" name="Straight Connector 38">
              <a:extLst>
                <a:ext uri="{FF2B5EF4-FFF2-40B4-BE49-F238E27FC236}">
                  <a16:creationId xmlns:a16="http://schemas.microsoft.com/office/drawing/2014/main" id="{85226EF1-A19F-BEC4-336A-25D29E69A2FC}"/>
                </a:ext>
                <a:ext uri="{C183D7F6-B498-43B3-948B-1728B52AA6E4}">
                  <adec:decorative xmlns:adec="http://schemas.microsoft.com/office/drawing/2017/decorative" val="1"/>
                </a:ext>
              </a:extLst>
            </p:cNvPr>
            <p:cNvCxnSpPr/>
            <p:nvPr/>
          </p:nvCxnSpPr>
          <p:spPr>
            <a:xfrm>
              <a:off x="9061143" y="3919146"/>
              <a:ext cx="2990305" cy="87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FAFCF89-B24D-D912-91CA-1F711248FCFB}"/>
                </a:ext>
                <a:ext uri="{C183D7F6-B498-43B3-948B-1728B52AA6E4}">
                  <adec:decorative xmlns:adec="http://schemas.microsoft.com/office/drawing/2017/decorative" val="1"/>
                </a:ext>
              </a:extLst>
            </p:cNvPr>
            <p:cNvSpPr/>
            <p:nvPr/>
          </p:nvSpPr>
          <p:spPr>
            <a:xfrm flipH="1">
              <a:off x="10597781" y="3279988"/>
              <a:ext cx="280556" cy="228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0A3E528-0FE3-7E98-69BC-20496180467A}"/>
                </a:ext>
                <a:ext uri="{C183D7F6-B498-43B3-948B-1728B52AA6E4}">
                  <adec:decorative xmlns:adec="http://schemas.microsoft.com/office/drawing/2017/decorative" val="1"/>
                </a:ext>
              </a:extLst>
            </p:cNvPr>
            <p:cNvSpPr/>
            <p:nvPr/>
          </p:nvSpPr>
          <p:spPr>
            <a:xfrm>
              <a:off x="10654328" y="4060432"/>
              <a:ext cx="280555" cy="187402"/>
            </a:xfrm>
            <a:prstGeom prst="rect">
              <a:avLst/>
            </a:prstGeom>
            <a:solidFill>
              <a:srgbClr val="F698BA">
                <a:alpha val="49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BE7EF227-8438-9F08-C82A-8B0CF9E8E7E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574335" y="3572461"/>
              <a:ext cx="360548" cy="177863"/>
            </a:xfrm>
            <a:prstGeom prst="rect">
              <a:avLst/>
            </a:prstGeom>
          </p:spPr>
        </p:pic>
        <p:cxnSp>
          <p:nvCxnSpPr>
            <p:cNvPr id="43" name="Straight Connector 42">
              <a:extLst>
                <a:ext uri="{FF2B5EF4-FFF2-40B4-BE49-F238E27FC236}">
                  <a16:creationId xmlns:a16="http://schemas.microsoft.com/office/drawing/2014/main" id="{A9908F1B-AD54-873A-2349-A8B5186D7519}"/>
                </a:ext>
                <a:ext uri="{C183D7F6-B498-43B3-948B-1728B52AA6E4}">
                  <adec:decorative xmlns:adec="http://schemas.microsoft.com/office/drawing/2017/decorative" val="1"/>
                </a:ext>
              </a:extLst>
            </p:cNvPr>
            <p:cNvCxnSpPr/>
            <p:nvPr/>
          </p:nvCxnSpPr>
          <p:spPr>
            <a:xfrm>
              <a:off x="9037696" y="3674123"/>
              <a:ext cx="30732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FC40C57-0877-C406-69A0-A30A8A9D7957}"/>
                </a:ext>
                <a:ext uri="{C183D7F6-B498-43B3-948B-1728B52AA6E4}">
                  <adec:decorative xmlns:adec="http://schemas.microsoft.com/office/drawing/2017/decorative" val="1"/>
                </a:ext>
              </a:extLst>
            </p:cNvPr>
            <p:cNvSpPr/>
            <p:nvPr/>
          </p:nvSpPr>
          <p:spPr>
            <a:xfrm>
              <a:off x="10654329" y="4378610"/>
              <a:ext cx="280555" cy="187694"/>
            </a:xfrm>
            <a:prstGeom prst="rect">
              <a:avLst/>
            </a:prstGeom>
            <a:solidFill>
              <a:srgbClr val="FFFF00">
                <a:alpha val="32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3D06BB9-1FFD-EC4E-BDC3-A7CF89C834FE}"/>
                </a:ext>
                <a:ext uri="{C183D7F6-B498-43B3-948B-1728B52AA6E4}">
                  <adec:decorative xmlns:adec="http://schemas.microsoft.com/office/drawing/2017/decorative" val="1"/>
                </a:ext>
              </a:extLst>
            </p:cNvPr>
            <p:cNvSpPr/>
            <p:nvPr/>
          </p:nvSpPr>
          <p:spPr>
            <a:xfrm>
              <a:off x="10549257" y="3829761"/>
              <a:ext cx="329081" cy="173790"/>
            </a:xfrm>
            <a:prstGeom prst="rect">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AD3D4853-6F3E-931E-8412-4235EEBABB5C}"/>
              </a:ext>
            </a:extLst>
          </p:cNvPr>
          <p:cNvSpPr>
            <a:spLocks noGrp="1"/>
          </p:cNvSpPr>
          <p:nvPr>
            <p:ph type="sldNum" sz="quarter" idx="4"/>
          </p:nvPr>
        </p:nvSpPr>
        <p:spPr/>
        <p:txBody>
          <a:bodyPr/>
          <a:lstStyle/>
          <a:p>
            <a:fld id="{850B1B32-CFA8-4BD1-A730-6F4B7E12345B}" type="slidenum">
              <a:rPr lang="en-US" smtClean="0"/>
              <a:pPr/>
              <a:t>36</a:t>
            </a:fld>
            <a:endParaRPr lang="en-US"/>
          </a:p>
        </p:txBody>
      </p:sp>
    </p:spTree>
    <p:extLst>
      <p:ext uri="{BB962C8B-B14F-4D97-AF65-F5344CB8AC3E}">
        <p14:creationId xmlns:p14="http://schemas.microsoft.com/office/powerpoint/2010/main" val="270082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1E27-75E0-1EC2-4071-670DA9E327C5}"/>
              </a:ext>
            </a:extLst>
          </p:cNvPr>
          <p:cNvSpPr>
            <a:spLocks noGrp="1"/>
          </p:cNvSpPr>
          <p:nvPr>
            <p:ph type="title"/>
          </p:nvPr>
        </p:nvSpPr>
        <p:spPr>
          <a:xfrm>
            <a:off x="0" y="0"/>
            <a:ext cx="10972799" cy="1358900"/>
          </a:xfrm>
        </p:spPr>
        <p:txBody>
          <a:bodyPr>
            <a:normAutofit/>
          </a:bodyPr>
          <a:lstStyle/>
          <a:p>
            <a:r>
              <a:rPr lang="en-US" sz="3800" dirty="0"/>
              <a:t>Land Class Breakdown for CA NDM110449</a:t>
            </a:r>
          </a:p>
        </p:txBody>
      </p:sp>
      <p:pic>
        <p:nvPicPr>
          <p:cNvPr id="5" name="Picture 4" descr="Land Classification allocation spreadsheet">
            <a:extLst>
              <a:ext uri="{FF2B5EF4-FFF2-40B4-BE49-F238E27FC236}">
                <a16:creationId xmlns:a16="http://schemas.microsoft.com/office/drawing/2014/main" id="{02E4BFB5-5BC0-C603-80CE-7ADE5B40B64B}"/>
              </a:ext>
            </a:extLst>
          </p:cNvPr>
          <p:cNvPicPr>
            <a:picLocks noChangeAspect="1"/>
          </p:cNvPicPr>
          <p:nvPr/>
        </p:nvPicPr>
        <p:blipFill>
          <a:blip r:embed="rId3"/>
          <a:stretch>
            <a:fillRect/>
          </a:stretch>
        </p:blipFill>
        <p:spPr>
          <a:xfrm>
            <a:off x="1181417" y="1353185"/>
            <a:ext cx="9080183" cy="5095992"/>
          </a:xfrm>
          <a:prstGeom prst="rect">
            <a:avLst/>
          </a:prstGeom>
        </p:spPr>
      </p:pic>
      <p:sp>
        <p:nvSpPr>
          <p:cNvPr id="4" name="Slide Number Placeholder 3">
            <a:extLst>
              <a:ext uri="{FF2B5EF4-FFF2-40B4-BE49-F238E27FC236}">
                <a16:creationId xmlns:a16="http://schemas.microsoft.com/office/drawing/2014/main" id="{602C0104-04D5-4A30-F13A-A126AE810B56}"/>
              </a:ext>
            </a:extLst>
          </p:cNvPr>
          <p:cNvSpPr>
            <a:spLocks noGrp="1"/>
          </p:cNvSpPr>
          <p:nvPr>
            <p:ph type="sldNum" sz="quarter" idx="4"/>
          </p:nvPr>
        </p:nvSpPr>
        <p:spPr/>
        <p:txBody>
          <a:bodyPr/>
          <a:lstStyle/>
          <a:p>
            <a:fld id="{850B1B32-CFA8-4BD1-A730-6F4B7E12345B}" type="slidenum">
              <a:rPr lang="en-US" smtClean="0"/>
              <a:pPr/>
              <a:t>37</a:t>
            </a:fld>
            <a:endParaRPr lang="en-US" dirty="0"/>
          </a:p>
        </p:txBody>
      </p:sp>
    </p:spTree>
    <p:extLst>
      <p:ext uri="{BB962C8B-B14F-4D97-AF65-F5344CB8AC3E}">
        <p14:creationId xmlns:p14="http://schemas.microsoft.com/office/powerpoint/2010/main" val="1817273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CA02-65A2-4B3E-BA1A-415F3AA38D40}"/>
              </a:ext>
            </a:extLst>
          </p:cNvPr>
          <p:cNvSpPr>
            <a:spLocks noGrp="1"/>
          </p:cNvSpPr>
          <p:nvPr>
            <p:ph type="title"/>
          </p:nvPr>
        </p:nvSpPr>
        <p:spPr/>
        <p:txBody>
          <a:bodyPr/>
          <a:lstStyle/>
          <a:p>
            <a:r>
              <a:rPr lang="en-US" dirty="0"/>
              <a:t>Reporting for Overlap Example 2</a:t>
            </a:r>
          </a:p>
        </p:txBody>
      </p:sp>
      <p:sp>
        <p:nvSpPr>
          <p:cNvPr id="3" name="Text Placeholder 2">
            <a:extLst>
              <a:ext uri="{FF2B5EF4-FFF2-40B4-BE49-F238E27FC236}">
                <a16:creationId xmlns:a16="http://schemas.microsoft.com/office/drawing/2014/main" id="{7B0ADA8F-C9E6-4329-99A0-448A472D5509}"/>
              </a:ext>
            </a:extLst>
          </p:cNvPr>
          <p:cNvSpPr>
            <a:spLocks noGrp="1"/>
          </p:cNvSpPr>
          <p:nvPr>
            <p:ph type="body" idx="1"/>
          </p:nvPr>
        </p:nvSpPr>
        <p:spPr/>
        <p:txBody>
          <a:bodyPr/>
          <a:lstStyle/>
          <a:p>
            <a:endParaRPr lang="en-US" dirty="0"/>
          </a:p>
        </p:txBody>
      </p:sp>
      <p:sp>
        <p:nvSpPr>
          <p:cNvPr id="4" name="Slide Number Placeholder 6">
            <a:extLst>
              <a:ext uri="{FF2B5EF4-FFF2-40B4-BE49-F238E27FC236}">
                <a16:creationId xmlns:a16="http://schemas.microsoft.com/office/drawing/2014/main" id="{E6870DD1-F23F-4F29-B789-EE1DEB395EE8}"/>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38</a:t>
            </a:fld>
            <a:endParaRPr lang="en-US"/>
          </a:p>
        </p:txBody>
      </p:sp>
    </p:spTree>
    <p:extLst>
      <p:ext uri="{BB962C8B-B14F-4D97-AF65-F5344CB8AC3E}">
        <p14:creationId xmlns:p14="http://schemas.microsoft.com/office/powerpoint/2010/main" val="4193467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C07844-1229-4505-82FD-C079F0831E08}"/>
              </a:ext>
            </a:extLst>
          </p:cNvPr>
          <p:cNvSpPr>
            <a:spLocks noGrp="1"/>
          </p:cNvSpPr>
          <p:nvPr>
            <p:ph type="title" idx="4294967295"/>
          </p:nvPr>
        </p:nvSpPr>
        <p:spPr>
          <a:xfrm>
            <a:off x="0" y="399495"/>
            <a:ext cx="10538460" cy="559292"/>
          </a:xfrm>
        </p:spPr>
        <p:txBody>
          <a:bodyPr vert="horz" lIns="91430" tIns="45715" rIns="91430" bIns="45715" rtlCol="0" anchor="b">
            <a:noAutofit/>
          </a:bodyPr>
          <a:lstStyle/>
          <a:p>
            <a:r>
              <a:rPr lang="en-US" sz="3700" dirty="0"/>
              <a:t>Reporting Example for NDM110449 (1 of 3)</a:t>
            </a:r>
          </a:p>
        </p:txBody>
      </p:sp>
      <p:pic>
        <p:nvPicPr>
          <p:cNvPr id="6" name="Picture 5" descr="Reporting example spreadsheet">
            <a:extLst>
              <a:ext uri="{FF2B5EF4-FFF2-40B4-BE49-F238E27FC236}">
                <a16:creationId xmlns:a16="http://schemas.microsoft.com/office/drawing/2014/main" id="{7DF6E672-1CF9-FF75-3A51-5DE829A73DB5}"/>
              </a:ext>
            </a:extLst>
          </p:cNvPr>
          <p:cNvPicPr>
            <a:picLocks noChangeAspect="1"/>
          </p:cNvPicPr>
          <p:nvPr/>
        </p:nvPicPr>
        <p:blipFill>
          <a:blip r:embed="rId3"/>
          <a:stretch>
            <a:fillRect/>
          </a:stretch>
        </p:blipFill>
        <p:spPr>
          <a:xfrm>
            <a:off x="951547" y="1163954"/>
            <a:ext cx="8877756" cy="5179695"/>
          </a:xfrm>
          <a:prstGeom prst="rect">
            <a:avLst/>
          </a:prstGeom>
        </p:spPr>
      </p:pic>
      <p:sp>
        <p:nvSpPr>
          <p:cNvPr id="2" name="Slide Number Placeholder 1"/>
          <p:cNvSpPr>
            <a:spLocks noGrp="1"/>
          </p:cNvSpPr>
          <p:nvPr>
            <p:ph type="sldNum" sz="quarter" idx="10"/>
          </p:nvPr>
        </p:nvSpPr>
        <p:spPr/>
        <p:txBody>
          <a:bodyPr/>
          <a:lstStyle/>
          <a:p>
            <a:pPr>
              <a:defRPr/>
            </a:pPr>
            <a:fld id="{08A4A6A0-B29F-4DF8-9949-7525A232DB1C}" type="slidenum">
              <a:rPr lang="en-US" smtClean="0">
                <a:latin typeface="+mj-lt"/>
              </a:rPr>
              <a:pPr>
                <a:defRPr/>
              </a:pPr>
              <a:t>39</a:t>
            </a:fld>
            <a:endParaRPr lang="en-US" dirty="0">
              <a:latin typeface="+mj-lt"/>
            </a:endParaRPr>
          </a:p>
        </p:txBody>
      </p:sp>
    </p:spTree>
    <p:extLst>
      <p:ext uri="{BB962C8B-B14F-4D97-AF65-F5344CB8AC3E}">
        <p14:creationId xmlns:p14="http://schemas.microsoft.com/office/powerpoint/2010/main" val="52303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CA02-65A2-4B3E-BA1A-415F3AA38D40}"/>
              </a:ext>
            </a:extLst>
          </p:cNvPr>
          <p:cNvSpPr>
            <a:spLocks noGrp="1"/>
          </p:cNvSpPr>
          <p:nvPr>
            <p:ph type="title"/>
          </p:nvPr>
        </p:nvSpPr>
        <p:spPr/>
        <p:txBody>
          <a:bodyPr/>
          <a:lstStyle/>
          <a:p>
            <a:r>
              <a:rPr lang="en-US" dirty="0"/>
              <a:t>Agreement Overlaps</a:t>
            </a:r>
            <a:r>
              <a:rPr lang="en-US" sz="800" dirty="0"/>
              <a:t>1</a:t>
            </a:r>
            <a:endParaRPr lang="en-US" dirty="0"/>
          </a:p>
        </p:txBody>
      </p:sp>
      <p:sp>
        <p:nvSpPr>
          <p:cNvPr id="3" name="Text Placeholder 2">
            <a:extLst>
              <a:ext uri="{FF2B5EF4-FFF2-40B4-BE49-F238E27FC236}">
                <a16:creationId xmlns:a16="http://schemas.microsoft.com/office/drawing/2014/main" id="{7B0ADA8F-C9E6-4329-99A0-448A472D5509}"/>
              </a:ext>
            </a:extLst>
          </p:cNvPr>
          <p:cNvSpPr>
            <a:spLocks noGrp="1"/>
          </p:cNvSpPr>
          <p:nvPr>
            <p:ph type="body" idx="1"/>
          </p:nvPr>
        </p:nvSpPr>
        <p:spPr/>
        <p:txBody>
          <a:bodyPr/>
          <a:lstStyle/>
          <a:p>
            <a:endParaRPr lang="en-US" dirty="0"/>
          </a:p>
        </p:txBody>
      </p:sp>
      <p:sp>
        <p:nvSpPr>
          <p:cNvPr id="4" name="Slide Number Placeholder 6">
            <a:extLst>
              <a:ext uri="{FF2B5EF4-FFF2-40B4-BE49-F238E27FC236}">
                <a16:creationId xmlns:a16="http://schemas.microsoft.com/office/drawing/2014/main" id="{E6870DD1-F23F-4F29-B789-EE1DEB395EE8}"/>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4</a:t>
            </a:fld>
            <a:endParaRPr lang="en-US" dirty="0"/>
          </a:p>
        </p:txBody>
      </p:sp>
    </p:spTree>
    <p:extLst>
      <p:ext uri="{BB962C8B-B14F-4D97-AF65-F5344CB8AC3E}">
        <p14:creationId xmlns:p14="http://schemas.microsoft.com/office/powerpoint/2010/main" val="2154871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B2290-506C-44A9-83D8-F6E394C6D184}"/>
              </a:ext>
            </a:extLst>
          </p:cNvPr>
          <p:cNvSpPr>
            <a:spLocks noGrp="1"/>
          </p:cNvSpPr>
          <p:nvPr>
            <p:ph type="title" idx="4294967295"/>
          </p:nvPr>
        </p:nvSpPr>
        <p:spPr>
          <a:xfrm>
            <a:off x="160020" y="327884"/>
            <a:ext cx="10262364" cy="559293"/>
          </a:xfrm>
        </p:spPr>
        <p:txBody>
          <a:bodyPr vert="horz" lIns="91430" tIns="45715" rIns="91430" bIns="45715" rtlCol="0" anchor="b">
            <a:noAutofit/>
          </a:bodyPr>
          <a:lstStyle/>
          <a:p>
            <a:r>
              <a:rPr lang="en-US" sz="3600" dirty="0"/>
              <a:t>Reporting Example for NDM110449 (2 of 3)</a:t>
            </a:r>
          </a:p>
        </p:txBody>
      </p:sp>
      <p:sp>
        <p:nvSpPr>
          <p:cNvPr id="9" name="Rectangle 8"/>
          <p:cNvSpPr/>
          <p:nvPr/>
        </p:nvSpPr>
        <p:spPr>
          <a:xfrm>
            <a:off x="7115682" y="1822068"/>
            <a:ext cx="3707907" cy="1077218"/>
          </a:xfrm>
          <a:prstGeom prst="rect">
            <a:avLst/>
          </a:prstGeom>
        </p:spPr>
        <p:txBody>
          <a:bodyPr wrap="square">
            <a:spAutoFit/>
          </a:bodyPr>
          <a:lstStyle/>
          <a:p>
            <a:r>
              <a:rPr lang="en-US" sz="3200" dirty="0">
                <a:solidFill>
                  <a:srgbClr val="002060"/>
                </a:solidFill>
              </a:rPr>
              <a:t>CA NDM98624 within Overlap</a:t>
            </a:r>
          </a:p>
        </p:txBody>
      </p:sp>
      <p:grpSp>
        <p:nvGrpSpPr>
          <p:cNvPr id="14" name="Group 13" descr="Reporting example spreadsheet">
            <a:extLst>
              <a:ext uri="{FF2B5EF4-FFF2-40B4-BE49-F238E27FC236}">
                <a16:creationId xmlns:a16="http://schemas.microsoft.com/office/drawing/2014/main" id="{505E137B-A7AC-0676-2FE4-343BCE55BBE7}"/>
              </a:ext>
            </a:extLst>
          </p:cNvPr>
          <p:cNvGrpSpPr/>
          <p:nvPr/>
        </p:nvGrpSpPr>
        <p:grpSpPr>
          <a:xfrm>
            <a:off x="323850" y="1128507"/>
            <a:ext cx="9411625" cy="5352602"/>
            <a:chOff x="323850" y="1128507"/>
            <a:chExt cx="9411625" cy="5352602"/>
          </a:xfrm>
        </p:grpSpPr>
        <p:pic>
          <p:nvPicPr>
            <p:cNvPr id="10" name="Picture 9">
              <a:extLst>
                <a:ext uri="{FF2B5EF4-FFF2-40B4-BE49-F238E27FC236}">
                  <a16:creationId xmlns:a16="http://schemas.microsoft.com/office/drawing/2014/main" id="{130D3474-E2D4-70C9-5B05-4CCFF6CC7CB2}"/>
                </a:ext>
              </a:extLst>
            </p:cNvPr>
            <p:cNvPicPr>
              <a:picLocks noChangeAspect="1"/>
            </p:cNvPicPr>
            <p:nvPr/>
          </p:nvPicPr>
          <p:blipFill>
            <a:blip r:embed="rId3"/>
            <a:stretch>
              <a:fillRect/>
            </a:stretch>
          </p:blipFill>
          <p:spPr>
            <a:xfrm>
              <a:off x="323850" y="1128507"/>
              <a:ext cx="5772150" cy="2257425"/>
            </a:xfrm>
            <a:prstGeom prst="rect">
              <a:avLst/>
            </a:prstGeom>
          </p:spPr>
        </p:pic>
        <p:sp>
          <p:nvSpPr>
            <p:cNvPr id="5" name="Rectangle 4" descr="Reporting example spreadsheet"/>
            <p:cNvSpPr/>
            <p:nvPr/>
          </p:nvSpPr>
          <p:spPr>
            <a:xfrm>
              <a:off x="3563369" y="2685701"/>
              <a:ext cx="715224" cy="217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E5FBF6A-4356-1FBE-B385-546E9CCBA6F0}"/>
                </a:ext>
              </a:extLst>
            </p:cNvPr>
            <p:cNvPicPr>
              <a:picLocks noChangeAspect="1"/>
            </p:cNvPicPr>
            <p:nvPr/>
          </p:nvPicPr>
          <p:blipFill>
            <a:blip r:embed="rId4"/>
            <a:stretch>
              <a:fillRect/>
            </a:stretch>
          </p:blipFill>
          <p:spPr>
            <a:xfrm>
              <a:off x="2968942" y="3498864"/>
              <a:ext cx="6766533" cy="2982245"/>
            </a:xfrm>
            <a:prstGeom prst="rect">
              <a:avLst/>
            </a:prstGeom>
          </p:spPr>
        </p:pic>
        <p:cxnSp>
          <p:nvCxnSpPr>
            <p:cNvPr id="7" name="Straight Arrow Connector 6">
              <a:extLst>
                <a:ext uri="{C183D7F6-B498-43B3-948B-1728B52AA6E4}">
                  <adec:decorative xmlns:adec="http://schemas.microsoft.com/office/drawing/2017/decorative" val="1"/>
                </a:ext>
              </a:extLst>
            </p:cNvPr>
            <p:cNvCxnSpPr>
              <a:cxnSpLocks/>
            </p:cNvCxnSpPr>
            <p:nvPr/>
          </p:nvCxnSpPr>
          <p:spPr>
            <a:xfrm>
              <a:off x="4278593" y="2899286"/>
              <a:ext cx="2602267" cy="1466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0"/>
          </p:nvPr>
        </p:nvSpPr>
        <p:spPr/>
        <p:txBody>
          <a:bodyPr/>
          <a:lstStyle/>
          <a:p>
            <a:pPr>
              <a:defRPr/>
            </a:pPr>
            <a:fld id="{08A4A6A0-B29F-4DF8-9949-7525A232DB1C}" type="slidenum">
              <a:rPr lang="en-US" smtClean="0">
                <a:latin typeface="+mj-lt"/>
              </a:rPr>
              <a:pPr>
                <a:defRPr/>
              </a:pPr>
              <a:t>40</a:t>
            </a:fld>
            <a:endParaRPr lang="en-US" dirty="0">
              <a:latin typeface="+mj-lt"/>
            </a:endParaRPr>
          </a:p>
        </p:txBody>
      </p:sp>
    </p:spTree>
    <p:extLst>
      <p:ext uri="{BB962C8B-B14F-4D97-AF65-F5344CB8AC3E}">
        <p14:creationId xmlns:p14="http://schemas.microsoft.com/office/powerpoint/2010/main" val="3099845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2A8AE-1309-4E0F-A506-DA1A83859162}"/>
              </a:ext>
            </a:extLst>
          </p:cNvPr>
          <p:cNvSpPr>
            <a:spLocks noGrp="1"/>
          </p:cNvSpPr>
          <p:nvPr>
            <p:ph type="title" idx="4294967295"/>
          </p:nvPr>
        </p:nvSpPr>
        <p:spPr>
          <a:xfrm>
            <a:off x="239697" y="326485"/>
            <a:ext cx="10271464" cy="603682"/>
          </a:xfrm>
        </p:spPr>
        <p:txBody>
          <a:bodyPr vert="horz" lIns="91430" tIns="45715" rIns="91430" bIns="45715" rtlCol="0" anchor="b">
            <a:noAutofit/>
          </a:bodyPr>
          <a:lstStyle/>
          <a:p>
            <a:r>
              <a:rPr lang="en-US" sz="3600" dirty="0"/>
              <a:t>Reporting Example for NDM110449 (3 of 3)</a:t>
            </a:r>
          </a:p>
        </p:txBody>
      </p:sp>
      <p:pic>
        <p:nvPicPr>
          <p:cNvPr id="9" name="Picture 8" descr="Reporting example spreadsheet">
            <a:extLst>
              <a:ext uri="{FF2B5EF4-FFF2-40B4-BE49-F238E27FC236}">
                <a16:creationId xmlns:a16="http://schemas.microsoft.com/office/drawing/2014/main" id="{FF7FDD4F-1019-50B4-54E0-9FBCDC5DD42C}"/>
              </a:ext>
            </a:extLst>
          </p:cNvPr>
          <p:cNvPicPr>
            <a:picLocks noChangeAspect="1"/>
          </p:cNvPicPr>
          <p:nvPr/>
        </p:nvPicPr>
        <p:blipFill>
          <a:blip r:embed="rId3"/>
          <a:stretch>
            <a:fillRect/>
          </a:stretch>
        </p:blipFill>
        <p:spPr>
          <a:xfrm>
            <a:off x="106680" y="1104900"/>
            <a:ext cx="7570276" cy="5261610"/>
          </a:xfrm>
          <a:prstGeom prst="rect">
            <a:avLst/>
          </a:prstGeom>
        </p:spPr>
      </p:pic>
      <p:pic>
        <p:nvPicPr>
          <p:cNvPr id="11" name="Picture 10" descr="Map Legend">
            <a:extLst>
              <a:ext uri="{FF2B5EF4-FFF2-40B4-BE49-F238E27FC236}">
                <a16:creationId xmlns:a16="http://schemas.microsoft.com/office/drawing/2014/main" id="{7E63C782-0A28-A360-2BA4-6AFD825DC459}"/>
              </a:ext>
            </a:extLst>
          </p:cNvPr>
          <p:cNvPicPr>
            <a:picLocks noChangeAspect="1"/>
          </p:cNvPicPr>
          <p:nvPr/>
        </p:nvPicPr>
        <p:blipFill>
          <a:blip r:embed="rId4"/>
          <a:stretch>
            <a:fillRect/>
          </a:stretch>
        </p:blipFill>
        <p:spPr>
          <a:xfrm>
            <a:off x="7895272" y="2329814"/>
            <a:ext cx="3629719" cy="1462929"/>
          </a:xfrm>
          <a:prstGeom prst="rect">
            <a:avLst/>
          </a:prstGeom>
        </p:spPr>
      </p:pic>
      <p:sp>
        <p:nvSpPr>
          <p:cNvPr id="2" name="Slide Number Placeholder 1"/>
          <p:cNvSpPr>
            <a:spLocks noGrp="1"/>
          </p:cNvSpPr>
          <p:nvPr>
            <p:ph type="sldNum" sz="quarter" idx="10"/>
          </p:nvPr>
        </p:nvSpPr>
        <p:spPr/>
        <p:txBody>
          <a:bodyPr/>
          <a:lstStyle/>
          <a:p>
            <a:pPr>
              <a:defRPr/>
            </a:pPr>
            <a:fld id="{08A4A6A0-B29F-4DF8-9949-7525A232DB1C}" type="slidenum">
              <a:rPr lang="en-US" smtClean="0">
                <a:latin typeface="+mj-lt"/>
              </a:rPr>
              <a:pPr>
                <a:defRPr/>
              </a:pPr>
              <a:t>41</a:t>
            </a:fld>
            <a:endParaRPr lang="en-US" dirty="0">
              <a:latin typeface="+mj-lt"/>
            </a:endParaRPr>
          </a:p>
        </p:txBody>
      </p:sp>
    </p:spTree>
    <p:extLst>
      <p:ext uri="{BB962C8B-B14F-4D97-AF65-F5344CB8AC3E}">
        <p14:creationId xmlns:p14="http://schemas.microsoft.com/office/powerpoint/2010/main" val="1136104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6669-1D67-F408-3ACB-4646443F9E18}"/>
              </a:ext>
            </a:extLst>
          </p:cNvPr>
          <p:cNvSpPr>
            <a:spLocks noGrp="1"/>
          </p:cNvSpPr>
          <p:nvPr>
            <p:ph type="title"/>
          </p:nvPr>
        </p:nvSpPr>
        <p:spPr>
          <a:xfrm>
            <a:off x="250371" y="283029"/>
            <a:ext cx="10972799" cy="1143000"/>
          </a:xfrm>
        </p:spPr>
        <p:txBody>
          <a:bodyPr/>
          <a:lstStyle/>
          <a:p>
            <a:r>
              <a:rPr lang="en-US" dirty="0"/>
              <a:t>2014 Reporting for CA NDM110449</a:t>
            </a:r>
          </a:p>
        </p:txBody>
      </p:sp>
      <p:sp>
        <p:nvSpPr>
          <p:cNvPr id="5" name="Content Placeholder 2">
            <a:extLst>
              <a:ext uri="{FF2B5EF4-FFF2-40B4-BE49-F238E27FC236}">
                <a16:creationId xmlns:a16="http://schemas.microsoft.com/office/drawing/2014/main" id="{CCC50C24-C09C-EED5-86E0-82D4B24247B6}"/>
              </a:ext>
            </a:extLst>
          </p:cNvPr>
          <p:cNvSpPr>
            <a:spLocks noGrp="1"/>
          </p:cNvSpPr>
          <p:nvPr>
            <p:ph idx="1"/>
          </p:nvPr>
        </p:nvSpPr>
        <p:spPr>
          <a:xfrm>
            <a:off x="612559" y="1600200"/>
            <a:ext cx="9369642" cy="2209800"/>
          </a:xfrm>
        </p:spPr>
        <p:txBody>
          <a:bodyPr>
            <a:normAutofit fontScale="70000" lnSpcReduction="20000"/>
          </a:bodyPr>
          <a:lstStyle/>
          <a:p>
            <a:pPr>
              <a:spcAft>
                <a:spcPts val="600"/>
              </a:spcAft>
            </a:pPr>
            <a:r>
              <a:rPr lang="en-US" dirty="0"/>
              <a:t>100% of Production will be reported to CA NDM110449.</a:t>
            </a:r>
          </a:p>
          <a:p>
            <a:pPr>
              <a:spcAft>
                <a:spcPts val="600"/>
              </a:spcAft>
            </a:pPr>
            <a:r>
              <a:rPr lang="en-US" dirty="0"/>
              <a:t>In example CA NDM110449 there are no leases to report directly to this CA.</a:t>
            </a:r>
          </a:p>
          <a:p>
            <a:pPr>
              <a:spcAft>
                <a:spcPts val="600"/>
              </a:spcAft>
            </a:pPr>
            <a:r>
              <a:rPr lang="en-US" dirty="0"/>
              <a:t>Royalty reporting will be allocated to the base CA NDM98624 based on the that CA’s allocation schedule.</a:t>
            </a:r>
          </a:p>
          <a:p>
            <a:pPr>
              <a:buFont typeface="Arial" panose="020B0604020202020204" pitchFamily="34" charset="0"/>
              <a:buChar char="•"/>
            </a:pPr>
            <a:endParaRPr lang="en-US" dirty="0"/>
          </a:p>
        </p:txBody>
      </p:sp>
      <p:pic>
        <p:nvPicPr>
          <p:cNvPr id="6" name="Picture 8">
            <a:extLst>
              <a:ext uri="{FF2B5EF4-FFF2-40B4-BE49-F238E27FC236}">
                <a16:creationId xmlns:a16="http://schemas.microsoft.com/office/drawing/2014/main" id="{BE72CC6C-3E84-3660-C356-154EE36F69D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37251"/>
            <a:ext cx="3200400" cy="2400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D7F7220-A380-E41D-5311-28BF0064CE9F}"/>
              </a:ext>
            </a:extLst>
          </p:cNvPr>
          <p:cNvSpPr>
            <a:spLocks noGrp="1"/>
          </p:cNvSpPr>
          <p:nvPr>
            <p:ph type="sldNum" sz="quarter" idx="4"/>
          </p:nvPr>
        </p:nvSpPr>
        <p:spPr/>
        <p:txBody>
          <a:bodyPr/>
          <a:lstStyle/>
          <a:p>
            <a:fld id="{850B1B32-CFA8-4BD1-A730-6F4B7E12345B}" type="slidenum">
              <a:rPr lang="en-US" smtClean="0"/>
              <a:pPr/>
              <a:t>42</a:t>
            </a:fld>
            <a:endParaRPr lang="en-US"/>
          </a:p>
        </p:txBody>
      </p:sp>
    </p:spTree>
    <p:extLst>
      <p:ext uri="{BB962C8B-B14F-4D97-AF65-F5344CB8AC3E}">
        <p14:creationId xmlns:p14="http://schemas.microsoft.com/office/powerpoint/2010/main" val="2137411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CBE06F-D1A7-486E-89A3-F9B8D7647AA9}"/>
              </a:ext>
            </a:extLst>
          </p:cNvPr>
          <p:cNvSpPr>
            <a:spLocks noGrp="1"/>
          </p:cNvSpPr>
          <p:nvPr>
            <p:ph type="title" idx="4294967295"/>
          </p:nvPr>
        </p:nvSpPr>
        <p:spPr>
          <a:xfrm>
            <a:off x="186302" y="762147"/>
            <a:ext cx="10369119" cy="648070"/>
          </a:xfrm>
        </p:spPr>
        <p:txBody>
          <a:bodyPr vert="horz" lIns="91430" tIns="45715" rIns="91430" bIns="45715" rtlCol="0" anchor="b">
            <a:noAutofit/>
          </a:bodyPr>
          <a:lstStyle/>
          <a:p>
            <a:r>
              <a:rPr lang="en-US" dirty="0"/>
              <a:t>2014 Reporting Example for NDM110449 (1 of 3)</a:t>
            </a:r>
          </a:p>
        </p:txBody>
      </p:sp>
      <p:pic>
        <p:nvPicPr>
          <p:cNvPr id="7" name="Picture 6" descr="Image showing reporting example and the lease reporting to NDM98624">
            <a:extLst>
              <a:ext uri="{FF2B5EF4-FFF2-40B4-BE49-F238E27FC236}">
                <a16:creationId xmlns:a16="http://schemas.microsoft.com/office/drawing/2014/main" id="{55136C7A-7404-E882-BC6D-9C1FA10657D7}"/>
              </a:ext>
            </a:extLst>
          </p:cNvPr>
          <p:cNvPicPr>
            <a:picLocks noChangeAspect="1"/>
          </p:cNvPicPr>
          <p:nvPr/>
        </p:nvPicPr>
        <p:blipFill>
          <a:blip r:embed="rId3"/>
          <a:stretch>
            <a:fillRect/>
          </a:stretch>
        </p:blipFill>
        <p:spPr>
          <a:xfrm>
            <a:off x="519026" y="1356406"/>
            <a:ext cx="7724895" cy="2693079"/>
          </a:xfrm>
          <a:prstGeom prst="rect">
            <a:avLst/>
          </a:prstGeom>
        </p:spPr>
      </p:pic>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7310" y="1985790"/>
            <a:ext cx="660396" cy="11385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of reporting calculations">
            <a:extLst>
              <a:ext uri="{FF2B5EF4-FFF2-40B4-BE49-F238E27FC236}">
                <a16:creationId xmlns:a16="http://schemas.microsoft.com/office/drawing/2014/main" id="{0B362A19-C621-4A86-8E48-CF46C6CC7A4A}"/>
              </a:ext>
            </a:extLst>
          </p:cNvPr>
          <p:cNvPicPr>
            <a:picLocks noChangeAspect="1"/>
          </p:cNvPicPr>
          <p:nvPr/>
        </p:nvPicPr>
        <p:blipFill>
          <a:blip r:embed="rId5"/>
          <a:stretch>
            <a:fillRect/>
          </a:stretch>
        </p:blipFill>
        <p:spPr>
          <a:xfrm>
            <a:off x="334865" y="4100358"/>
            <a:ext cx="11118799" cy="1366204"/>
          </a:xfrm>
          <a:prstGeom prst="rect">
            <a:avLst/>
          </a:prstGeom>
        </p:spPr>
      </p:pic>
      <p:sp>
        <p:nvSpPr>
          <p:cNvPr id="8" name="TextBox 7"/>
          <p:cNvSpPr txBox="1"/>
          <p:nvPr/>
        </p:nvSpPr>
        <p:spPr>
          <a:xfrm>
            <a:off x="2235197" y="5555239"/>
            <a:ext cx="7569777" cy="762000"/>
          </a:xfrm>
          <a:prstGeom prst="rect">
            <a:avLst/>
          </a:prstGeom>
          <a:solidFill>
            <a:schemeClr val="bg1"/>
          </a:solidFill>
          <a:ln>
            <a:solidFill>
              <a:schemeClr val="tx1"/>
            </a:solidFill>
          </a:ln>
        </p:spPr>
        <p:txBody>
          <a:bodyPr wrap="square" rtlCol="0">
            <a:spAutoFit/>
          </a:bodyPr>
          <a:lstStyle/>
          <a:p>
            <a:pPr algn="ctr"/>
            <a:r>
              <a:rPr lang="en-US" sz="1400" dirty="0"/>
              <a:t>Total Sales Volume x allocation % x MNOP x working interest % = Sales Volume</a:t>
            </a:r>
          </a:p>
          <a:p>
            <a:pPr algn="ctr"/>
            <a:endParaRPr lang="en-US" sz="1400" dirty="0"/>
          </a:p>
          <a:p>
            <a:pPr algn="ctr"/>
            <a:r>
              <a:rPr lang="en-US" sz="1400" dirty="0"/>
              <a:t>Sales Volume x price x royalty rate – allowances = Royalty Value</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08A4A6A0-B29F-4DF8-9949-7525A232DB1C}" type="slidenum">
              <a:rPr lang="en-US" smtClean="0">
                <a:latin typeface="+mj-lt"/>
              </a:rPr>
              <a:pPr>
                <a:defRPr/>
              </a:pPr>
              <a:t>43</a:t>
            </a:fld>
            <a:endParaRPr lang="en-US" dirty="0">
              <a:latin typeface="+mj-lt"/>
            </a:endParaRPr>
          </a:p>
        </p:txBody>
      </p:sp>
    </p:spTree>
    <p:extLst>
      <p:ext uri="{BB962C8B-B14F-4D97-AF65-F5344CB8AC3E}">
        <p14:creationId xmlns:p14="http://schemas.microsoft.com/office/powerpoint/2010/main" val="594344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FC7EC92-5649-718F-70BF-01844FF03447}"/>
              </a:ext>
            </a:extLst>
          </p:cNvPr>
          <p:cNvSpPr>
            <a:spLocks noGrp="1"/>
          </p:cNvSpPr>
          <p:nvPr>
            <p:ph type="title"/>
          </p:nvPr>
        </p:nvSpPr>
        <p:spPr>
          <a:xfrm>
            <a:off x="217170" y="354648"/>
            <a:ext cx="10358510" cy="859722"/>
          </a:xfrm>
        </p:spPr>
        <p:txBody>
          <a:bodyPr>
            <a:noAutofit/>
          </a:bodyPr>
          <a:lstStyle/>
          <a:p>
            <a:r>
              <a:rPr lang="en-US" dirty="0"/>
              <a:t>2014 Reporting Example for NDM110449 (2 of 3)</a:t>
            </a:r>
          </a:p>
        </p:txBody>
      </p:sp>
      <p:pic>
        <p:nvPicPr>
          <p:cNvPr id="7" name="Picture 6" descr="Image of reporting calculations">
            <a:extLst>
              <a:ext uri="{FF2B5EF4-FFF2-40B4-BE49-F238E27FC236}">
                <a16:creationId xmlns:a16="http://schemas.microsoft.com/office/drawing/2014/main" id="{613568A5-2A57-A758-8917-284E0640AD0B}"/>
              </a:ext>
            </a:extLst>
          </p:cNvPr>
          <p:cNvPicPr>
            <a:picLocks noChangeAspect="1"/>
          </p:cNvPicPr>
          <p:nvPr/>
        </p:nvPicPr>
        <p:blipFill>
          <a:blip r:embed="rId3"/>
          <a:stretch>
            <a:fillRect/>
          </a:stretch>
        </p:blipFill>
        <p:spPr>
          <a:xfrm>
            <a:off x="589443" y="1892635"/>
            <a:ext cx="11021310" cy="1354225"/>
          </a:xfrm>
          <a:prstGeom prst="rect">
            <a:avLst/>
          </a:prstGeom>
        </p:spPr>
      </p:pic>
      <p:pic>
        <p:nvPicPr>
          <p:cNvPr id="10" name="Picture 9" descr="Image showing what the reporting looks like on the 2014">
            <a:extLst>
              <a:ext uri="{FF2B5EF4-FFF2-40B4-BE49-F238E27FC236}">
                <a16:creationId xmlns:a16="http://schemas.microsoft.com/office/drawing/2014/main" id="{F05794C4-E808-12D0-FB63-83C553F2AE8F}"/>
              </a:ext>
            </a:extLst>
          </p:cNvPr>
          <p:cNvPicPr>
            <a:picLocks noChangeAspect="1"/>
          </p:cNvPicPr>
          <p:nvPr/>
        </p:nvPicPr>
        <p:blipFill>
          <a:blip r:embed="rId4"/>
          <a:stretch>
            <a:fillRect/>
          </a:stretch>
        </p:blipFill>
        <p:spPr>
          <a:xfrm>
            <a:off x="778201" y="3281895"/>
            <a:ext cx="10677545" cy="1323175"/>
          </a:xfrm>
          <a:prstGeom prst="rect">
            <a:avLst/>
          </a:prstGeom>
        </p:spPr>
      </p:pic>
      <p:pic>
        <p:nvPicPr>
          <p:cNvPr id="11" name="Picture 10" descr="Image showing what the reporting looks like on the 2014">
            <a:extLst>
              <a:ext uri="{FF2B5EF4-FFF2-40B4-BE49-F238E27FC236}">
                <a16:creationId xmlns:a16="http://schemas.microsoft.com/office/drawing/2014/main" id="{F2D1FB76-476A-1D99-77BB-EBEB0822F8F6}"/>
              </a:ext>
            </a:extLst>
          </p:cNvPr>
          <p:cNvPicPr>
            <a:picLocks noChangeAspect="1"/>
          </p:cNvPicPr>
          <p:nvPr/>
        </p:nvPicPr>
        <p:blipFill>
          <a:blip r:embed="rId5"/>
          <a:stretch>
            <a:fillRect/>
          </a:stretch>
        </p:blipFill>
        <p:spPr>
          <a:xfrm>
            <a:off x="832547" y="4756079"/>
            <a:ext cx="10613164" cy="1263720"/>
          </a:xfrm>
          <a:prstGeom prst="rect">
            <a:avLst/>
          </a:prstGeom>
        </p:spPr>
      </p:pic>
      <p:sp>
        <p:nvSpPr>
          <p:cNvPr id="4" name="Slide Number Placeholder 3">
            <a:extLst>
              <a:ext uri="{FF2B5EF4-FFF2-40B4-BE49-F238E27FC236}">
                <a16:creationId xmlns:a16="http://schemas.microsoft.com/office/drawing/2014/main" id="{FEC63532-B2A1-5659-0EEC-039A357ECF62}"/>
              </a:ext>
            </a:extLst>
          </p:cNvPr>
          <p:cNvSpPr>
            <a:spLocks noGrp="1"/>
          </p:cNvSpPr>
          <p:nvPr>
            <p:ph type="sldNum" sz="quarter" idx="4"/>
          </p:nvPr>
        </p:nvSpPr>
        <p:spPr/>
        <p:txBody>
          <a:bodyPr/>
          <a:lstStyle/>
          <a:p>
            <a:fld id="{850B1B32-CFA8-4BD1-A730-6F4B7E12345B}" type="slidenum">
              <a:rPr lang="en-US" smtClean="0"/>
              <a:pPr/>
              <a:t>44</a:t>
            </a:fld>
            <a:endParaRPr lang="en-US"/>
          </a:p>
        </p:txBody>
      </p:sp>
    </p:spTree>
    <p:extLst>
      <p:ext uri="{BB962C8B-B14F-4D97-AF65-F5344CB8AC3E}">
        <p14:creationId xmlns:p14="http://schemas.microsoft.com/office/powerpoint/2010/main" val="348618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30F096-BE8C-4C00-AC6E-DFEA0C8DDCB7}"/>
              </a:ext>
            </a:extLst>
          </p:cNvPr>
          <p:cNvSpPr>
            <a:spLocks noGrp="1"/>
          </p:cNvSpPr>
          <p:nvPr>
            <p:ph type="title" idx="4294967295"/>
          </p:nvPr>
        </p:nvSpPr>
        <p:spPr>
          <a:xfrm>
            <a:off x="1524000" y="-1143000"/>
            <a:ext cx="7772400" cy="1143000"/>
          </a:xfrm>
        </p:spPr>
        <p:txBody>
          <a:bodyPr vert="horz" lIns="91430" tIns="45715" rIns="91430" bIns="45715" rtlCol="0" anchor="b">
            <a:noAutofit/>
          </a:bodyPr>
          <a:lstStyle/>
          <a:p>
            <a:r>
              <a:rPr lang="en-US" dirty="0"/>
              <a:t>Example 2014 Reporting for Overlapped CA NDM98624</a:t>
            </a:r>
          </a:p>
        </p:txBody>
      </p:sp>
      <p:pic>
        <p:nvPicPr>
          <p:cNvPr id="4"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542" y="1877352"/>
            <a:ext cx="1940527" cy="19192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showing what the reporting looks like on the 2014">
            <a:extLst>
              <a:ext uri="{FF2B5EF4-FFF2-40B4-BE49-F238E27FC236}">
                <a16:creationId xmlns:a16="http://schemas.microsoft.com/office/drawing/2014/main" id="{2D10B3DD-AB11-4DAB-FA4A-FAB665B3E8D9}"/>
              </a:ext>
            </a:extLst>
          </p:cNvPr>
          <p:cNvPicPr>
            <a:picLocks noChangeAspect="1"/>
          </p:cNvPicPr>
          <p:nvPr/>
        </p:nvPicPr>
        <p:blipFill>
          <a:blip r:embed="rId4"/>
          <a:stretch>
            <a:fillRect/>
          </a:stretch>
        </p:blipFill>
        <p:spPr>
          <a:xfrm>
            <a:off x="137159" y="3775556"/>
            <a:ext cx="12016147" cy="1333654"/>
          </a:xfrm>
          <a:prstGeom prst="rect">
            <a:avLst/>
          </a:prstGeom>
        </p:spPr>
      </p:pic>
      <p:sp>
        <p:nvSpPr>
          <p:cNvPr id="10" name="Title 3">
            <a:extLst>
              <a:ext uri="{FF2B5EF4-FFF2-40B4-BE49-F238E27FC236}">
                <a16:creationId xmlns:a16="http://schemas.microsoft.com/office/drawing/2014/main" id="{8B04B7B4-DDD5-31F8-AD76-CE7FF49A32E3}"/>
              </a:ext>
            </a:extLst>
          </p:cNvPr>
          <p:cNvSpPr txBox="1">
            <a:spLocks/>
          </p:cNvSpPr>
          <p:nvPr/>
        </p:nvSpPr>
        <p:spPr>
          <a:xfrm>
            <a:off x="137159" y="173278"/>
            <a:ext cx="10287001" cy="1143000"/>
          </a:xfrm>
          <a:prstGeom prst="rect">
            <a:avLst/>
          </a:prstGeom>
        </p:spPr>
        <p:txBody>
          <a:bodyPr/>
          <a:lstStyle>
            <a:lvl1pPr algn="l" defTabSz="914400" rtl="0" eaLnBrk="1" latinLnBrk="0" hangingPunct="1">
              <a:spcBef>
                <a:spcPct val="0"/>
              </a:spcBef>
              <a:buNone/>
              <a:defRPr sz="4400" kern="1200">
                <a:solidFill>
                  <a:srgbClr val="283B91"/>
                </a:solidFill>
                <a:latin typeface="+mj-lt"/>
                <a:ea typeface="+mj-ea"/>
                <a:cs typeface="Arial" panose="020B0604020202020204" pitchFamily="34" charset="0"/>
              </a:defRPr>
            </a:lvl1pPr>
          </a:lstStyle>
          <a:p>
            <a:r>
              <a:rPr lang="en-US" dirty="0"/>
              <a:t>2014 Reporting Example for NDM110449 (3 of 3)</a:t>
            </a:r>
          </a:p>
        </p:txBody>
      </p:sp>
      <p:sp>
        <p:nvSpPr>
          <p:cNvPr id="2" name="Slide Number Placeholder 1"/>
          <p:cNvSpPr>
            <a:spLocks noGrp="1"/>
          </p:cNvSpPr>
          <p:nvPr>
            <p:ph type="sldNum" sz="quarter" idx="10"/>
          </p:nvPr>
        </p:nvSpPr>
        <p:spPr/>
        <p:txBody>
          <a:bodyPr/>
          <a:lstStyle/>
          <a:p>
            <a:pPr>
              <a:defRPr/>
            </a:pPr>
            <a:fld id="{08A4A6A0-B29F-4DF8-9949-7525A232DB1C}" type="slidenum">
              <a:rPr lang="en-US" smtClean="0">
                <a:latin typeface="+mj-lt"/>
              </a:rPr>
              <a:pPr>
                <a:defRPr/>
              </a:pPr>
              <a:t>45</a:t>
            </a:fld>
            <a:endParaRPr lang="en-US" dirty="0">
              <a:latin typeface="+mj-lt"/>
            </a:endParaRPr>
          </a:p>
        </p:txBody>
      </p:sp>
    </p:spTree>
    <p:extLst>
      <p:ext uri="{BB962C8B-B14F-4D97-AF65-F5344CB8AC3E}">
        <p14:creationId xmlns:p14="http://schemas.microsoft.com/office/powerpoint/2010/main" val="2329030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1C9D5-AA08-46EF-94FA-7C69B9B82C52}"/>
              </a:ext>
            </a:extLst>
          </p:cNvPr>
          <p:cNvSpPr>
            <a:spLocks noGrp="1"/>
          </p:cNvSpPr>
          <p:nvPr>
            <p:ph type="title"/>
          </p:nvPr>
        </p:nvSpPr>
        <p:spPr/>
        <p:txBody>
          <a:bodyPr/>
          <a:lstStyle/>
          <a:p>
            <a:r>
              <a:rPr lang="en-US" dirty="0"/>
              <a:t>Where do we get this information?</a:t>
            </a:r>
          </a:p>
        </p:txBody>
      </p:sp>
      <p:sp>
        <p:nvSpPr>
          <p:cNvPr id="5" name="Content Placeholder 4">
            <a:extLst>
              <a:ext uri="{FF2B5EF4-FFF2-40B4-BE49-F238E27FC236}">
                <a16:creationId xmlns:a16="http://schemas.microsoft.com/office/drawing/2014/main" id="{5914047F-D986-469D-B0CD-A4F669525FA1}"/>
              </a:ext>
            </a:extLst>
          </p:cNvPr>
          <p:cNvSpPr>
            <a:spLocks noGrp="1"/>
          </p:cNvSpPr>
          <p:nvPr>
            <p:ph idx="1"/>
          </p:nvPr>
        </p:nvSpPr>
        <p:spPr/>
        <p:txBody>
          <a:bodyPr/>
          <a:lstStyle/>
          <a:p>
            <a:pPr marL="342741" indent="-227991" defTabSz="913473" eaLnBrk="0" fontAlgn="base" hangingPunct="0">
              <a:spcBef>
                <a:spcPct val="20000"/>
              </a:spcBef>
              <a:spcAft>
                <a:spcPts val="1200"/>
              </a:spcAft>
              <a:buClr>
                <a:schemeClr val="tx1"/>
              </a:buClr>
              <a:buFont typeface="Arial" panose="020B0604020202020204" pitchFamily="34" charset="0"/>
              <a:buChar char="•"/>
            </a:pPr>
            <a:r>
              <a:rPr lang="en-US" sz="3200" dirty="0"/>
              <a:t>Operator</a:t>
            </a:r>
          </a:p>
          <a:p>
            <a:pPr marL="342741" indent="-227991" defTabSz="913473" eaLnBrk="0" fontAlgn="base" hangingPunct="0">
              <a:spcBef>
                <a:spcPct val="20000"/>
              </a:spcBef>
              <a:spcAft>
                <a:spcPts val="1200"/>
              </a:spcAft>
              <a:buClr>
                <a:schemeClr val="tx1"/>
              </a:buClr>
              <a:buFont typeface="Arial" panose="020B0604020202020204" pitchFamily="34" charset="0"/>
              <a:buChar char="•"/>
            </a:pPr>
            <a:r>
              <a:rPr lang="en-US" sz="3200" dirty="0"/>
              <a:t>Land Department</a:t>
            </a:r>
          </a:p>
          <a:p>
            <a:pPr marL="342741" indent="-227991" defTabSz="913473" eaLnBrk="0" fontAlgn="base" hangingPunct="0">
              <a:spcBef>
                <a:spcPct val="20000"/>
              </a:spcBef>
              <a:spcAft>
                <a:spcPts val="1200"/>
              </a:spcAft>
              <a:buClr>
                <a:schemeClr val="tx1"/>
              </a:buClr>
              <a:buFont typeface="Arial" panose="020B0604020202020204" pitchFamily="34" charset="0"/>
              <a:buChar char="•"/>
            </a:pPr>
            <a:r>
              <a:rPr lang="en-US" sz="3200" dirty="0"/>
              <a:t>Oil and Gas Commissions</a:t>
            </a:r>
          </a:p>
          <a:p>
            <a:pPr marL="342741" indent="-227991" defTabSz="913473" eaLnBrk="0" fontAlgn="base" hangingPunct="0">
              <a:spcBef>
                <a:spcPct val="20000"/>
              </a:spcBef>
              <a:spcAft>
                <a:spcPts val="1200"/>
              </a:spcAft>
              <a:buClr>
                <a:schemeClr val="tx1"/>
              </a:buClr>
              <a:buFont typeface="Arial" panose="020B0604020202020204" pitchFamily="34" charset="0"/>
              <a:buChar char="•"/>
            </a:pPr>
            <a:r>
              <a:rPr lang="en-US" sz="3200" dirty="0"/>
              <a:t>MLRS - SRP</a:t>
            </a:r>
          </a:p>
          <a:p>
            <a:pPr marL="342741" indent="-227991" defTabSz="913473" eaLnBrk="0" fontAlgn="base" hangingPunct="0">
              <a:spcBef>
                <a:spcPct val="20000"/>
              </a:spcBef>
              <a:spcAft>
                <a:spcPts val="1200"/>
              </a:spcAft>
              <a:buClr>
                <a:schemeClr val="tx1"/>
              </a:buClr>
              <a:buFont typeface="Arial" panose="020B0604020202020204" pitchFamily="34" charset="0"/>
              <a:buChar char="•"/>
            </a:pPr>
            <a:r>
              <a:rPr lang="en-US" sz="3200" dirty="0"/>
              <a:t>BLM</a:t>
            </a:r>
          </a:p>
          <a:p>
            <a:pPr marL="342741" indent="-227991" defTabSz="913473" eaLnBrk="0" fontAlgn="base" hangingPunct="0">
              <a:spcBef>
                <a:spcPct val="20000"/>
              </a:spcBef>
              <a:spcAft>
                <a:spcPts val="1200"/>
              </a:spcAft>
              <a:buClr>
                <a:schemeClr val="tx1"/>
              </a:buClr>
              <a:buFont typeface="Arial" panose="020B0604020202020204" pitchFamily="34" charset="0"/>
              <a:buChar char="•"/>
            </a:pPr>
            <a:r>
              <a:rPr lang="en-US" sz="3200" dirty="0"/>
              <a:t>ONRR</a:t>
            </a:r>
            <a:endParaRPr lang="en-US" dirty="0"/>
          </a:p>
        </p:txBody>
      </p:sp>
      <p:pic>
        <p:nvPicPr>
          <p:cNvPr id="2" name="Picture 2">
            <a:extLst>
              <a:ext uri="{FF2B5EF4-FFF2-40B4-BE49-F238E27FC236}">
                <a16:creationId xmlns:a16="http://schemas.microsoft.com/office/drawing/2014/main" id="{9F584326-DAD5-B1DA-3192-F5BC1FEE06E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820" y="2077244"/>
            <a:ext cx="3048000" cy="35718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a:extLst>
              <a:ext uri="{FF2B5EF4-FFF2-40B4-BE49-F238E27FC236}">
                <a16:creationId xmlns:a16="http://schemas.microsoft.com/office/drawing/2014/main" id="{FC5DA6D1-958E-48CE-8E56-1E614AA5EE4D}"/>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46</a:t>
            </a:fld>
            <a:endParaRPr lang="en-US"/>
          </a:p>
        </p:txBody>
      </p:sp>
    </p:spTree>
    <p:extLst>
      <p:ext uri="{BB962C8B-B14F-4D97-AF65-F5344CB8AC3E}">
        <p14:creationId xmlns:p14="http://schemas.microsoft.com/office/powerpoint/2010/main" val="1839160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A543C-FB68-DDBC-2EBF-EF2261323B25}"/>
              </a:ext>
            </a:extLst>
          </p:cNvPr>
          <p:cNvSpPr txBox="1">
            <a:spLocks noGrp="1"/>
          </p:cNvSpPr>
          <p:nvPr>
            <p:ph type="title" idx="4294967295"/>
          </p:nvPr>
        </p:nvSpPr>
        <p:spPr>
          <a:xfrm>
            <a:off x="3091197" y="0"/>
            <a:ext cx="4999038" cy="120015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a:solidFill>
                  <a:srgbClr val="283B91"/>
                </a:solidFill>
                <a:latin typeface="+mj-lt"/>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chemeClr val="tx1"/>
                </a:solidFill>
                <a:effectLst/>
                <a:uLnTx/>
                <a:uFillTx/>
                <a:latin typeface="Broadway" panose="04040905080B02020502" pitchFamily="82" charset="0"/>
                <a:ea typeface="+mn-ea"/>
                <a:cs typeface="+mn-cs"/>
              </a:rPr>
              <a:t>Questions</a:t>
            </a:r>
          </a:p>
        </p:txBody>
      </p:sp>
      <p:pic>
        <p:nvPicPr>
          <p:cNvPr id="6" name="Picture 6">
            <a:extLst>
              <a:ext uri="{FF2B5EF4-FFF2-40B4-BE49-F238E27FC236}">
                <a16:creationId xmlns:a16="http://schemas.microsoft.com/office/drawing/2014/main" id="{25EAFE0F-D17D-A1ED-770E-3604B2D463D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676" y="1077685"/>
            <a:ext cx="2534325" cy="38084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DAC7FE-36E4-E8B8-92E6-A99468DFCDBC}"/>
              </a:ext>
            </a:extLst>
          </p:cNvPr>
          <p:cNvSpPr txBox="1"/>
          <p:nvPr/>
        </p:nvSpPr>
        <p:spPr>
          <a:xfrm>
            <a:off x="2123399" y="4886097"/>
            <a:ext cx="7108878" cy="369332"/>
          </a:xfrm>
          <a:prstGeom prst="rect">
            <a:avLst/>
          </a:prstGeom>
          <a:noFill/>
        </p:spPr>
        <p:txBody>
          <a:bodyPr wrap="square" rtlCol="0">
            <a:spAutoFit/>
          </a:bodyPr>
          <a:lstStyle/>
          <a:p>
            <a:pPr algn="ctr"/>
            <a:r>
              <a:rPr lang="en-US" b="1" u="sng" dirty="0"/>
              <a:t>Contact Information:</a:t>
            </a:r>
          </a:p>
        </p:txBody>
      </p:sp>
      <p:sp>
        <p:nvSpPr>
          <p:cNvPr id="10" name="TextBox 9">
            <a:extLst>
              <a:ext uri="{FF2B5EF4-FFF2-40B4-BE49-F238E27FC236}">
                <a16:creationId xmlns:a16="http://schemas.microsoft.com/office/drawing/2014/main" id="{14899673-1439-EC44-F818-21C774A774C5}"/>
              </a:ext>
            </a:extLst>
          </p:cNvPr>
          <p:cNvSpPr txBox="1"/>
          <p:nvPr/>
        </p:nvSpPr>
        <p:spPr>
          <a:xfrm>
            <a:off x="4026645" y="5265090"/>
            <a:ext cx="3128141" cy="646331"/>
          </a:xfrm>
          <a:prstGeom prst="rect">
            <a:avLst/>
          </a:prstGeom>
          <a:noFill/>
        </p:spPr>
        <p:txBody>
          <a:bodyPr wrap="square" rtlCol="0">
            <a:spAutoFit/>
          </a:bodyPr>
          <a:lstStyle/>
          <a:p>
            <a:pPr algn="ctr"/>
            <a:r>
              <a:rPr lang="en-US" dirty="0"/>
              <a:t>Matt Fields</a:t>
            </a:r>
          </a:p>
          <a:p>
            <a:pPr algn="ctr"/>
            <a:r>
              <a:rPr lang="en-US" dirty="0"/>
              <a:t>matthew.fields@onrr.gov</a:t>
            </a:r>
          </a:p>
        </p:txBody>
      </p:sp>
      <p:sp>
        <p:nvSpPr>
          <p:cNvPr id="4" name="Slide Number Placeholder 3">
            <a:extLst>
              <a:ext uri="{FF2B5EF4-FFF2-40B4-BE49-F238E27FC236}">
                <a16:creationId xmlns:a16="http://schemas.microsoft.com/office/drawing/2014/main" id="{A0F535E2-2D9A-0BBF-BFD0-59DD5E1F20DC}"/>
              </a:ext>
            </a:extLst>
          </p:cNvPr>
          <p:cNvSpPr>
            <a:spLocks noGrp="1"/>
          </p:cNvSpPr>
          <p:nvPr>
            <p:ph type="sldNum" sz="quarter" idx="4"/>
          </p:nvPr>
        </p:nvSpPr>
        <p:spPr/>
        <p:txBody>
          <a:bodyPr/>
          <a:lstStyle/>
          <a:p>
            <a:fld id="{850B1B32-CFA8-4BD1-A730-6F4B7E12345B}" type="slidenum">
              <a:rPr lang="en-US" smtClean="0"/>
              <a:pPr/>
              <a:t>47</a:t>
            </a:fld>
            <a:endParaRPr lang="en-US"/>
          </a:p>
        </p:txBody>
      </p:sp>
    </p:spTree>
    <p:extLst>
      <p:ext uri="{BB962C8B-B14F-4D97-AF65-F5344CB8AC3E}">
        <p14:creationId xmlns:p14="http://schemas.microsoft.com/office/powerpoint/2010/main" val="292186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D6DA-41B7-12B8-7DE8-A2E254980223}"/>
              </a:ext>
            </a:extLst>
          </p:cNvPr>
          <p:cNvSpPr>
            <a:spLocks noGrp="1"/>
          </p:cNvSpPr>
          <p:nvPr>
            <p:ph type="title"/>
          </p:nvPr>
        </p:nvSpPr>
        <p:spPr/>
        <p:txBody>
          <a:bodyPr>
            <a:normAutofit/>
          </a:bodyPr>
          <a:lstStyle/>
          <a:p>
            <a:r>
              <a:rPr lang="en-US" dirty="0"/>
              <a:t>Agreement Overlaps</a:t>
            </a:r>
            <a:r>
              <a:rPr lang="en-US" sz="800" dirty="0"/>
              <a:t>2</a:t>
            </a:r>
            <a:endParaRPr lang="en-US" dirty="0"/>
          </a:p>
        </p:txBody>
      </p:sp>
      <p:sp>
        <p:nvSpPr>
          <p:cNvPr id="5" name="TextBox 4">
            <a:extLst>
              <a:ext uri="{FF2B5EF4-FFF2-40B4-BE49-F238E27FC236}">
                <a16:creationId xmlns:a16="http://schemas.microsoft.com/office/drawing/2014/main" id="{413FB5E2-D7B4-0223-F4E4-9299D589458A}"/>
              </a:ext>
            </a:extLst>
          </p:cNvPr>
          <p:cNvSpPr txBox="1"/>
          <p:nvPr/>
        </p:nvSpPr>
        <p:spPr>
          <a:xfrm>
            <a:off x="341745" y="1231901"/>
            <a:ext cx="10173855" cy="1015663"/>
          </a:xfrm>
          <a:prstGeom prst="rect">
            <a:avLst/>
          </a:prstGeom>
          <a:noFill/>
        </p:spPr>
        <p:txBody>
          <a:bodyPr wrap="square" rtlCol="0">
            <a:spAutoFit/>
          </a:bodyPr>
          <a:lstStyle/>
          <a:p>
            <a:r>
              <a:rPr lang="en-US" sz="2000" b="1" dirty="0">
                <a:latin typeface="+mj-lt"/>
              </a:rPr>
              <a:t>An Agreement Overlap is when land of any type (Federal, Indian, Fee or State) is in more than one agreement and the same formation and the land overlaps each other.</a:t>
            </a:r>
          </a:p>
        </p:txBody>
      </p:sp>
      <p:sp>
        <p:nvSpPr>
          <p:cNvPr id="6" name="Rectangle 3">
            <a:extLst>
              <a:ext uri="{FF2B5EF4-FFF2-40B4-BE49-F238E27FC236}">
                <a16:creationId xmlns:a16="http://schemas.microsoft.com/office/drawing/2014/main" id="{5B481B40-F8C0-52DF-65CC-BB772C911BFD}"/>
              </a:ext>
            </a:extLst>
          </p:cNvPr>
          <p:cNvSpPr>
            <a:spLocks noChangeArrowheads="1"/>
          </p:cNvSpPr>
          <p:nvPr/>
        </p:nvSpPr>
        <p:spPr bwMode="auto">
          <a:xfrm>
            <a:off x="341745" y="2247563"/>
            <a:ext cx="11508510" cy="324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defTabSz="762000"/>
            <a:r>
              <a:rPr lang="en-US" sz="2000" b="1" dirty="0">
                <a:latin typeface="+mj-lt"/>
              </a:rPr>
              <a:t>Total Overlap – CA is completely overlapping an Agreement(s).  </a:t>
            </a:r>
          </a:p>
          <a:p>
            <a:pPr defTabSz="762000"/>
            <a:endParaRPr lang="en-US" sz="1400" b="1" dirty="0">
              <a:latin typeface="+mj-lt"/>
            </a:endParaRPr>
          </a:p>
          <a:p>
            <a:pPr marL="800100" lvl="1" indent="-342900" defTabSz="762000">
              <a:spcAft>
                <a:spcPts val="700"/>
              </a:spcAft>
              <a:buFont typeface="Arial" pitchFamily="34" charset="0"/>
              <a:buChar char="•"/>
            </a:pPr>
            <a:r>
              <a:rPr lang="en-US" dirty="0">
                <a:latin typeface="+mj-lt"/>
              </a:rPr>
              <a:t>If a CA completely overlaps more than one Agreement the OGOR reporting stays with the New CA, and the 2014’s are submitted on the agreements the CA overlaps.</a:t>
            </a:r>
          </a:p>
          <a:p>
            <a:pPr marL="342900" indent="-342900" defTabSz="762000">
              <a:buFont typeface="Arial" pitchFamily="34" charset="0"/>
              <a:buChar char="•"/>
            </a:pPr>
            <a:endParaRPr lang="en-US" b="1" dirty="0">
              <a:latin typeface="+mj-lt"/>
            </a:endParaRPr>
          </a:p>
          <a:p>
            <a:pPr defTabSz="762000"/>
            <a:r>
              <a:rPr lang="en-US" sz="2000" b="1" dirty="0">
                <a:latin typeface="+mj-lt"/>
              </a:rPr>
              <a:t>Partial Overlap – CA is partially within the Agreement </a:t>
            </a:r>
          </a:p>
          <a:p>
            <a:pPr defTabSz="762000"/>
            <a:endParaRPr lang="en-US" sz="1400" b="1" dirty="0">
              <a:latin typeface="+mj-lt"/>
            </a:endParaRPr>
          </a:p>
          <a:p>
            <a:pPr marL="742950" lvl="1" indent="-285750" defTabSz="762000">
              <a:spcAft>
                <a:spcPts val="600"/>
              </a:spcAft>
              <a:buFont typeface="Arial" panose="020B0604020202020204" pitchFamily="34" charset="0"/>
              <a:buChar char="•"/>
            </a:pPr>
            <a:r>
              <a:rPr lang="en-US" dirty="0">
                <a:latin typeface="+mj-lt"/>
              </a:rPr>
              <a:t>OGORs:  Each Agreement will report it’s own Production.</a:t>
            </a:r>
          </a:p>
          <a:p>
            <a:pPr marL="742950" lvl="1" indent="-285750" defTabSz="762000">
              <a:spcAft>
                <a:spcPts val="600"/>
              </a:spcAft>
              <a:buFont typeface="Arial" panose="020B0604020202020204" pitchFamily="34" charset="0"/>
              <a:buChar char="•"/>
            </a:pPr>
            <a:r>
              <a:rPr lang="en-US" dirty="0">
                <a:latin typeface="+mj-lt"/>
              </a:rPr>
              <a:t>ONRR-2014:  CA production allocated to the overlapped portion of the CA is then reallocated to the Overlapped Agreement in accordance with that Agreements allocation schedule.</a:t>
            </a:r>
          </a:p>
        </p:txBody>
      </p:sp>
      <p:sp>
        <p:nvSpPr>
          <p:cNvPr id="4" name="Slide Number Placeholder 3">
            <a:extLst>
              <a:ext uri="{FF2B5EF4-FFF2-40B4-BE49-F238E27FC236}">
                <a16:creationId xmlns:a16="http://schemas.microsoft.com/office/drawing/2014/main" id="{BA286318-90AD-FC1D-8D06-56FFD71CDAC2}"/>
              </a:ext>
            </a:extLst>
          </p:cNvPr>
          <p:cNvSpPr>
            <a:spLocks noGrp="1"/>
          </p:cNvSpPr>
          <p:nvPr>
            <p:ph type="sldNum" sz="quarter" idx="4"/>
          </p:nvPr>
        </p:nvSpPr>
        <p:spPr/>
        <p:txBody>
          <a:bodyPr/>
          <a:lstStyle/>
          <a:p>
            <a:fld id="{850B1B32-CFA8-4BD1-A730-6F4B7E12345B}" type="slidenum">
              <a:rPr lang="en-US" smtClean="0"/>
              <a:pPr/>
              <a:t>5</a:t>
            </a:fld>
            <a:endParaRPr lang="en-US" dirty="0"/>
          </a:p>
        </p:txBody>
      </p:sp>
    </p:spTree>
    <p:extLst>
      <p:ext uri="{BB962C8B-B14F-4D97-AF65-F5344CB8AC3E}">
        <p14:creationId xmlns:p14="http://schemas.microsoft.com/office/powerpoint/2010/main" val="242649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DB9F-4EDA-9276-78D8-F5C2E4F74571}"/>
              </a:ext>
            </a:extLst>
          </p:cNvPr>
          <p:cNvSpPr>
            <a:spLocks noGrp="1"/>
          </p:cNvSpPr>
          <p:nvPr>
            <p:ph type="title"/>
          </p:nvPr>
        </p:nvSpPr>
        <p:spPr/>
        <p:txBody>
          <a:bodyPr>
            <a:normAutofit/>
          </a:bodyPr>
          <a:lstStyle/>
          <a:p>
            <a:r>
              <a:rPr lang="en-US" dirty="0"/>
              <a:t>The Future of Overlaps</a:t>
            </a:r>
            <a:endParaRPr lang="en-US" sz="3300" dirty="0"/>
          </a:p>
        </p:txBody>
      </p:sp>
      <p:sp>
        <p:nvSpPr>
          <p:cNvPr id="5" name="TextBox 4">
            <a:extLst>
              <a:ext uri="{FF2B5EF4-FFF2-40B4-BE49-F238E27FC236}">
                <a16:creationId xmlns:a16="http://schemas.microsoft.com/office/drawing/2014/main" id="{E20116E6-9081-6620-C89B-C86467B05AD5}"/>
              </a:ext>
            </a:extLst>
          </p:cNvPr>
          <p:cNvSpPr txBox="1"/>
          <p:nvPr/>
        </p:nvSpPr>
        <p:spPr>
          <a:xfrm>
            <a:off x="609599" y="1295400"/>
            <a:ext cx="10311246" cy="5355312"/>
          </a:xfrm>
          <a:prstGeom prst="rect">
            <a:avLst/>
          </a:prstGeom>
          <a:noFill/>
        </p:spPr>
        <p:txBody>
          <a:bodyPr wrap="square" rtlCol="0">
            <a:spAutoFit/>
          </a:bodyPr>
          <a:lstStyle/>
          <a:p>
            <a:pPr algn="ctr"/>
            <a:r>
              <a:rPr lang="en-US" sz="3000" dirty="0"/>
              <a:t>Issued July 3, 2018</a:t>
            </a:r>
          </a:p>
          <a:p>
            <a:endParaRPr lang="en-US" sz="2000" dirty="0"/>
          </a:p>
          <a:p>
            <a:r>
              <a:rPr lang="en-US" sz="2000" dirty="0"/>
              <a:t>BLM and BIA have implemented a new policy changing how CA overlaps are done (</a:t>
            </a:r>
            <a:r>
              <a:rPr lang="en-US" sz="2000" i="1" dirty="0"/>
              <a:t>BLM Permanent Instruction Memorandum No. 2018-012</a:t>
            </a:r>
            <a:r>
              <a:rPr lang="en-US" sz="2000" dirty="0"/>
              <a:t>).  This policy was issued July 3, 2018 and applies to any CA that has an </a:t>
            </a:r>
            <a:r>
              <a:rPr lang="en-US" sz="2000" b="1" i="1" u="sng" dirty="0"/>
              <a:t>effective date</a:t>
            </a:r>
            <a:r>
              <a:rPr lang="en-US" sz="2000" u="sng" dirty="0"/>
              <a:t> </a:t>
            </a:r>
            <a:r>
              <a:rPr lang="en-US" sz="2000" dirty="0"/>
              <a:t>after the IM’s issue date.  This only applies to CA’s that overlap an existing CA. This Instruction Memorandum can be found on BLM’s website.</a:t>
            </a:r>
            <a:endParaRPr lang="en-US" sz="2000" b="1" dirty="0"/>
          </a:p>
          <a:p>
            <a:endParaRPr lang="en-US" sz="2000" dirty="0"/>
          </a:p>
          <a:p>
            <a:pPr marL="571500" indent="-285750">
              <a:buFont typeface="Arial" panose="020B0604020202020204" pitchFamily="34" charset="0"/>
              <a:buChar char="•"/>
            </a:pPr>
            <a:r>
              <a:rPr lang="en-US" sz="2000" dirty="0"/>
              <a:t>BLM/BIA will approve a new CA when the CA overlaps an existing CA(s) </a:t>
            </a:r>
            <a:r>
              <a:rPr lang="en-US" sz="2000" b="1" dirty="0"/>
              <a:t>ONLY </a:t>
            </a:r>
            <a:r>
              <a:rPr lang="en-US" sz="2000" dirty="0"/>
              <a:t>when the new CA will allocate production and associated royalties from the new CA directly to the leases within the boundary of the new CA.</a:t>
            </a:r>
          </a:p>
          <a:p>
            <a:pPr marL="571500" indent="-285750"/>
            <a:endParaRPr lang="en-US" sz="2000" dirty="0"/>
          </a:p>
          <a:p>
            <a:pPr marL="571500" indent="-285750">
              <a:buFont typeface="Arial" panose="020B0604020202020204" pitchFamily="34" charset="0"/>
              <a:buChar char="•"/>
            </a:pPr>
            <a:r>
              <a:rPr lang="en-US" sz="2000" dirty="0"/>
              <a:t>BLM/BIA will continue to follow the existing policy when processing a new CA that would partially overlap an existing Participating Agreement for the same formation within an approved Federal or Indian exploratory oil and gas unit.</a:t>
            </a:r>
          </a:p>
          <a:p>
            <a:pPr marL="285750" indent="-285750">
              <a:buFont typeface="Arial" panose="020B0604020202020204" pitchFamily="34" charset="0"/>
              <a:buChar char="•"/>
            </a:pPr>
            <a:endParaRPr lang="en-US" sz="1200" dirty="0"/>
          </a:p>
        </p:txBody>
      </p:sp>
      <p:sp>
        <p:nvSpPr>
          <p:cNvPr id="4" name="Slide Number Placeholder 3">
            <a:extLst>
              <a:ext uri="{FF2B5EF4-FFF2-40B4-BE49-F238E27FC236}">
                <a16:creationId xmlns:a16="http://schemas.microsoft.com/office/drawing/2014/main" id="{1CFE7547-163C-12BF-960F-C6A6C8AAD8CF}"/>
              </a:ext>
            </a:extLst>
          </p:cNvPr>
          <p:cNvSpPr>
            <a:spLocks noGrp="1"/>
          </p:cNvSpPr>
          <p:nvPr>
            <p:ph type="sldNum" sz="quarter" idx="4"/>
          </p:nvPr>
        </p:nvSpPr>
        <p:spPr/>
        <p:txBody>
          <a:bodyPr/>
          <a:lstStyle/>
          <a:p>
            <a:fld id="{850B1B32-CFA8-4BD1-A730-6F4B7E12345B}" type="slidenum">
              <a:rPr lang="en-US" smtClean="0"/>
              <a:pPr/>
              <a:t>6</a:t>
            </a:fld>
            <a:endParaRPr lang="en-US" dirty="0"/>
          </a:p>
        </p:txBody>
      </p:sp>
    </p:spTree>
    <p:extLst>
      <p:ext uri="{BB962C8B-B14F-4D97-AF65-F5344CB8AC3E}">
        <p14:creationId xmlns:p14="http://schemas.microsoft.com/office/powerpoint/2010/main" val="271114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C74C-C9F4-F40A-024B-5670E88E9996}"/>
              </a:ext>
            </a:extLst>
          </p:cNvPr>
          <p:cNvSpPr>
            <a:spLocks noGrp="1"/>
          </p:cNvSpPr>
          <p:nvPr>
            <p:ph type="title" idx="4294967295"/>
          </p:nvPr>
        </p:nvSpPr>
        <p:spPr/>
        <p:txBody>
          <a:bodyPr/>
          <a:lstStyle/>
          <a:p>
            <a:r>
              <a:rPr lang="en-US" dirty="0"/>
              <a:t>What does this mean?</a:t>
            </a:r>
          </a:p>
        </p:txBody>
      </p:sp>
      <p:sp>
        <p:nvSpPr>
          <p:cNvPr id="6" name="TextBox 5">
            <a:extLst>
              <a:ext uri="{FF2B5EF4-FFF2-40B4-BE49-F238E27FC236}">
                <a16:creationId xmlns:a16="http://schemas.microsoft.com/office/drawing/2014/main" id="{85E0512C-DC0E-5D18-BB88-20052396387B}"/>
              </a:ext>
            </a:extLst>
          </p:cNvPr>
          <p:cNvSpPr txBox="1"/>
          <p:nvPr/>
        </p:nvSpPr>
        <p:spPr>
          <a:xfrm>
            <a:off x="637309" y="1712886"/>
            <a:ext cx="10627591" cy="4801314"/>
          </a:xfrm>
          <a:prstGeom prst="rect">
            <a:avLst/>
          </a:prstGeom>
          <a:noFill/>
        </p:spPr>
        <p:txBody>
          <a:bodyPr wrap="square" rtlCol="0">
            <a:spAutoFit/>
          </a:bodyPr>
          <a:lstStyle/>
          <a:p>
            <a:pPr lvl="0"/>
            <a:r>
              <a:rPr lang="en-US" sz="2400" dirty="0"/>
              <a:t>When approving a new CA that overlap’s an existing CA, BLM/BIA will no longer allocate production and associated royalties from the new CA to the existing underlying CA(s) that the new CA overlaps.</a:t>
            </a:r>
          </a:p>
          <a:p>
            <a:pPr lvl="0"/>
            <a:endParaRPr lang="en-US" sz="2400" dirty="0"/>
          </a:p>
          <a:p>
            <a:pPr lvl="0"/>
            <a:r>
              <a:rPr lang="en-US" sz="2400" dirty="0"/>
              <a:t>Each new CA will be a </a:t>
            </a:r>
            <a:r>
              <a:rPr lang="en-US" sz="2400" b="1" dirty="0"/>
              <a:t>“Stand-Alone” </a:t>
            </a:r>
            <a:r>
              <a:rPr lang="en-US" sz="2400" dirty="0"/>
              <a:t>agreement and will not change the allocation of production or associated royalties for the underlying CA.</a:t>
            </a:r>
          </a:p>
          <a:p>
            <a:pPr lvl="0"/>
            <a:endParaRPr lang="en-US" sz="2400" dirty="0"/>
          </a:p>
          <a:p>
            <a:pPr lvl="0"/>
            <a:r>
              <a:rPr lang="en-US" sz="2400" dirty="0"/>
              <a:t>There will be no reference to an Overlap in the letter or on the SRP.  Royalty reporting is based on the lease-to-agreement allocation for all production. 2014’s will be submitted with both the lease and agreement numbers.</a:t>
            </a:r>
          </a:p>
          <a:p>
            <a:endParaRPr lang="en-US" dirty="0"/>
          </a:p>
        </p:txBody>
      </p:sp>
      <p:sp>
        <p:nvSpPr>
          <p:cNvPr id="3" name="Slide Number Placeholder 2">
            <a:extLst>
              <a:ext uri="{FF2B5EF4-FFF2-40B4-BE49-F238E27FC236}">
                <a16:creationId xmlns:a16="http://schemas.microsoft.com/office/drawing/2014/main" id="{09F64DAD-2B67-920F-77A1-853B93E0B088}"/>
              </a:ext>
            </a:extLst>
          </p:cNvPr>
          <p:cNvSpPr>
            <a:spLocks noGrp="1"/>
          </p:cNvSpPr>
          <p:nvPr>
            <p:ph type="sldNum" sz="quarter" idx="4"/>
          </p:nvPr>
        </p:nvSpPr>
        <p:spPr/>
        <p:txBody>
          <a:bodyPr/>
          <a:lstStyle/>
          <a:p>
            <a:fld id="{850B1B32-CFA8-4BD1-A730-6F4B7E12345B}" type="slidenum">
              <a:rPr lang="en-US" smtClean="0"/>
              <a:pPr/>
              <a:t>7</a:t>
            </a:fld>
            <a:endParaRPr lang="en-US" dirty="0"/>
          </a:p>
        </p:txBody>
      </p:sp>
    </p:spTree>
    <p:extLst>
      <p:ext uri="{BB962C8B-B14F-4D97-AF65-F5344CB8AC3E}">
        <p14:creationId xmlns:p14="http://schemas.microsoft.com/office/powerpoint/2010/main" val="102898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D25B-A896-583C-F14E-4E24267E5FBA}"/>
              </a:ext>
            </a:extLst>
          </p:cNvPr>
          <p:cNvSpPr>
            <a:spLocks noGrp="1"/>
          </p:cNvSpPr>
          <p:nvPr>
            <p:ph type="title"/>
          </p:nvPr>
        </p:nvSpPr>
        <p:spPr/>
        <p:txBody>
          <a:bodyPr/>
          <a:lstStyle/>
          <a:p>
            <a:r>
              <a:rPr lang="en-US" dirty="0"/>
              <a:t>North Dakota IM</a:t>
            </a:r>
          </a:p>
        </p:txBody>
      </p:sp>
      <p:sp>
        <p:nvSpPr>
          <p:cNvPr id="5" name="Content Placeholder 2">
            <a:extLst>
              <a:ext uri="{FF2B5EF4-FFF2-40B4-BE49-F238E27FC236}">
                <a16:creationId xmlns:a16="http://schemas.microsoft.com/office/drawing/2014/main" id="{50D7CD6B-59C8-5CB0-B304-B695066502E4}"/>
              </a:ext>
            </a:extLst>
          </p:cNvPr>
          <p:cNvSpPr>
            <a:spLocks noGrp="1"/>
          </p:cNvSpPr>
          <p:nvPr>
            <p:ph idx="1"/>
          </p:nvPr>
        </p:nvSpPr>
        <p:spPr>
          <a:xfrm>
            <a:off x="323273" y="1447430"/>
            <a:ext cx="10834254" cy="5029571"/>
          </a:xfrm>
        </p:spPr>
        <p:txBody>
          <a:bodyPr>
            <a:normAutofit fontScale="92500" lnSpcReduction="10000"/>
          </a:bodyPr>
          <a:lstStyle/>
          <a:p>
            <a:pPr marL="114750" indent="0">
              <a:spcAft>
                <a:spcPts val="600"/>
              </a:spcAft>
              <a:buNone/>
            </a:pPr>
            <a:r>
              <a:rPr lang="en-US" dirty="0"/>
              <a:t>North Dakota issued a Supplement IM to the new BLM/BIA policy on </a:t>
            </a:r>
            <a:br>
              <a:rPr lang="en-US" dirty="0"/>
            </a:br>
            <a:r>
              <a:rPr lang="en-US" dirty="0"/>
              <a:t>July 27, 2018; </a:t>
            </a:r>
            <a:r>
              <a:rPr lang="en-US" i="1" dirty="0"/>
              <a:t>PIM 2018-004</a:t>
            </a:r>
            <a:r>
              <a:rPr lang="en-US" dirty="0"/>
              <a:t>.</a:t>
            </a:r>
          </a:p>
          <a:p>
            <a:pPr indent="0">
              <a:buNone/>
            </a:pPr>
            <a:r>
              <a:rPr lang="en-US" dirty="0"/>
              <a:t>This IM applies to any CA </a:t>
            </a:r>
            <a:r>
              <a:rPr lang="en-US" b="1" i="1" u="sng" dirty="0"/>
              <a:t>approved</a:t>
            </a:r>
            <a:r>
              <a:rPr lang="en-US" u="sng" dirty="0"/>
              <a:t> </a:t>
            </a:r>
            <a:r>
              <a:rPr lang="en-US" b="1" i="1" u="sng" dirty="0"/>
              <a:t>after</a:t>
            </a:r>
            <a:r>
              <a:rPr lang="en-US" dirty="0"/>
              <a:t> July 27, 2018.  This Instruction Memorandum can be found on BLM’s website.</a:t>
            </a:r>
          </a:p>
          <a:p>
            <a:pPr>
              <a:buFont typeface="Arial" panose="020B0604020202020204" pitchFamily="34" charset="0"/>
              <a:buChar char="•"/>
            </a:pPr>
            <a:endParaRPr lang="en-US" dirty="0"/>
          </a:p>
          <a:p>
            <a:pPr lvl="1">
              <a:spcAft>
                <a:spcPts val="1200"/>
              </a:spcAft>
            </a:pPr>
            <a:r>
              <a:rPr lang="en-US" sz="2200" dirty="0"/>
              <a:t>North Dakota will continue to allocate to overlapped Base CA’s that are within the boundary of the new CA.  </a:t>
            </a:r>
          </a:p>
          <a:p>
            <a:pPr lvl="1">
              <a:buFont typeface="Arial" panose="020B0604020202020204" pitchFamily="34" charset="0"/>
              <a:buChar char="•"/>
            </a:pPr>
            <a:r>
              <a:rPr lang="en-US" sz="2200" dirty="0"/>
              <a:t>When a new CA overlaps an existing overlapping CA the agencies will </a:t>
            </a:r>
            <a:r>
              <a:rPr lang="en-US" sz="2200" b="1" dirty="0"/>
              <a:t>NO LONGER</a:t>
            </a:r>
            <a:r>
              <a:rPr lang="en-US" sz="2200" dirty="0"/>
              <a:t> further allocate out to existing overlapping CA’s that are not within the boundary of any Base CA.</a:t>
            </a:r>
          </a:p>
          <a:p>
            <a:pPr marL="114750" indent="0">
              <a:buNone/>
            </a:pPr>
            <a:endParaRPr lang="en-US" dirty="0"/>
          </a:p>
          <a:p>
            <a:pPr marL="114750" indent="0">
              <a:buNone/>
            </a:pPr>
            <a:endParaRPr lang="en-US" dirty="0"/>
          </a:p>
        </p:txBody>
      </p:sp>
      <p:sp>
        <p:nvSpPr>
          <p:cNvPr id="4" name="Slide Number Placeholder 3">
            <a:extLst>
              <a:ext uri="{FF2B5EF4-FFF2-40B4-BE49-F238E27FC236}">
                <a16:creationId xmlns:a16="http://schemas.microsoft.com/office/drawing/2014/main" id="{3E4E3BA3-03B8-9A26-4FFF-8A84FF28DF0D}"/>
              </a:ext>
            </a:extLst>
          </p:cNvPr>
          <p:cNvSpPr>
            <a:spLocks noGrp="1"/>
          </p:cNvSpPr>
          <p:nvPr>
            <p:ph type="sldNum" sz="quarter" idx="4"/>
          </p:nvPr>
        </p:nvSpPr>
        <p:spPr/>
        <p:txBody>
          <a:bodyPr/>
          <a:lstStyle/>
          <a:p>
            <a:fld id="{850B1B32-CFA8-4BD1-A730-6F4B7E12345B}" type="slidenum">
              <a:rPr lang="en-US" smtClean="0"/>
              <a:pPr/>
              <a:t>8</a:t>
            </a:fld>
            <a:endParaRPr lang="en-US" dirty="0"/>
          </a:p>
        </p:txBody>
      </p:sp>
    </p:spTree>
    <p:extLst>
      <p:ext uri="{BB962C8B-B14F-4D97-AF65-F5344CB8AC3E}">
        <p14:creationId xmlns:p14="http://schemas.microsoft.com/office/powerpoint/2010/main" val="275733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30EC-6E17-F8C9-E321-29ABDC19B775}"/>
              </a:ext>
            </a:extLst>
          </p:cNvPr>
          <p:cNvSpPr>
            <a:spLocks noGrp="1"/>
          </p:cNvSpPr>
          <p:nvPr>
            <p:ph type="title"/>
          </p:nvPr>
        </p:nvSpPr>
        <p:spPr/>
        <p:txBody>
          <a:bodyPr/>
          <a:lstStyle/>
          <a:p>
            <a:r>
              <a:rPr lang="en-US" dirty="0"/>
              <a:t> </a:t>
            </a:r>
            <a:r>
              <a:rPr lang="en-US" sz="4400" dirty="0"/>
              <a:t>Oil and Gas Reporting</a:t>
            </a:r>
            <a:endParaRPr lang="en-US" dirty="0"/>
          </a:p>
        </p:txBody>
      </p:sp>
      <p:sp>
        <p:nvSpPr>
          <p:cNvPr id="3" name="Content Placeholder 2">
            <a:extLst>
              <a:ext uri="{FF2B5EF4-FFF2-40B4-BE49-F238E27FC236}">
                <a16:creationId xmlns:a16="http://schemas.microsoft.com/office/drawing/2014/main" id="{A08CD606-B11A-3BA2-0089-361749B34715}"/>
              </a:ext>
            </a:extLst>
          </p:cNvPr>
          <p:cNvSpPr>
            <a:spLocks noGrp="1"/>
          </p:cNvSpPr>
          <p:nvPr>
            <p:ph idx="1"/>
          </p:nvPr>
        </p:nvSpPr>
        <p:spPr/>
        <p:txBody>
          <a:bodyPr>
            <a:normAutofit fontScale="77500" lnSpcReduction="20000"/>
          </a:bodyPr>
          <a:lstStyle/>
          <a:p>
            <a:r>
              <a:rPr lang="en-US" dirty="0"/>
              <a:t>OGOR – All production is reported on the source agreement.</a:t>
            </a:r>
            <a:br>
              <a:rPr lang="en-US" dirty="0"/>
            </a:br>
            <a:endParaRPr lang="en-US" dirty="0"/>
          </a:p>
          <a:p>
            <a:r>
              <a:rPr lang="en-US" dirty="0"/>
              <a:t>ONRR-2014 – CA production allocated to the portion overlapping another agreement is then reallocated to that overlapped agreement in accordance with the overlapped agreements allocation schedule.</a:t>
            </a:r>
          </a:p>
          <a:p>
            <a:endParaRPr lang="en-US" dirty="0"/>
          </a:p>
          <a:p>
            <a:r>
              <a:rPr lang="en-US" dirty="0"/>
              <a:t>New Overlap Policy - issued July 3, 2018 and applies to any CA with an EFFECTIVE date after the issue date.</a:t>
            </a:r>
          </a:p>
          <a:p>
            <a:endParaRPr lang="en-US" dirty="0"/>
          </a:p>
          <a:p>
            <a:r>
              <a:rPr lang="en-US" dirty="0"/>
              <a:t>ND Overlap Policy -  issued July 27, 2018 and applies to any CA with an APPROVAL date after the issue date. </a:t>
            </a:r>
          </a:p>
        </p:txBody>
      </p:sp>
      <p:sp>
        <p:nvSpPr>
          <p:cNvPr id="4" name="Slide Number Placeholder 3">
            <a:extLst>
              <a:ext uri="{FF2B5EF4-FFF2-40B4-BE49-F238E27FC236}">
                <a16:creationId xmlns:a16="http://schemas.microsoft.com/office/drawing/2014/main" id="{EAD69B95-E7D3-2F4E-96CE-BB713564B935}"/>
              </a:ext>
            </a:extLst>
          </p:cNvPr>
          <p:cNvSpPr>
            <a:spLocks noGrp="1"/>
          </p:cNvSpPr>
          <p:nvPr>
            <p:ph type="sldNum" sz="quarter" idx="4"/>
          </p:nvPr>
        </p:nvSpPr>
        <p:spPr/>
        <p:txBody>
          <a:bodyPr/>
          <a:lstStyle/>
          <a:p>
            <a:fld id="{850B1B32-CFA8-4BD1-A730-6F4B7E12345B}" type="slidenum">
              <a:rPr lang="en-US" smtClean="0"/>
              <a:pPr/>
              <a:t>9</a:t>
            </a:fld>
            <a:endParaRPr lang="en-US" dirty="0"/>
          </a:p>
        </p:txBody>
      </p:sp>
    </p:spTree>
    <p:extLst>
      <p:ext uri="{BB962C8B-B14F-4D97-AF65-F5344CB8AC3E}">
        <p14:creationId xmlns:p14="http://schemas.microsoft.com/office/powerpoint/2010/main" val="4258885581"/>
      </p:ext>
    </p:extLst>
  </p:cSld>
  <p:clrMapOvr>
    <a:masterClrMapping/>
  </p:clrMapOvr>
</p:sld>
</file>

<file path=ppt/theme/theme1.xml><?xml version="1.0" encoding="utf-8"?>
<a:theme xmlns:a="http://schemas.openxmlformats.org/drawingml/2006/main" name="3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90C1C204DC6342AE92625BB6ED8FC7" ma:contentTypeVersion="4" ma:contentTypeDescription="Create a new document." ma:contentTypeScope="" ma:versionID="a8c61bd3e6a43747796356d9a58d8c2b">
  <xsd:schema xmlns:xsd="http://www.w3.org/2001/XMLSchema" xmlns:xs="http://www.w3.org/2001/XMLSchema" xmlns:p="http://schemas.microsoft.com/office/2006/metadata/properties" xmlns:ns2="c9e12f2a-609d-4f83-9398-26f326b2dbe2" xmlns:ns3="c03658d2-685a-4e64-9913-864154413309" targetNamespace="http://schemas.microsoft.com/office/2006/metadata/properties" ma:root="true" ma:fieldsID="5b11e43a574fceff85d69d2ab4d1a24f" ns2:_="" ns3:_="">
    <xsd:import namespace="c9e12f2a-609d-4f83-9398-26f326b2dbe2"/>
    <xsd:import namespace="c03658d2-685a-4e64-9913-8641544133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12f2a-609d-4f83-9398-26f326b2d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3658d2-685a-4e64-9913-8641544133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89031A-79A0-46BB-BBE0-A9EBD5DDD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12f2a-609d-4f83-9398-26f326b2dbe2"/>
    <ds:schemaRef ds:uri="c03658d2-685a-4e64-9913-864154413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204CA-28AD-4A3C-AC73-B2AE43A1F4F8}">
  <ds:schemaRefs>
    <ds:schemaRef ds:uri="http://schemas.microsoft.com/sharepoint/v3/contenttype/forms"/>
  </ds:schemaRefs>
</ds:datastoreItem>
</file>

<file path=customXml/itemProps3.xml><?xml version="1.0" encoding="utf-8"?>
<ds:datastoreItem xmlns:ds="http://schemas.openxmlformats.org/officeDocument/2006/customXml" ds:itemID="{6033BEBA-785F-4290-BDFE-E56106EA16DE}">
  <ds:schemaRefs>
    <ds:schemaRef ds:uri="c03658d2-685a-4e64-9913-864154413309"/>
    <ds:schemaRef ds:uri="http://www.w3.org/XML/1998/namespace"/>
    <ds:schemaRef ds:uri="http://schemas.microsoft.com/office/2006/documentManagement/types"/>
    <ds:schemaRef ds:uri="http://purl.org/dc/terms/"/>
    <ds:schemaRef ds:uri="http://purl.org/dc/dcmitype/"/>
    <ds:schemaRef ds:uri="http://purl.org/dc/elements/1.1/"/>
    <ds:schemaRef ds:uri="c9e12f2a-609d-4f83-9398-26f326b2dbe2"/>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6560</TotalTime>
  <Words>1690</Words>
  <Application>Microsoft Office PowerPoint</Application>
  <PresentationFormat>Widescreen</PresentationFormat>
  <Paragraphs>306</Paragraphs>
  <Slides>47</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Black</vt:lpstr>
      <vt:lpstr>Broadway</vt:lpstr>
      <vt:lpstr>Calibri</vt:lpstr>
      <vt:lpstr>Roboto</vt:lpstr>
      <vt:lpstr>Times New Roman</vt:lpstr>
      <vt:lpstr>Verdana</vt:lpstr>
      <vt:lpstr>3_ONRR-Internal</vt:lpstr>
      <vt:lpstr>Disclaimer</vt:lpstr>
      <vt:lpstr>Overlapping Unit and Communitization Agreements</vt:lpstr>
      <vt:lpstr>Objectives</vt:lpstr>
      <vt:lpstr>Agreement Overlaps1</vt:lpstr>
      <vt:lpstr>Agreement Overlaps2</vt:lpstr>
      <vt:lpstr>The Future of Overlaps</vt:lpstr>
      <vt:lpstr>What does this mean?</vt:lpstr>
      <vt:lpstr>North Dakota IM</vt:lpstr>
      <vt:lpstr> Oil and Gas Reporting</vt:lpstr>
      <vt:lpstr>Partial Overlap Example</vt:lpstr>
      <vt:lpstr>Total Overlap Example</vt:lpstr>
      <vt:lpstr>Partial Overlap-New ND IM Example</vt:lpstr>
      <vt:lpstr>Total Overlap-New ND IM Example</vt:lpstr>
      <vt:lpstr>Overlap Example 1</vt:lpstr>
      <vt:lpstr>Example Overlap NDM110534  (1 of 2)</vt:lpstr>
      <vt:lpstr>Example Overlap NDM110534  (2 of 2)</vt:lpstr>
      <vt:lpstr>Allocation Breakdown for CA NDM110534</vt:lpstr>
      <vt:lpstr>Map for NDM110534</vt:lpstr>
      <vt:lpstr>Land Classification Allocation Breakdown for NDM110534</vt:lpstr>
      <vt:lpstr>Reporting for Overlap Example 1</vt:lpstr>
      <vt:lpstr>Reporting Example for NDM110534  (1 of 4)</vt:lpstr>
      <vt:lpstr>Reporting Example for NDM110534  (2 of 4)</vt:lpstr>
      <vt:lpstr>Reporting Example for NDM110534  (3 of 4)</vt:lpstr>
      <vt:lpstr>Reporting Example for NDM110534  (4 of 4)</vt:lpstr>
      <vt:lpstr>How do I report on the ONRR-2014???</vt:lpstr>
      <vt:lpstr>2014 Reporting for NDM110534</vt:lpstr>
      <vt:lpstr>2014 Reporting Example for NDM110534 (1 of 3)</vt:lpstr>
      <vt:lpstr>2014 Reporting Example for NDM110534 (2 of 3)</vt:lpstr>
      <vt:lpstr>2014 Reporting Example for NDM110534 (3 of 3)</vt:lpstr>
      <vt:lpstr>Overlap Example 2</vt:lpstr>
      <vt:lpstr>CA NDM110449</vt:lpstr>
      <vt:lpstr>Example Overlap NDM110449  (1 of 2)</vt:lpstr>
      <vt:lpstr>Example Overlap NDM110449  (2 of 2)</vt:lpstr>
      <vt:lpstr>Allocation Breakdown for CA NDM110449</vt:lpstr>
      <vt:lpstr>Map for NDM110449</vt:lpstr>
      <vt:lpstr>Old &amp; New Map Comparison for NDM110449</vt:lpstr>
      <vt:lpstr>Land Class Breakdown for CA NDM110449</vt:lpstr>
      <vt:lpstr>Reporting for Overlap Example 2</vt:lpstr>
      <vt:lpstr>Reporting Example for NDM110449 (1 of 3)</vt:lpstr>
      <vt:lpstr>Reporting Example for NDM110449 (2 of 3)</vt:lpstr>
      <vt:lpstr>Reporting Example for NDM110449 (3 of 3)</vt:lpstr>
      <vt:lpstr>2014 Reporting for CA NDM110449</vt:lpstr>
      <vt:lpstr>2014 Reporting Example for NDM110449 (1 of 3)</vt:lpstr>
      <vt:lpstr>2014 Reporting Example for NDM110449 (2 of 3)</vt:lpstr>
      <vt:lpstr>Example 2014 Reporting for Overlapped CA NDM98624</vt:lpstr>
      <vt:lpstr>Where do we get this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McHarg, Shannon  (Employee)</dc:creator>
  <cp:lastModifiedBy>Bowlen, Jessica G</cp:lastModifiedBy>
  <cp:revision>105</cp:revision>
  <dcterms:created xsi:type="dcterms:W3CDTF">2021-10-12T18:01:34Z</dcterms:created>
  <dcterms:modified xsi:type="dcterms:W3CDTF">2023-02-16T21:22:48Z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0x0101003790C1C204DC6342AE92625BB6ED8FC7</vt:lpwstr>
  </property>
</Properties>
</file>