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423" autoAdjust="0"/>
  </p:normalViewPr>
  <p:slideViewPr>
    <p:cSldViewPr snapToGrid="0">
      <p:cViewPr varScale="1">
        <p:scale>
          <a:sx n="84" d="100"/>
          <a:sy n="84" d="100"/>
        </p:scale>
        <p:origin x="1692" y="96"/>
      </p:cViewPr>
      <p:guideLst/>
    </p:cSldViewPr>
  </p:slideViewPr>
  <p:notesTextViewPr>
    <p:cViewPr>
      <p:scale>
        <a:sx n="3" d="2"/>
        <a:sy n="3" d="2"/>
      </p:scale>
      <p:origin x="0" y="-2988"/>
    </p:cViewPr>
  </p:notesTextViewPr>
  <p:notesViewPr>
    <p:cSldViewPr snapToGrid="0">
      <p:cViewPr varScale="1">
        <p:scale>
          <a:sx n="62" d="100"/>
          <a:sy n="62" d="100"/>
        </p:scale>
        <p:origin x="175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Christine L (Federal)" userId="835ed3f7-9d57-4f75-8c60-7ac51c95d125" providerId="ADAL" clId="{073117B3-A4CD-4C22-9FE4-3C14C0197C9D}"/>
    <pc:docChg chg="mod">
      <pc:chgData name="Thomas, Christine L (Federal)" userId="835ed3f7-9d57-4f75-8c60-7ac51c95d125" providerId="ADAL" clId="{073117B3-A4CD-4C22-9FE4-3C14C0197C9D}" dt="2025-02-20T16:22:25.610" v="1"/>
      <pc:docMkLst>
        <pc:docMk/>
      </pc:docMkLst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Sessions</c:v>
                </c:pt>
              </c:strCache>
            </c:strRef>
          </c:tx>
          <c:dPt>
            <c:idx val="0"/>
            <c:bubble3D val="0"/>
            <c:spPr>
              <a:solidFill>
                <a:srgbClr val="534AA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724-4FE4-BCA3-CF9C0C19F6E4}"/>
              </c:ext>
            </c:extLst>
          </c:dPt>
          <c:dPt>
            <c:idx val="1"/>
            <c:bubble3D val="0"/>
            <c:spPr>
              <a:solidFill>
                <a:srgbClr val="52A5D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724-4FE4-BCA3-CF9C0C19F6E4}"/>
              </c:ext>
            </c:extLst>
          </c:dPt>
          <c:dPt>
            <c:idx val="2"/>
            <c:bubble3D val="0"/>
            <c:spPr>
              <a:solidFill>
                <a:srgbClr val="00502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24-4FE4-BCA3-CF9C0C19F6E4}"/>
              </c:ext>
            </c:extLst>
          </c:dPt>
          <c:dPt>
            <c:idx val="3"/>
            <c:bubble3D val="0"/>
            <c:spPr>
              <a:solidFill>
                <a:srgbClr val="650D7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724-4FE4-BCA3-CF9C0C19F6E4}"/>
              </c:ext>
            </c:extLst>
          </c:dPt>
          <c:dPt>
            <c:idx val="4"/>
            <c:bubble3D val="0"/>
            <c:spPr>
              <a:solidFill>
                <a:srgbClr val="ECB9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724-4FE4-BCA3-CF9C0C19F6E4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724-4FE4-BCA3-CF9C0C19F6E4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724-4FE4-BCA3-CF9C0C19F6E4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724-4FE4-BCA3-CF9C0C19F6E4}"/>
              </c:ext>
            </c:extLst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724-4FE4-BCA3-CF9C0C19F6E4}"/>
              </c:ext>
            </c:extLst>
          </c:dPt>
          <c:dPt>
            <c:idx val="9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724-4FE4-BCA3-CF9C0C19F6E4}"/>
              </c:ext>
            </c:extLst>
          </c:dPt>
          <c:dLbls>
            <c:dLbl>
              <c:idx val="0"/>
              <c:layout>
                <c:manualLayout>
                  <c:x val="0.11061760219769719"/>
                  <c:y val="0.243834225213445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92952314586763"/>
                      <c:h val="8.59869743057777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724-4FE4-BCA3-CF9C0C19F6E4}"/>
                </c:ext>
              </c:extLst>
            </c:dLbl>
            <c:dLbl>
              <c:idx val="1"/>
              <c:layout>
                <c:manualLayout>
                  <c:x val="-0.13750000000000001"/>
                  <c:y val="4.0625000000000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24-4FE4-BCA3-CF9C0C19F6E4}"/>
                </c:ext>
              </c:extLst>
            </c:dLbl>
            <c:dLbl>
              <c:idx val="2"/>
              <c:layout>
                <c:manualLayout>
                  <c:x val="-0.24374999999999999"/>
                  <c:y val="8.125000000000000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24-4FE4-BCA3-CF9C0C19F6E4}"/>
                </c:ext>
              </c:extLst>
            </c:dLbl>
            <c:dLbl>
              <c:idx val="3"/>
              <c:layout>
                <c:manualLayout>
                  <c:x val="-0.28749999999999998"/>
                  <c:y val="4.0625000000000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24-4FE4-BCA3-CF9C0C19F6E4}"/>
                </c:ext>
              </c:extLst>
            </c:dLbl>
            <c:dLbl>
              <c:idx val="4"/>
              <c:layout>
                <c:manualLayout>
                  <c:x val="-0.34583333333333333"/>
                  <c:y val="-9.375000000000029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24-4FE4-BCA3-CF9C0C19F6E4}"/>
                </c:ext>
              </c:extLst>
            </c:dLbl>
            <c:dLbl>
              <c:idx val="5"/>
              <c:layout>
                <c:manualLayout>
                  <c:x val="0.13050838791300068"/>
                  <c:y val="-0.1095639334064821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24-4FE4-BCA3-CF9C0C19F6E4}"/>
                </c:ext>
              </c:extLst>
            </c:dLbl>
            <c:dLbl>
              <c:idx val="6"/>
              <c:layout>
                <c:manualLayout>
                  <c:x val="0.16923240698079559"/>
                  <c:y val="-6.157211672633485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24-4FE4-BCA3-CF9C0C19F6E4}"/>
                </c:ext>
              </c:extLst>
            </c:dLbl>
            <c:dLbl>
              <c:idx val="7"/>
              <c:layout>
                <c:manualLayout>
                  <c:x val="0.19830615596061379"/>
                  <c:y val="-1.89597546956256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724-4FE4-BCA3-CF9C0C19F6E4}"/>
                </c:ext>
              </c:extLst>
            </c:dLbl>
            <c:dLbl>
              <c:idx val="8"/>
              <c:layout>
                <c:manualLayout>
                  <c:x val="0.31777639347541869"/>
                  <c:y val="2.824740566487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86466535433067"/>
                      <c:h val="7.34999999999999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6724-4FE4-BCA3-CF9C0C19F6E4}"/>
                </c:ext>
              </c:extLst>
            </c:dLbl>
            <c:dLbl>
              <c:idx val="9"/>
              <c:layout>
                <c:manualLayout>
                  <c:x val="0.35472583409029124"/>
                  <c:y val="9.13869493706998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24999999999998"/>
                      <c:h val="6.41249999999999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6724-4FE4-BCA3-CF9C0C19F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How Revenue Works</c:v>
                </c:pt>
                <c:pt idx="1">
                  <c:v>Home</c:v>
                </c:pt>
                <c:pt idx="2">
                  <c:v>Downloads</c:v>
                </c:pt>
                <c:pt idx="3">
                  <c:v>Query Data</c:v>
                </c:pt>
                <c:pt idx="4">
                  <c:v>Explore</c:v>
                </c:pt>
                <c:pt idx="5">
                  <c:v>Glossary</c:v>
                </c:pt>
                <c:pt idx="6">
                  <c:v>Fact Sheet</c:v>
                </c:pt>
                <c:pt idx="7">
                  <c:v>About</c:v>
                </c:pt>
                <c:pt idx="8">
                  <c:v>Pattern Library</c:v>
                </c:pt>
                <c:pt idx="9">
                  <c:v>Search Results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2741</c:v>
                </c:pt>
                <c:pt idx="1">
                  <c:v>1089</c:v>
                </c:pt>
                <c:pt idx="2">
                  <c:v>184</c:v>
                </c:pt>
                <c:pt idx="3">
                  <c:v>140</c:v>
                </c:pt>
                <c:pt idx="4">
                  <c:v>104</c:v>
                </c:pt>
                <c:pt idx="5">
                  <c:v>10</c:v>
                </c:pt>
                <c:pt idx="6">
                  <c:v>7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724-4FE4-BCA3-CF9C0C19F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9DE1C-CA11-4269-9C69-2574E0F1C152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5205-FB51-4EB7-95CF-15698808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U.S. Department of the Interior Office of Natural Resources Revenue Organization Chart</a:t>
            </a:r>
          </a:p>
          <a:p>
            <a:pPr marL="171450" indent="-171450">
              <a:buFontTx/>
              <a:buChar char="-"/>
            </a:pPr>
            <a:r>
              <a:rPr lang="en-US" dirty="0"/>
              <a:t>Director, Howard Cantor</a:t>
            </a:r>
          </a:p>
          <a:p>
            <a:pPr marL="171450" indent="-171450">
              <a:buFontTx/>
              <a:buChar char="-"/>
            </a:pPr>
            <a:r>
              <a:rPr lang="en-US" dirty="0"/>
              <a:t>Appeals Program Manager, Matt Collins, reports to Director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Internal Review, Oversight and Compliance Supervisory Auditor, Linda Shishido</a:t>
            </a:r>
            <a:r>
              <a:rPr lang="en-US" sz="800" kern="1200" dirty="0"/>
              <a:t>, </a:t>
            </a:r>
            <a:r>
              <a:rPr lang="en-US" dirty="0"/>
              <a:t>reports to Director</a:t>
            </a:r>
          </a:p>
          <a:p>
            <a:pPr marL="171450" indent="-171450">
              <a:buFontTx/>
              <a:buChar char="-"/>
            </a:pPr>
            <a:r>
              <a:rPr lang="en-US" dirty="0"/>
              <a:t>Deputy Director, April Lockler, reports to Director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Chief of Staff, Joseph Coleman, reports to Deputy Director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Information Management and Technology Modernization Senior Leader, Tim Wight, reports to the Deputy Director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Strategic Resource Management Program Manager, Deborah Lloyd, reports to Deputy Director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Information and Data Management Program Manager, Nathan Brannberg, reports to Deputy Director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Information and Digital Services Program Manager, Joseph Manke, reports to Deputy Director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Research and Analytics Program Manager, Karl Wunderlich, reports to the Deputy Director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Operations and Product Support Program Manager, Jon Swedin, reports to the Deputy Director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Audit, Compliance, and Outreach Senior Executive, Katharine Dahm, reports to Director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Onshore Audit and Compliance Program Manager, Dane Templin, reports to Audit, Compliance, and Outreach Senior Executive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Indian Audit and Compliance Program Manager, Shawna Schimke, reports to Audit, Compliance, and Outreach Senior Executive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Offshore Audit and Compliance Program Manager, Cheryl Johnson, reports to Audit, Compliance, and Outreach Senior Executive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800" b="0" kern="1200" dirty="0"/>
              <a:t>Outreach Audit Services and Indian-State Support </a:t>
            </a:r>
            <a:r>
              <a:rPr lang="en-US" dirty="0"/>
              <a:t>Program Manager, Yvette Smith, reports to Audit Management Senior Executive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Finance, Enforcement, Valuation and Reporting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Financial Management Program Manager, Rob Winter, reports to Revenue, Reporting and Compliance Management Senior Executive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800" b="0" kern="1200" dirty="0"/>
              <a:t>Data Intake, Solutioning and Coordination </a:t>
            </a:r>
            <a:r>
              <a:rPr lang="en-US" dirty="0"/>
              <a:t>Program Manager, Shayna </a:t>
            </a:r>
            <a:r>
              <a:rPr lang="en-US" dirty="0" err="1"/>
              <a:t>Hoercher</a:t>
            </a:r>
            <a:r>
              <a:rPr lang="en-US" dirty="0"/>
              <a:t>, reports to Finance, Enforcement, Valuation and Reporting Senior Executive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Enforcement and Financial Compliance Program Manager, Michael Marchetti, reports to Finance, Enforcement, Valuation and Reporting Senior Executive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Royalty Valuation and Regulations Program Manager, Amy Lunt, reports to Finance, Enforcement, Valuation and Reporting Senior Executive</a:t>
            </a:r>
          </a:p>
          <a:p>
            <a:pPr marL="457200" lvl="1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485205-FB51-4EB7-95CF-15698808B0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0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1FE31EA-C57B-4A66-94E9-C092C150EE5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697" y="3894852"/>
            <a:ext cx="8915400" cy="1371599"/>
          </a:xfr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anchor="ctr" anchorCtr="0">
            <a:normAutofit/>
          </a:bodyPr>
          <a:lstStyle>
            <a:lvl1pPr>
              <a:defRPr lang="en-US" sz="3000" b="1" kern="1200" cap="none" dirty="0">
                <a:solidFill>
                  <a:srgbClr val="283B9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2697" y="5372995"/>
            <a:ext cx="7747022" cy="914400"/>
          </a:xfrm>
        </p:spPr>
        <p:txBody>
          <a:bodyPr anchor="ctr"/>
          <a:lstStyle>
            <a:lvl1pPr marL="0" indent="0" algn="l">
              <a:buNone/>
              <a:defRPr baseline="0">
                <a:solidFill>
                  <a:srgbClr val="484554"/>
                </a:solidFill>
                <a:latin typeface="+mn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0C8426-B046-4895-8232-DA3B413E11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960" y="5611928"/>
            <a:ext cx="805800" cy="10724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91D20B-FED9-4453-884C-C05C91D2C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771" y="471055"/>
            <a:ext cx="2218459" cy="2957945"/>
          </a:xfrm>
          <a:prstGeom prst="rect">
            <a:avLst/>
          </a:prstGeom>
        </p:spPr>
      </p:pic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A1BFB1F-CF39-4607-A534-7653F3191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50B1B32-CFA8-4BD1-A730-6F4B7E123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7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mbers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B685B5-FE1B-49B0-966B-878E627AD550}"/>
              </a:ext>
            </a:extLst>
          </p:cNvPr>
          <p:cNvSpPr txBox="1"/>
          <p:nvPr/>
        </p:nvSpPr>
        <p:spPr>
          <a:xfrm>
            <a:off x="66944" y="2731374"/>
            <a:ext cx="2068161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i="0" dirty="0">
                <a:solidFill>
                  <a:srgbClr val="534AAE"/>
                </a:solidFill>
                <a:effectLst/>
                <a:latin typeface="+mn-lt"/>
              </a:rPr>
              <a:t>XXX</a:t>
            </a:r>
          </a:p>
          <a:p>
            <a:pPr algn="ctr"/>
            <a:r>
              <a:rPr lang="en-US" sz="1800" i="0" dirty="0">
                <a:solidFill>
                  <a:schemeClr val="tx1"/>
                </a:solidFill>
                <a:effectLst/>
                <a:latin typeface="+mn-lt"/>
              </a:rPr>
              <a:t>descriptor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1F37C7-8EEA-4571-A1C0-E4EE9FA06E1D}"/>
              </a:ext>
            </a:extLst>
          </p:cNvPr>
          <p:cNvSpPr txBox="1"/>
          <p:nvPr/>
        </p:nvSpPr>
        <p:spPr>
          <a:xfrm>
            <a:off x="1978096" y="2736131"/>
            <a:ext cx="2212844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i="0">
                <a:solidFill>
                  <a:srgbClr val="005024"/>
                </a:solidFill>
                <a:effectLst/>
                <a:latin typeface="+mn-lt"/>
              </a:rPr>
              <a:t>XXX</a:t>
            </a:r>
          </a:p>
          <a:p>
            <a:pPr algn="ctr"/>
            <a:r>
              <a:rPr lang="en-US" sz="1800" i="0">
                <a:solidFill>
                  <a:schemeClr val="tx1"/>
                </a:solidFill>
                <a:effectLst/>
                <a:latin typeface="+mn-lt"/>
              </a:rPr>
              <a:t>descriptor</a:t>
            </a: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54812-3384-4A7E-A459-C59BA8197268}"/>
              </a:ext>
            </a:extLst>
          </p:cNvPr>
          <p:cNvSpPr txBox="1"/>
          <p:nvPr/>
        </p:nvSpPr>
        <p:spPr>
          <a:xfrm>
            <a:off x="4190940" y="2731373"/>
            <a:ext cx="2306888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0" i="0">
                <a:solidFill>
                  <a:srgbClr val="52A5D4"/>
                </a:solidFill>
                <a:effectLst/>
                <a:latin typeface="+mn-lt"/>
              </a:rPr>
              <a:t>XXX</a:t>
            </a:r>
            <a:endParaRPr lang="en-US" sz="4400" b="1">
              <a:solidFill>
                <a:srgbClr val="52A5D4"/>
              </a:solidFill>
              <a:latin typeface="+mn-lt"/>
            </a:endParaRPr>
          </a:p>
          <a:p>
            <a:pPr algn="ctr"/>
            <a:r>
              <a:rPr lang="en-US" sz="1800" i="0">
                <a:solidFill>
                  <a:schemeClr val="tx1"/>
                </a:solidFill>
                <a:effectLst/>
                <a:latin typeface="+mn-lt"/>
              </a:rPr>
              <a:t>descriptor</a:t>
            </a:r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26525B-6403-4036-9359-C202367F5A71}"/>
              </a:ext>
            </a:extLst>
          </p:cNvPr>
          <p:cNvSpPr txBox="1"/>
          <p:nvPr/>
        </p:nvSpPr>
        <p:spPr>
          <a:xfrm>
            <a:off x="6498832" y="2731375"/>
            <a:ext cx="2306888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0" i="0">
                <a:solidFill>
                  <a:srgbClr val="650D79"/>
                </a:solidFill>
                <a:effectLst/>
                <a:latin typeface="+mn-lt"/>
              </a:rPr>
              <a:t>XXX</a:t>
            </a:r>
            <a:endParaRPr lang="en-US" sz="4400" b="1">
              <a:solidFill>
                <a:srgbClr val="650D79"/>
              </a:solidFill>
              <a:latin typeface="+mn-lt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0">
                <a:solidFill>
                  <a:schemeClr val="tx1"/>
                </a:solidFill>
                <a:effectLst/>
                <a:latin typeface="+mn-lt"/>
              </a:rPr>
              <a:t>descriptor</a:t>
            </a:r>
            <a:endParaRPr lang="en-US" sz="1800">
              <a:solidFill>
                <a:schemeClr val="tx1"/>
              </a:solidFill>
              <a:latin typeface="+mn-lt"/>
            </a:endParaRPr>
          </a:p>
          <a:p>
            <a:pPr algn="ctr"/>
            <a:endParaRPr lang="en-US" sz="18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6983D7D-A912-4ECB-8B29-05EFD60A67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E6030921-85A4-44BD-AB07-25A189411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8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rt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C5CE-011B-4331-A6CD-55DE9D4344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572841" cy="1143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marL="0" lvl="0"/>
            <a:r>
              <a:rPr lang="en-US"/>
              <a:t>Chart with table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D4D4F2A-0AAB-47F2-9BF8-CB56A5A7B2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0334090"/>
              </p:ext>
            </p:extLst>
          </p:nvPr>
        </p:nvGraphicFramePr>
        <p:xfrm>
          <a:off x="113959" y="1174060"/>
          <a:ext cx="7158038" cy="601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89F8988-2E59-4E9C-ABA6-9155E82B2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21366"/>
              </p:ext>
            </p:extLst>
          </p:nvPr>
        </p:nvGraphicFramePr>
        <p:xfrm>
          <a:off x="6172541" y="2898417"/>
          <a:ext cx="2857500" cy="36296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78693">
                  <a:extLst>
                    <a:ext uri="{9D8B030D-6E8A-4147-A177-3AD203B41FA5}">
                      <a16:colId xmlns:a16="http://schemas.microsoft.com/office/drawing/2014/main" val="3193454351"/>
                    </a:ext>
                  </a:extLst>
                </a:gridCol>
                <a:gridCol w="978807">
                  <a:extLst>
                    <a:ext uri="{9D8B030D-6E8A-4147-A177-3AD203B41FA5}">
                      <a16:colId xmlns:a16="http://schemas.microsoft.com/office/drawing/2014/main" val="1954031949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Section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Sessions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95036533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How Revenue Works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2741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57080886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Home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1089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69452827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Downloads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416321005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Query Data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347421453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Explore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60126619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Glossary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76425992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Fact Sheet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971969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About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91880063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Pattern Library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186598364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Search Results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3105253875"/>
                  </a:ext>
                </a:extLst>
              </a:tr>
            </a:tbl>
          </a:graphicData>
        </a:graphic>
      </p:graphicFrame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04B9A58-BF3C-43AD-9DDA-2E7C75D07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90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EC7C2-C493-4308-BEB9-8C558E630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marL="0" lvl="0"/>
            <a:r>
              <a:rPr lang="en-US" dirty="0"/>
              <a:t>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DA6379-FFA5-4221-B304-16E6BFB74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27756"/>
              </p:ext>
            </p:extLst>
          </p:nvPr>
        </p:nvGraphicFramePr>
        <p:xfrm>
          <a:off x="457200" y="1734635"/>
          <a:ext cx="2857500" cy="32131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78693">
                  <a:extLst>
                    <a:ext uri="{9D8B030D-6E8A-4147-A177-3AD203B41FA5}">
                      <a16:colId xmlns:a16="http://schemas.microsoft.com/office/drawing/2014/main" val="3193454351"/>
                    </a:ext>
                  </a:extLst>
                </a:gridCol>
                <a:gridCol w="978807">
                  <a:extLst>
                    <a:ext uri="{9D8B030D-6E8A-4147-A177-3AD203B41FA5}">
                      <a16:colId xmlns:a16="http://schemas.microsoft.com/office/drawing/2014/main" val="1954031949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95036533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57080886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69452827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416321005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347421453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60126619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76425992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971969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291880063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186598364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12700" marB="0" anchor="b"/>
                </a:tc>
                <a:extLst>
                  <a:ext uri="{0D108BD9-81ED-4DB2-BD59-A6C34878D82A}">
                    <a16:rowId xmlns:a16="http://schemas.microsoft.com/office/drawing/2014/main" val="3105253875"/>
                  </a:ext>
                </a:extLst>
              </a:tr>
            </a:tbl>
          </a:graphicData>
        </a:graphic>
      </p:graphicFrame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302D5C9-8328-4B69-B136-3013F1F45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115308"/>
            <a:ext cx="7772400" cy="1131093"/>
          </a:xfr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en-US" sz="3000" b="1" cap="none" dirty="0">
                <a:solidFill>
                  <a:srgbClr val="262262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3417455"/>
            <a:ext cx="7772400" cy="970276"/>
          </a:xfrm>
          <a:noFill/>
          <a:ln>
            <a:noFill/>
          </a:ln>
        </p:spPr>
        <p:txBody>
          <a:bodyPr anchor="ctr"/>
          <a:lstStyle>
            <a:lvl1pPr marL="0" indent="0" algn="ctr">
              <a:buNone/>
              <a:defRPr sz="1500">
                <a:solidFill>
                  <a:srgbClr val="002060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subtitle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775C988-7BA5-46D9-BD67-F8EE02BA5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115308"/>
            <a:ext cx="7772400" cy="1131093"/>
          </a:xfr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en-US" sz="3000" b="1" cap="none" dirty="0">
                <a:solidFill>
                  <a:srgbClr val="262262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3417455"/>
            <a:ext cx="7772400" cy="970276"/>
          </a:xfrm>
          <a:noFill/>
          <a:ln>
            <a:noFill/>
          </a:ln>
        </p:spPr>
        <p:txBody>
          <a:bodyPr anchor="ctr"/>
          <a:lstStyle>
            <a:lvl1pPr marL="0" indent="0" algn="ctr">
              <a:buNone/>
              <a:defRPr sz="1500">
                <a:solidFill>
                  <a:srgbClr val="002060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subtitle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15B1F6A-6A99-4ED7-AE17-12E346CBE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50B1B32-CFA8-4BD1-A730-6F4B7E1234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7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marL="557213" indent="-214313">
              <a:buFont typeface="Arial" panose="020B0604020202020204" pitchFamily="34" charset="0"/>
              <a:buChar char="•"/>
              <a:defRPr/>
            </a:lvl2pPr>
            <a:lvl4pPr marL="1200150" indent="-1714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58D6CA3D-484D-481F-9898-F1D606D5D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7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8096E7-6949-459B-A396-14B16B30B7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9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9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E7159B12-72BB-4CF3-AF41-9A2471179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3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EBD77889-F441-4E0B-989A-F6A913BAF3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6000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C43BB00-7D79-4007-B740-6A3461822C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7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F32B7B60-283C-42E0-8AA4-85C7C696E8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9D9014B-A10E-4373-89E1-FBB173AB6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A06180DA-BF81-46CB-BB99-7BA059F167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599" cy="1143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marL="0" lvl="0"/>
            <a:r>
              <a:rPr lang="en-US" dirty="0"/>
              <a:t>Slide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1828800"/>
            <a:ext cx="7162800" cy="4114800"/>
          </a:xfrm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6054970"/>
            <a:ext cx="7162800" cy="304800"/>
          </a:xfrm>
        </p:spPr>
        <p:txBody>
          <a:bodyPr/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BC2B5D1C-6CE0-455C-8846-AD46E0A2E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ig number" preserve="1">
  <p:cSld name="Big number">
    <p:bg>
      <p:bgPr>
        <a:solidFill>
          <a:srgbClr val="F7F7F7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7">
            <a:extLst>
              <a:ext uri="{FF2B5EF4-FFF2-40B4-BE49-F238E27FC236}">
                <a16:creationId xmlns:a16="http://schemas.microsoft.com/office/drawing/2014/main" id="{7A88BB19-EE9D-4447-884E-A93CACDC5C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0B9E19-0951-4992-9AF7-80C52D495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A8D70-12ED-475D-9185-053853F41F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40222" y="2733243"/>
            <a:ext cx="2901554" cy="1515484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  <a:lvl5pPr>
              <a:defRPr>
                <a:latin typeface="+mj-lt"/>
              </a:defRPr>
            </a:lvl5pPr>
          </a:lstStyle>
          <a:p>
            <a:pPr algn="ctr"/>
            <a:r>
              <a:rPr lang="en-US" sz="7200" dirty="0">
                <a:solidFill>
                  <a:srgbClr val="1C304A"/>
                </a:solidFill>
              </a:rPr>
              <a:t>XX%</a:t>
            </a:r>
            <a:endParaRPr lang="en-US" sz="7200" dirty="0">
              <a:solidFill>
                <a:srgbClr val="1C304A"/>
              </a:solidFill>
              <a:latin typeface="Roboto"/>
            </a:endParaRP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6F716-2488-4536-BF4F-07165F2A70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55264" y="4405745"/>
            <a:ext cx="2071471" cy="914400"/>
          </a:xfrm>
        </p:spPr>
        <p:txBody>
          <a:bodyPr/>
          <a:lstStyle>
            <a:lvl1pPr marL="0" indent="0" algn="ctr">
              <a:buNone/>
              <a:defRPr lang="en-US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i="0" dirty="0">
                <a:solidFill>
                  <a:schemeClr val="tx1"/>
                </a:solidFill>
                <a:effectLst/>
                <a:latin typeface="Roboto"/>
              </a:rPr>
              <a:t>descriptor</a:t>
            </a:r>
            <a:endParaRPr lang="en-US" sz="2400" dirty="0">
              <a:solidFill>
                <a:schemeClr val="tx1"/>
              </a:solidFill>
              <a:latin typeface="Roboto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40A5E41-9DF3-429F-8808-E0F7D26BB031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98"/>
          <a:stretch/>
        </p:blipFill>
        <p:spPr>
          <a:xfrm>
            <a:off x="0" y="6438727"/>
            <a:ext cx="9144000" cy="455014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20000"/>
              </a:prstClr>
            </a:outerShdw>
            <a:reflection blurRad="63500" stA="45000" endPos="14000" dir="5400000" sy="-100000" algn="bl" rotWithShape="0"/>
          </a:effectLst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90698F-8EFD-4C2C-80ED-4456421D82B9}"/>
              </a:ext>
            </a:extLst>
          </p:cNvPr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127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ED30DA6-3D38-4F29-92B7-1842F4F6D21D}"/>
              </a:ext>
            </a:extLst>
          </p:cNvPr>
          <p:cNvSpPr/>
          <p:nvPr/>
        </p:nvSpPr>
        <p:spPr>
          <a:xfrm>
            <a:off x="0" y="6438727"/>
            <a:ext cx="9144000" cy="455015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127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0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31143" y="6472858"/>
            <a:ext cx="211205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050" b="1" i="0" dirty="0">
                <a:solidFill>
                  <a:srgbClr val="262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Collecting and Disbursing Funds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6390" y="6472858"/>
            <a:ext cx="1566035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050" b="1" i="0">
                <a:solidFill>
                  <a:srgbClr val="262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Achieving Compliance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2479" y="6472858"/>
            <a:ext cx="2238159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50" b="1" i="0" dirty="0">
                <a:solidFill>
                  <a:srgbClr val="262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and Sharing Information</a:t>
            </a:r>
          </a:p>
        </p:txBody>
      </p:sp>
      <p:sp>
        <p:nvSpPr>
          <p:cNvPr id="12" name="Oval 11"/>
          <p:cNvSpPr/>
          <p:nvPr/>
        </p:nvSpPr>
        <p:spPr>
          <a:xfrm>
            <a:off x="3515501" y="6634887"/>
            <a:ext cx="68580" cy="91440"/>
          </a:xfrm>
          <a:prstGeom prst="ellipse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262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494733" y="6634887"/>
            <a:ext cx="75438" cy="91440"/>
          </a:xfrm>
          <a:prstGeom prst="ellipse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966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3743" y="6481110"/>
            <a:ext cx="471237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lang="en-US" sz="900" b="1" i="1" kern="1200" baseline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BED2711-730A-4E45-901D-A50F93061A2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 with low confidence">
            <a:extLst>
              <a:ext uri="{FF2B5EF4-FFF2-40B4-BE49-F238E27FC236}">
                <a16:creationId xmlns:a16="http://schemas.microsoft.com/office/drawing/2014/main" id="{49D56216-8001-447E-8F30-A28DA5CD50C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756" y="284298"/>
            <a:ext cx="868513" cy="115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6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rgbClr val="283B9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484554"/>
          </a:solidFill>
          <a:latin typeface="+mn-lt"/>
          <a:ea typeface="+mn-ea"/>
          <a:cs typeface="Arial" panose="020B0604020202020204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rgbClr val="484554"/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484554"/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rgbClr val="484554"/>
          </a:solidFill>
          <a:latin typeface="+mn-lt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" kern="1200">
          <a:solidFill>
            <a:srgbClr val="484554"/>
          </a:solidFill>
          <a:latin typeface="+mn-lt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epartment of the Interior seal">
            <a:extLst>
              <a:ext uri="{FF2B5EF4-FFF2-40B4-BE49-F238E27FC236}">
                <a16:creationId xmlns:a16="http://schemas.microsoft.com/office/drawing/2014/main" id="{F3ACF321-F3A7-4C41-BAA0-DF0AB88EF9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37" y="193789"/>
            <a:ext cx="805800" cy="80432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6D6D0CE-1F29-41F6-AE48-650FEC6051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9557" y="150214"/>
            <a:ext cx="7467600" cy="63105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1400" dirty="0"/>
              <a:t>U.S. Department of the Interior</a:t>
            </a:r>
            <a:br>
              <a:rPr lang="en-US" sz="1400" dirty="0"/>
            </a:br>
            <a:r>
              <a:rPr lang="en-US" sz="1400" dirty="0"/>
              <a:t>Office of Natural Resources Revenue</a:t>
            </a:r>
          </a:p>
        </p:txBody>
      </p:sp>
      <p:pic>
        <p:nvPicPr>
          <p:cNvPr id="7" name="Picture 6" descr="Office of Natural Resources Revenue Logo&#10;&#10;For screen reader users, see the Notes field for a description of this diagram.">
            <a:extLst>
              <a:ext uri="{FF2B5EF4-FFF2-40B4-BE49-F238E27FC236}">
                <a16:creationId xmlns:a16="http://schemas.microsoft.com/office/drawing/2014/main" id="{63CB8E85-F412-4A2D-8C25-765DD2F6D3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317" y="161694"/>
            <a:ext cx="868513" cy="86851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42D3F102-55A9-4BFB-A675-DBD6FEF76FAA}"/>
              </a:ext>
            </a:extLst>
          </p:cNvPr>
          <p:cNvSpPr txBox="1"/>
          <p:nvPr/>
        </p:nvSpPr>
        <p:spPr>
          <a:xfrm>
            <a:off x="7991156" y="1994260"/>
            <a:ext cx="914400" cy="18238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l"/>
            <a:r>
              <a:rPr lang="en-US" sz="800" dirty="0">
                <a:latin typeface="+mj-lt"/>
                <a:cs typeface="Arial" panose="020B0604020202020204" pitchFamily="34" charset="0"/>
              </a:rPr>
              <a:t>Key</a:t>
            </a:r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EC8BD94-451B-4FCA-AF14-979FD165A0FB}"/>
              </a:ext>
            </a:extLst>
          </p:cNvPr>
          <p:cNvSpPr/>
          <p:nvPr/>
        </p:nvSpPr>
        <p:spPr>
          <a:xfrm>
            <a:off x="8025416" y="2286876"/>
            <a:ext cx="914400" cy="223996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Senior Executive</a:t>
            </a:r>
            <a:endParaRPr lang="en-US" sz="700" kern="1200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8E759F96-9BE0-4BB2-BBEE-05061EED4CAF}"/>
              </a:ext>
            </a:extLst>
          </p:cNvPr>
          <p:cNvSpPr/>
          <p:nvPr/>
        </p:nvSpPr>
        <p:spPr>
          <a:xfrm>
            <a:off x="8025416" y="2585238"/>
            <a:ext cx="914400" cy="226823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Program Manager</a:t>
            </a:r>
            <a:endParaRPr lang="en-US" sz="700" kern="120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94C7A6F-FB46-45D3-9544-88A44CDAC7AD}"/>
              </a:ext>
            </a:extLst>
          </p:cNvPr>
          <p:cNvSpPr/>
          <p:nvPr/>
        </p:nvSpPr>
        <p:spPr>
          <a:xfrm>
            <a:off x="3422102" y="1018255"/>
            <a:ext cx="1706834" cy="949656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/>
              <a:t>Director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/>
              <a:t>Howard Cantor</a:t>
            </a:r>
            <a:endParaRPr lang="en-US" sz="800" kern="1200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5F17275-3362-1F57-F7A8-E6C3127FD418}"/>
              </a:ext>
            </a:extLst>
          </p:cNvPr>
          <p:cNvSpPr/>
          <p:nvPr/>
        </p:nvSpPr>
        <p:spPr>
          <a:xfrm>
            <a:off x="5866053" y="958098"/>
            <a:ext cx="1336538" cy="59090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>
            <a:solidFill>
              <a:schemeClr val="accent4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Internal Review, Oversight and Compliance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Linda Shishido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EA02532-B0F5-45CE-9E3B-B15DF1A46582}"/>
              </a:ext>
            </a:extLst>
          </p:cNvPr>
          <p:cNvSpPr/>
          <p:nvPr/>
        </p:nvSpPr>
        <p:spPr>
          <a:xfrm>
            <a:off x="5855927" y="1691533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Appeals 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Matthew Collins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A77EC45-DC1D-41ED-83BE-21B84DC17D1A}"/>
              </a:ext>
            </a:extLst>
          </p:cNvPr>
          <p:cNvSpPr/>
          <p:nvPr/>
        </p:nvSpPr>
        <p:spPr>
          <a:xfrm>
            <a:off x="2096059" y="2151098"/>
            <a:ext cx="1706834" cy="723787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Deputy Director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dirty="0"/>
              <a:t>April Lockler</a:t>
            </a:r>
            <a:endParaRPr lang="en-US" sz="8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6AFDA7A-D53F-4DE0-A087-AF892906D3AA}"/>
              </a:ext>
            </a:extLst>
          </p:cNvPr>
          <p:cNvSpPr/>
          <p:nvPr/>
        </p:nvSpPr>
        <p:spPr>
          <a:xfrm>
            <a:off x="342864" y="1879385"/>
            <a:ext cx="1548429" cy="556533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Information Management and Technology Modernization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Timothy Wight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3A040F2-B4B7-4D5B-95AC-626737E7253A}"/>
              </a:ext>
            </a:extLst>
          </p:cNvPr>
          <p:cNvSpPr/>
          <p:nvPr/>
        </p:nvSpPr>
        <p:spPr>
          <a:xfrm>
            <a:off x="464912" y="2525423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Chief of Staff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 Joseph Coleman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072D871-6392-4F49-AE86-17BF4DC3D525}"/>
              </a:ext>
            </a:extLst>
          </p:cNvPr>
          <p:cNvSpPr/>
          <p:nvPr/>
        </p:nvSpPr>
        <p:spPr>
          <a:xfrm>
            <a:off x="1044411" y="3555602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Strategic Resource Management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Deborah Lloyd 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15878A0-2917-41BC-8B35-BCA18B456013}"/>
              </a:ext>
            </a:extLst>
          </p:cNvPr>
          <p:cNvSpPr/>
          <p:nvPr/>
        </p:nvSpPr>
        <p:spPr>
          <a:xfrm>
            <a:off x="1038564" y="4043390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Information and Data Management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Nathan </a:t>
            </a:r>
            <a:r>
              <a:rPr lang="en-US" sz="800" kern="1200" dirty="0" err="1"/>
              <a:t>Brannberg</a:t>
            </a:r>
            <a:endParaRPr lang="en-US" sz="800" kern="1200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8604416-E704-4875-8E75-34AEAA29766C}"/>
              </a:ext>
            </a:extLst>
          </p:cNvPr>
          <p:cNvSpPr/>
          <p:nvPr/>
        </p:nvSpPr>
        <p:spPr>
          <a:xfrm>
            <a:off x="1052279" y="4526210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Information and Digital Services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 Joseph </a:t>
            </a:r>
            <a:r>
              <a:rPr lang="en-US" sz="800" kern="1200" dirty="0" err="1"/>
              <a:t>Manke</a:t>
            </a:r>
            <a:endParaRPr lang="en-US" sz="800" kern="1200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22ADD49-129A-A182-983F-C3DD06433E1D}"/>
              </a:ext>
            </a:extLst>
          </p:cNvPr>
          <p:cNvSpPr/>
          <p:nvPr/>
        </p:nvSpPr>
        <p:spPr>
          <a:xfrm>
            <a:off x="1031113" y="5044058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Research and Analytics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 Karl Wunderlich</a:t>
            </a: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49810468-B1E2-8C19-2E7C-B0EC340787FE}"/>
              </a:ext>
            </a:extLst>
          </p:cNvPr>
          <p:cNvSpPr/>
          <p:nvPr/>
        </p:nvSpPr>
        <p:spPr>
          <a:xfrm>
            <a:off x="1038563" y="5591481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Operations and Product Support 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dirty="0"/>
              <a:t>Jon Swedin</a:t>
            </a:r>
            <a:endParaRPr lang="en-US" sz="800" kern="1200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85815DD-E912-4A9F-9875-965C6DC858DA}"/>
              </a:ext>
            </a:extLst>
          </p:cNvPr>
          <p:cNvSpPr/>
          <p:nvPr/>
        </p:nvSpPr>
        <p:spPr>
          <a:xfrm>
            <a:off x="2960495" y="3104904"/>
            <a:ext cx="1706834" cy="723787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Audit, Compliance, and Outreach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Katharine Dahm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8CE9880-88F3-42DB-8762-51D4ACFACB1C}"/>
              </a:ext>
            </a:extLst>
          </p:cNvPr>
          <p:cNvSpPr/>
          <p:nvPr/>
        </p:nvSpPr>
        <p:spPr>
          <a:xfrm>
            <a:off x="3928005" y="4037285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Onshore Audit and Compliance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Dane Templin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00924DB-24A9-4590-87C0-701FC231EF84}"/>
              </a:ext>
            </a:extLst>
          </p:cNvPr>
          <p:cNvSpPr/>
          <p:nvPr/>
        </p:nvSpPr>
        <p:spPr>
          <a:xfrm>
            <a:off x="3943245" y="4540252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Indian Audit and Compliance 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Shawna </a:t>
            </a:r>
            <a:r>
              <a:rPr lang="en-US" sz="800" kern="1200" dirty="0" err="1"/>
              <a:t>Schimke</a:t>
            </a:r>
            <a:endParaRPr lang="en-US" sz="800" kern="120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43359F0-FBFA-45EC-B1A1-43C9FBDFF233}"/>
              </a:ext>
            </a:extLst>
          </p:cNvPr>
          <p:cNvSpPr/>
          <p:nvPr/>
        </p:nvSpPr>
        <p:spPr>
          <a:xfrm>
            <a:off x="3943245" y="5043219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Offshore Audit and Compliance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Cheryl Johnson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1BA9048-886A-4283-9AC5-D24B3985C401}"/>
              </a:ext>
            </a:extLst>
          </p:cNvPr>
          <p:cNvSpPr/>
          <p:nvPr/>
        </p:nvSpPr>
        <p:spPr>
          <a:xfrm>
            <a:off x="3950864" y="5546186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700" b="1" kern="1200" dirty="0"/>
              <a:t>Outreach, Coordination and Verification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Yvette Smith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3145297-83E0-427C-AE4A-6ADC8C74E697}"/>
              </a:ext>
            </a:extLst>
          </p:cNvPr>
          <p:cNvSpPr/>
          <p:nvPr/>
        </p:nvSpPr>
        <p:spPr>
          <a:xfrm>
            <a:off x="5624282" y="3028765"/>
            <a:ext cx="1706834" cy="723787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Finance, Enforcement, Valuation and Reporting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Ruth Welch</a:t>
            </a: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FA5C3B88-08CA-4390-8A49-9E0A66C1DE43}"/>
              </a:ext>
            </a:extLst>
          </p:cNvPr>
          <p:cNvSpPr/>
          <p:nvPr/>
        </p:nvSpPr>
        <p:spPr>
          <a:xfrm>
            <a:off x="6930794" y="3958500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Financial Management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Rob Winter</a:t>
            </a: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AB03B2F3-4FC4-45E7-9A38-A9495152D800}"/>
              </a:ext>
            </a:extLst>
          </p:cNvPr>
          <p:cNvSpPr/>
          <p:nvPr/>
        </p:nvSpPr>
        <p:spPr>
          <a:xfrm>
            <a:off x="6946034" y="4461468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700" b="1" kern="1200" dirty="0"/>
              <a:t>Data Intake, Solutioning and Coordination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Shayn</a:t>
            </a:r>
            <a:r>
              <a:rPr lang="en-US" sz="800" dirty="0"/>
              <a:t>a Hoercher</a:t>
            </a:r>
            <a:endParaRPr lang="en-US" sz="800" kern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B10CE06-0016-4C38-883C-B27E8223B9CB}"/>
              </a:ext>
            </a:extLst>
          </p:cNvPr>
          <p:cNvSpPr/>
          <p:nvPr/>
        </p:nvSpPr>
        <p:spPr>
          <a:xfrm>
            <a:off x="6946033" y="4980265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Enforcement </a:t>
            </a:r>
            <a:r>
              <a:rPr lang="en-US" sz="800" b="1" dirty="0"/>
              <a:t>and Financial Compliance</a:t>
            </a:r>
            <a:endParaRPr lang="en-US" sz="800" b="1" kern="1200" dirty="0"/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Michael Marchetti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7503547-4E1A-42B1-AB66-F408334C42C8}"/>
              </a:ext>
            </a:extLst>
          </p:cNvPr>
          <p:cNvSpPr/>
          <p:nvPr/>
        </p:nvSpPr>
        <p:spPr>
          <a:xfrm>
            <a:off x="6942397" y="5526829"/>
            <a:ext cx="1346663" cy="404035"/>
          </a:xfrm>
          <a:custGeom>
            <a:avLst/>
            <a:gdLst>
              <a:gd name="connsiteX0" fmla="*/ 0 w 961799"/>
              <a:gd name="connsiteY0" fmla="*/ 0 h 480899"/>
              <a:gd name="connsiteX1" fmla="*/ 961799 w 961799"/>
              <a:gd name="connsiteY1" fmla="*/ 0 h 480899"/>
              <a:gd name="connsiteX2" fmla="*/ 961799 w 961799"/>
              <a:gd name="connsiteY2" fmla="*/ 480899 h 480899"/>
              <a:gd name="connsiteX3" fmla="*/ 0 w 961799"/>
              <a:gd name="connsiteY3" fmla="*/ 480899 h 480899"/>
              <a:gd name="connsiteX4" fmla="*/ 0 w 961799"/>
              <a:gd name="connsiteY4" fmla="*/ 0 h 48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799" h="480899">
                <a:moveTo>
                  <a:pt x="0" y="0"/>
                </a:moveTo>
                <a:lnTo>
                  <a:pt x="961799" y="0"/>
                </a:lnTo>
                <a:lnTo>
                  <a:pt x="961799" y="480899"/>
                </a:lnTo>
                <a:lnTo>
                  <a:pt x="0" y="480899"/>
                </a:lnTo>
                <a:lnTo>
                  <a:pt x="0" y="0"/>
                </a:lnTo>
                <a:close/>
              </a:path>
            </a:pathLst>
          </a:custGeom>
          <a:ln w="12700" cap="sq" cmpd="sng">
            <a:solidFill>
              <a:schemeClr val="accent4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1" kern="1200" dirty="0"/>
              <a:t>Royalty Valuation and Regulations</a:t>
            </a:r>
          </a:p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kern="1200" dirty="0"/>
              <a:t>Amy Lunt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FAAB134C-1C65-4026-A8CE-5C2CEECBE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91293" y="2278550"/>
            <a:ext cx="2047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EC3A9177-D324-4804-8C3A-E85782FF5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86179" y="3474648"/>
            <a:ext cx="2889036" cy="1689514"/>
          </a:xfrm>
          <a:prstGeom prst="bentConnector3">
            <a:avLst>
              <a:gd name="adj1" fmla="val 1776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E0D771CD-0F23-44FA-93B0-1B91738E8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3718013" y="2291610"/>
            <a:ext cx="1185218" cy="438524"/>
          </a:xfrm>
          <a:prstGeom prst="bentConnector3">
            <a:avLst>
              <a:gd name="adj1" fmla="val 76788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or: Elbow 142">
            <a:extLst>
              <a:ext uri="{FF2B5EF4-FFF2-40B4-BE49-F238E27FC236}">
                <a16:creationId xmlns:a16="http://schemas.microsoft.com/office/drawing/2014/main" id="{7FF72774-B6B6-4F79-A006-E132DF86C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36343" y="2829003"/>
            <a:ext cx="2216585" cy="210771"/>
          </a:xfrm>
          <a:prstGeom prst="bentConnector3">
            <a:avLst>
              <a:gd name="adj1" fmla="val 8644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B3A735-FE78-39BB-D661-5077FD92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12717" y="1271242"/>
            <a:ext cx="0" cy="69666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9C688E-EEE1-387A-0960-98DCC7546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28936" y="1633136"/>
            <a:ext cx="3837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75D373C-DA8E-AACA-46D5-CCB2E4682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523379" y="1967911"/>
            <a:ext cx="35019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BD68DB4-1B2E-1793-BE45-3C6C9F74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512717" y="1271242"/>
            <a:ext cx="35019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0F2F363-E429-C4DD-D99A-F1960BF2B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2359" y="4160517"/>
            <a:ext cx="0" cy="15876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F9984BE-BBDD-4548-058E-1808E9E6A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602359" y="5747414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DD9EE07-AA5C-9329-C1A3-8AE5305D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2359" y="5166452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D1E8754-1ECA-7054-CCC2-7C21E7C25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2359" y="4663485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9687F3EC-2404-B370-97F2-FC66907E9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591829" y="4168940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C2A5B197-A5DE-CAB0-B4E1-29B6C97EA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2359" y="3751770"/>
            <a:ext cx="0" cy="44907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2A33372-53E2-BF1E-E9C3-F6B8EE2E6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11575" y="2727440"/>
            <a:ext cx="25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8DD6F885-440C-E7CC-4FF1-552A38F6D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3306" y="3753705"/>
            <a:ext cx="26758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763DEB6-8B87-B3BF-3C99-F05D01FCC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3471" y="4245407"/>
            <a:ext cx="25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ABB41D99-7E91-2705-983D-A61F0905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1728" y="4728227"/>
            <a:ext cx="25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958B937F-85C9-985C-A025-457B75DD5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24372" y="3828691"/>
            <a:ext cx="0" cy="19985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AFFBB45B-CA1A-03B7-DF2E-DEA8F3236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12836" y="4239302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B40327D8-E76C-3693-8FF7-AC0B33C15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24372" y="4742269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5C8ADA23-7853-4C97-490E-227BA38AF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37570" y="5246392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B582FBA2-E946-7308-6ED4-8CB754464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21047" y="5827196"/>
            <a:ext cx="32219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C684052-E788-D097-20BC-F4D67BA9D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5940" y="5268112"/>
            <a:ext cx="25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11368C5-0390-C632-FF92-1656545DC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98669" y="2481242"/>
            <a:ext cx="7312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AD58BA5-EF02-99FA-BE68-ED4E3CB0F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94054" y="5765768"/>
            <a:ext cx="25683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431704"/>
      </p:ext>
    </p:extLst>
  </p:cSld>
  <p:clrMapOvr>
    <a:masterClrMapping/>
  </p:clrMapOvr>
</p:sld>
</file>

<file path=ppt/theme/theme1.xml><?xml version="1.0" encoding="utf-8"?>
<a:theme xmlns:a="http://schemas.openxmlformats.org/drawingml/2006/main" name="ONRR_Template">
  <a:themeElements>
    <a:clrScheme name="NRRD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34AAE"/>
      </a:accent1>
      <a:accent2>
        <a:srgbClr val="52A5D4"/>
      </a:accent2>
      <a:accent3>
        <a:srgbClr val="005024"/>
      </a:accent3>
      <a:accent4>
        <a:srgbClr val="650D79"/>
      </a:accent4>
      <a:accent5>
        <a:srgbClr val="ECB947"/>
      </a:accent5>
      <a:accent6>
        <a:srgbClr val="BFBFBF"/>
      </a:accent6>
      <a:hlink>
        <a:srgbClr val="004A74"/>
      </a:hlink>
      <a:folHlink>
        <a:srgbClr val="000051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 anchor="ctr">
        <a:norm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NRR_Template" id="{5377F557-5F2B-45AB-8FAC-BBE5D49BF3EC}" vid="{65FA945A-DF3B-47BE-ACCD-020D21ECB8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TemplateOptions</Template>
  <TotalTime>1546</TotalTime>
  <Words>480</Words>
  <Application>Microsoft Office PowerPoint</Application>
  <PresentationFormat>Letter Paper (8.5x11 in)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Verdana</vt:lpstr>
      <vt:lpstr>ONRR_Template</vt:lpstr>
      <vt:lpstr>U.S. Department of the Interior Office of Natural Resources Revenue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Department of the Interior Office of Natural Resources Revenue</dc:title>
  <dc:creator>McHarg, Shannon  (Employee)</dc:creator>
  <cp:lastModifiedBy>Thomas, Christine L (Federal)</cp:lastModifiedBy>
  <cp:revision>58</cp:revision>
  <dcterms:created xsi:type="dcterms:W3CDTF">2022-02-23T14:51:13Z</dcterms:created>
  <dcterms:modified xsi:type="dcterms:W3CDTF">2025-02-20T16:22:28Z</dcterms:modified>
</cp:coreProperties>
</file>