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0" r:id="rId4"/>
  </p:sldMasterIdLst>
  <p:notesMasterIdLst>
    <p:notesMasterId r:id="rId27"/>
  </p:notesMasterIdLst>
  <p:handoutMasterIdLst>
    <p:handoutMasterId r:id="rId28"/>
  </p:handoutMasterIdLst>
  <p:sldIdLst>
    <p:sldId id="381" r:id="rId5"/>
    <p:sldId id="466" r:id="rId6"/>
    <p:sldId id="267" r:id="rId7"/>
    <p:sldId id="457" r:id="rId8"/>
    <p:sldId id="266" r:id="rId9"/>
    <p:sldId id="282" r:id="rId10"/>
    <p:sldId id="256" r:id="rId11"/>
    <p:sldId id="272" r:id="rId12"/>
    <p:sldId id="269" r:id="rId13"/>
    <p:sldId id="281" r:id="rId14"/>
    <p:sldId id="262" r:id="rId15"/>
    <p:sldId id="464" r:id="rId16"/>
    <p:sldId id="460" r:id="rId17"/>
    <p:sldId id="461" r:id="rId18"/>
    <p:sldId id="273" r:id="rId19"/>
    <p:sldId id="274" r:id="rId20"/>
    <p:sldId id="275" r:id="rId21"/>
    <p:sldId id="276" r:id="rId22"/>
    <p:sldId id="277" r:id="rId23"/>
    <p:sldId id="278" r:id="rId24"/>
    <p:sldId id="259" r:id="rId25"/>
    <p:sldId id="462"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imer, Lisa F" initials="RLF" lastIdx="1" clrIdx="0">
    <p:extLst>
      <p:ext uri="{19B8F6BF-5375-455C-9EA6-DF929625EA0E}">
        <p15:presenceInfo xmlns:p15="http://schemas.microsoft.com/office/powerpoint/2012/main" userId="S::reimerl@mms.gov::54e40e41-8e50-4f07-b4ab-ce20b90a9b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99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76072" autoAdjust="0"/>
  </p:normalViewPr>
  <p:slideViewPr>
    <p:cSldViewPr>
      <p:cViewPr varScale="1">
        <p:scale>
          <a:sx n="65" d="100"/>
          <a:sy n="65" d="100"/>
        </p:scale>
        <p:origin x="1954" y="38"/>
      </p:cViewPr>
      <p:guideLst>
        <p:guide orient="horz" pos="2160"/>
        <p:guide pos="2880"/>
      </p:guideLst>
    </p:cSldViewPr>
  </p:slideViewPr>
  <p:outlineViewPr>
    <p:cViewPr>
      <p:scale>
        <a:sx n="33" d="100"/>
        <a:sy n="33" d="100"/>
      </p:scale>
      <p:origin x="0" y="-8778"/>
    </p:cViewPr>
  </p:outlineViewPr>
  <p:notesTextViewPr>
    <p:cViewPr>
      <p:scale>
        <a:sx n="133" d="100"/>
        <a:sy n="133" d="100"/>
      </p:scale>
      <p:origin x="0" y="0"/>
    </p:cViewPr>
  </p:notesTextViewPr>
  <p:notesViewPr>
    <p:cSldViewPr>
      <p:cViewPr varScale="1">
        <p:scale>
          <a:sx n="82" d="100"/>
          <a:sy n="82" d="100"/>
        </p:scale>
        <p:origin x="370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Sessions</c:v>
                </c:pt>
              </c:strCache>
            </c:strRef>
          </c:tx>
          <c:dPt>
            <c:idx val="0"/>
            <c:bubble3D val="0"/>
            <c:spPr>
              <a:solidFill>
                <a:srgbClr val="534AAE"/>
              </a:solidFill>
              <a:ln w="19050">
                <a:solidFill>
                  <a:schemeClr val="lt1"/>
                </a:solidFill>
              </a:ln>
              <a:effectLst/>
            </c:spPr>
            <c:extLst>
              <c:ext xmlns:c16="http://schemas.microsoft.com/office/drawing/2014/chart" uri="{C3380CC4-5D6E-409C-BE32-E72D297353CC}">
                <c16:uniqueId val="{00000001-6724-4FE4-BCA3-CF9C0C19F6E4}"/>
              </c:ext>
            </c:extLst>
          </c:dPt>
          <c:dPt>
            <c:idx val="1"/>
            <c:bubble3D val="0"/>
            <c:spPr>
              <a:solidFill>
                <a:srgbClr val="52A5D4"/>
              </a:solidFill>
              <a:ln w="19050">
                <a:solidFill>
                  <a:schemeClr val="lt1"/>
                </a:solidFill>
              </a:ln>
              <a:effectLst/>
            </c:spPr>
            <c:extLst>
              <c:ext xmlns:c16="http://schemas.microsoft.com/office/drawing/2014/chart" uri="{C3380CC4-5D6E-409C-BE32-E72D297353CC}">
                <c16:uniqueId val="{00000003-6724-4FE4-BCA3-CF9C0C19F6E4}"/>
              </c:ext>
            </c:extLst>
          </c:dPt>
          <c:dPt>
            <c:idx val="2"/>
            <c:bubble3D val="0"/>
            <c:spPr>
              <a:solidFill>
                <a:srgbClr val="005024"/>
              </a:solidFill>
              <a:ln w="19050">
                <a:solidFill>
                  <a:schemeClr val="lt1"/>
                </a:solidFill>
              </a:ln>
              <a:effectLst/>
            </c:spPr>
            <c:extLst>
              <c:ext xmlns:c16="http://schemas.microsoft.com/office/drawing/2014/chart" uri="{C3380CC4-5D6E-409C-BE32-E72D297353CC}">
                <c16:uniqueId val="{00000005-6724-4FE4-BCA3-CF9C0C19F6E4}"/>
              </c:ext>
            </c:extLst>
          </c:dPt>
          <c:dPt>
            <c:idx val="3"/>
            <c:bubble3D val="0"/>
            <c:spPr>
              <a:solidFill>
                <a:srgbClr val="650D79"/>
              </a:solidFill>
              <a:ln w="19050">
                <a:solidFill>
                  <a:schemeClr val="lt1"/>
                </a:solidFill>
              </a:ln>
              <a:effectLst/>
            </c:spPr>
            <c:extLst>
              <c:ext xmlns:c16="http://schemas.microsoft.com/office/drawing/2014/chart" uri="{C3380CC4-5D6E-409C-BE32-E72D297353CC}">
                <c16:uniqueId val="{00000007-6724-4FE4-BCA3-CF9C0C19F6E4}"/>
              </c:ext>
            </c:extLst>
          </c:dPt>
          <c:dPt>
            <c:idx val="4"/>
            <c:bubble3D val="0"/>
            <c:spPr>
              <a:solidFill>
                <a:srgbClr val="ECB947"/>
              </a:solidFill>
              <a:ln w="19050">
                <a:solidFill>
                  <a:schemeClr val="lt1"/>
                </a:solidFill>
              </a:ln>
              <a:effectLst/>
            </c:spPr>
            <c:extLst>
              <c:ext xmlns:c16="http://schemas.microsoft.com/office/drawing/2014/chart" uri="{C3380CC4-5D6E-409C-BE32-E72D297353CC}">
                <c16:uniqueId val="{00000009-6724-4FE4-BCA3-CF9C0C19F6E4}"/>
              </c:ext>
            </c:extLst>
          </c:dPt>
          <c:dPt>
            <c:idx val="5"/>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B-6724-4FE4-BCA3-CF9C0C19F6E4}"/>
              </c:ext>
            </c:extLst>
          </c:dPt>
          <c:dPt>
            <c:idx val="6"/>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D-6724-4FE4-BCA3-CF9C0C19F6E4}"/>
              </c:ext>
            </c:extLst>
          </c:dPt>
          <c:dPt>
            <c:idx val="7"/>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F-6724-4FE4-BCA3-CF9C0C19F6E4}"/>
              </c:ext>
            </c:extLst>
          </c:dPt>
          <c:dPt>
            <c:idx val="8"/>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11-6724-4FE4-BCA3-CF9C0C19F6E4}"/>
              </c:ext>
            </c:extLst>
          </c:dPt>
          <c:dPt>
            <c:idx val="9"/>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13-6724-4FE4-BCA3-CF9C0C19F6E4}"/>
              </c:ext>
            </c:extLst>
          </c:dPt>
          <c:dLbls>
            <c:dLbl>
              <c:idx val="0"/>
              <c:layout>
                <c:manualLayout>
                  <c:x val="0.11061760219769719"/>
                  <c:y val="0.2438342252134455"/>
                </c:manualLayout>
              </c:layout>
              <c:showLegendKey val="0"/>
              <c:showVal val="1"/>
              <c:showCatName val="1"/>
              <c:showSerName val="0"/>
              <c:showPercent val="0"/>
              <c:showBubbleSize val="0"/>
              <c:extLst>
                <c:ext xmlns:c15="http://schemas.microsoft.com/office/drawing/2012/chart" uri="{CE6537A1-D6FC-4f65-9D91-7224C49458BB}">
                  <c15:layout>
                    <c:manualLayout>
                      <c:w val="0.30192952314586763"/>
                      <c:h val="8.5986974305777703E-2"/>
                    </c:manualLayout>
                  </c15:layout>
                </c:ext>
                <c:ext xmlns:c16="http://schemas.microsoft.com/office/drawing/2014/chart" uri="{C3380CC4-5D6E-409C-BE32-E72D297353CC}">
                  <c16:uniqueId val="{00000001-6724-4FE4-BCA3-CF9C0C19F6E4}"/>
                </c:ext>
              </c:extLst>
            </c:dLbl>
            <c:dLbl>
              <c:idx val="1"/>
              <c:layout>
                <c:manualLayout>
                  <c:x val="-0.13750000000000001"/>
                  <c:y val="4.062500000000000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724-4FE4-BCA3-CF9C0C19F6E4}"/>
                </c:ext>
              </c:extLst>
            </c:dLbl>
            <c:dLbl>
              <c:idx val="2"/>
              <c:layout>
                <c:manualLayout>
                  <c:x val="-0.24374999999999999"/>
                  <c:y val="8.125000000000000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724-4FE4-BCA3-CF9C0C19F6E4}"/>
                </c:ext>
              </c:extLst>
            </c:dLbl>
            <c:dLbl>
              <c:idx val="3"/>
              <c:layout>
                <c:manualLayout>
                  <c:x val="-0.28749999999999998"/>
                  <c:y val="4.062500000000000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724-4FE4-BCA3-CF9C0C19F6E4}"/>
                </c:ext>
              </c:extLst>
            </c:dLbl>
            <c:dLbl>
              <c:idx val="4"/>
              <c:layout>
                <c:manualLayout>
                  <c:x val="-0.34583333333333333"/>
                  <c:y val="-9.3750000000000291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724-4FE4-BCA3-CF9C0C19F6E4}"/>
                </c:ext>
              </c:extLst>
            </c:dLbl>
            <c:dLbl>
              <c:idx val="5"/>
              <c:layout>
                <c:manualLayout>
                  <c:x val="0.13050838791300068"/>
                  <c:y val="-0.1095639334064821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724-4FE4-BCA3-CF9C0C19F6E4}"/>
                </c:ext>
              </c:extLst>
            </c:dLbl>
            <c:dLbl>
              <c:idx val="6"/>
              <c:layout>
                <c:manualLayout>
                  <c:x val="0.16923240698079559"/>
                  <c:y val="-6.157211672633485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724-4FE4-BCA3-CF9C0C19F6E4}"/>
                </c:ext>
              </c:extLst>
            </c:dLbl>
            <c:dLbl>
              <c:idx val="7"/>
              <c:layout>
                <c:manualLayout>
                  <c:x val="0.19830615596061379"/>
                  <c:y val="-1.895975469562568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724-4FE4-BCA3-CF9C0C19F6E4}"/>
                </c:ext>
              </c:extLst>
            </c:dLbl>
            <c:dLbl>
              <c:idx val="8"/>
              <c:layout>
                <c:manualLayout>
                  <c:x val="0.31777639347541869"/>
                  <c:y val="2.824740566487699E-2"/>
                </c:manualLayout>
              </c:layout>
              <c:spPr>
                <a:noFill/>
                <a:ln>
                  <a:noFill/>
                </a:ln>
                <a:effectLst/>
              </c:spPr>
              <c:txPr>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5586466535433067"/>
                      <c:h val="7.3499999999999996E-2"/>
                    </c:manualLayout>
                  </c15:layout>
                </c:ext>
                <c:ext xmlns:c16="http://schemas.microsoft.com/office/drawing/2014/chart" uri="{C3380CC4-5D6E-409C-BE32-E72D297353CC}">
                  <c16:uniqueId val="{00000011-6724-4FE4-BCA3-CF9C0C19F6E4}"/>
                </c:ext>
              </c:extLst>
            </c:dLbl>
            <c:dLbl>
              <c:idx val="9"/>
              <c:layout>
                <c:manualLayout>
                  <c:x val="0.35472583409029124"/>
                  <c:y val="9.1386949370699896E-2"/>
                </c:manualLayout>
              </c:layout>
              <c:spPr>
                <a:noFill/>
                <a:ln>
                  <a:noFill/>
                </a:ln>
                <a:effectLst/>
              </c:spPr>
              <c:txPr>
                <a:bodyPr rot="0" spcFirstLastPara="1" vertOverflow="ellipsis" vert="horz" wrap="square" lIns="38100" tIns="19050" rIns="38100" bIns="19050" anchor="ctr" anchorCtr="0">
                  <a:noAutofit/>
                </a:bodyPr>
                <a:lstStyle/>
                <a:p>
                  <a:pPr algn="l">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5724999999999998"/>
                      <c:h val="6.4124999999999988E-2"/>
                    </c:manualLayout>
                  </c15:layout>
                </c:ext>
                <c:ext xmlns:c16="http://schemas.microsoft.com/office/drawing/2014/chart" uri="{C3380CC4-5D6E-409C-BE32-E72D297353CC}">
                  <c16:uniqueId val="{00000013-6724-4FE4-BCA3-CF9C0C19F6E4}"/>
                </c:ext>
              </c:extLst>
            </c:dLbl>
            <c:spPr>
              <a:noFill/>
              <a:ln>
                <a:noFill/>
              </a:ln>
              <a:effectLst/>
            </c:spPr>
            <c:txPr>
              <a:bodyPr rot="0" spcFirstLastPara="1" vertOverflow="ellipsis" vert="horz" wrap="square" lIns="38100" tIns="19050" rIns="38100" bIns="19050" anchor="ctr" anchorCtr="0">
                <a:spAutoFit/>
              </a:bodyPr>
              <a:lstStyle/>
              <a:p>
                <a:pPr algn="l">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Sheet1!$A$2:$A$11</c:f>
              <c:strCache>
                <c:ptCount val="10"/>
                <c:pt idx="0">
                  <c:v>How Revenue Works</c:v>
                </c:pt>
                <c:pt idx="1">
                  <c:v>Home</c:v>
                </c:pt>
                <c:pt idx="2">
                  <c:v>Downloads</c:v>
                </c:pt>
                <c:pt idx="3">
                  <c:v>Query Data</c:v>
                </c:pt>
                <c:pt idx="4">
                  <c:v>Explore</c:v>
                </c:pt>
                <c:pt idx="5">
                  <c:v>Glossary</c:v>
                </c:pt>
                <c:pt idx="6">
                  <c:v>Fact Sheet</c:v>
                </c:pt>
                <c:pt idx="7">
                  <c:v>About</c:v>
                </c:pt>
                <c:pt idx="8">
                  <c:v>Pattern Library</c:v>
                </c:pt>
                <c:pt idx="9">
                  <c:v>Search Results</c:v>
                </c:pt>
              </c:strCache>
            </c:strRef>
          </c:cat>
          <c:val>
            <c:numRef>
              <c:f>Sheet1!$B$2:$B$11</c:f>
              <c:numCache>
                <c:formatCode>#,##0</c:formatCode>
                <c:ptCount val="10"/>
                <c:pt idx="0">
                  <c:v>2741</c:v>
                </c:pt>
                <c:pt idx="1">
                  <c:v>1089</c:v>
                </c:pt>
                <c:pt idx="2">
                  <c:v>184</c:v>
                </c:pt>
                <c:pt idx="3">
                  <c:v>140</c:v>
                </c:pt>
                <c:pt idx="4">
                  <c:v>104</c:v>
                </c:pt>
                <c:pt idx="5">
                  <c:v>10</c:v>
                </c:pt>
                <c:pt idx="6">
                  <c:v>7</c:v>
                </c:pt>
                <c:pt idx="7">
                  <c:v>4</c:v>
                </c:pt>
                <c:pt idx="8">
                  <c:v>2</c:v>
                </c:pt>
                <c:pt idx="9">
                  <c:v>1</c:v>
                </c:pt>
              </c:numCache>
            </c:numRef>
          </c:val>
          <c:extLst>
            <c:ext xmlns:c16="http://schemas.microsoft.com/office/drawing/2014/chart" uri="{C3380CC4-5D6E-409C-BE32-E72D297353CC}">
              <c16:uniqueId val="{00000014-6724-4FE4-BCA3-CF9C0C19F6E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B5E915-FBE2-42F0-9DB5-8EDE18E9AC46}"/>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1B36F71-61D7-417D-8EF4-CAAB36D95C8F}"/>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42323F3-65DD-4E3D-86C7-F3DC85DC727F}" type="datetimeFigureOut">
              <a:rPr lang="en-US" smtClean="0"/>
              <a:t>2/16/2023</a:t>
            </a:fld>
            <a:endParaRPr lang="en-US"/>
          </a:p>
        </p:txBody>
      </p:sp>
      <p:sp>
        <p:nvSpPr>
          <p:cNvPr id="4" name="Footer Placeholder 3">
            <a:extLst>
              <a:ext uri="{FF2B5EF4-FFF2-40B4-BE49-F238E27FC236}">
                <a16:creationId xmlns:a16="http://schemas.microsoft.com/office/drawing/2014/main" id="{40D3F9F9-4ED9-4FE8-ACB6-38627A6C068C}"/>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0767783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565378EA-B476-4B95-B13F-621DDB0A9E87}" type="datetimeFigureOut">
              <a:rPr lang="en-US" smtClean="0"/>
              <a:t>2/16/2023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DBCB10C2-8C4E-469B-A004-820BD40BBE9C}" type="slidenum">
              <a:rPr lang="en-US" smtClean="0"/>
              <a:t>‹#›</a:t>
            </a:fld>
            <a:endParaRPr lang="en-US" dirty="0"/>
          </a:p>
        </p:txBody>
      </p:sp>
    </p:spTree>
    <p:extLst>
      <p:ext uri="{BB962C8B-B14F-4D97-AF65-F5344CB8AC3E}">
        <p14:creationId xmlns:p14="http://schemas.microsoft.com/office/powerpoint/2010/main" val="3832509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B10C2-8C4E-469B-A004-820BD40BBE9C}" type="slidenum">
              <a:rPr lang="en-US" smtClean="0"/>
              <a:t>2</a:t>
            </a:fld>
            <a:endParaRPr lang="en-US" dirty="0"/>
          </a:p>
        </p:txBody>
      </p:sp>
    </p:spTree>
    <p:extLst>
      <p:ext uri="{BB962C8B-B14F-4D97-AF65-F5344CB8AC3E}">
        <p14:creationId xmlns:p14="http://schemas.microsoft.com/office/powerpoint/2010/main" val="1046299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B10C2-8C4E-469B-A004-820BD40BBE9C}" type="slidenum">
              <a:rPr lang="en-US" smtClean="0"/>
              <a:t>11</a:t>
            </a:fld>
            <a:endParaRPr lang="en-US" dirty="0"/>
          </a:p>
        </p:txBody>
      </p:sp>
    </p:spTree>
    <p:extLst>
      <p:ext uri="{BB962C8B-B14F-4D97-AF65-F5344CB8AC3E}">
        <p14:creationId xmlns:p14="http://schemas.microsoft.com/office/powerpoint/2010/main" val="1655964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B10C2-8C4E-469B-A004-820BD40BBE9C}" type="slidenum">
              <a:rPr lang="en-US" smtClean="0"/>
              <a:t>12</a:t>
            </a:fld>
            <a:endParaRPr lang="en-US" dirty="0"/>
          </a:p>
        </p:txBody>
      </p:sp>
    </p:spTree>
    <p:extLst>
      <p:ext uri="{BB962C8B-B14F-4D97-AF65-F5344CB8AC3E}">
        <p14:creationId xmlns:p14="http://schemas.microsoft.com/office/powerpoint/2010/main" val="971174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DBCB10C2-8C4E-469B-A004-820BD40BBE9C}" type="slidenum">
              <a:rPr lang="en-US" smtClean="0"/>
              <a:t>13</a:t>
            </a:fld>
            <a:endParaRPr lang="en-US" dirty="0"/>
          </a:p>
        </p:txBody>
      </p:sp>
    </p:spTree>
    <p:extLst>
      <p:ext uri="{BB962C8B-B14F-4D97-AF65-F5344CB8AC3E}">
        <p14:creationId xmlns:p14="http://schemas.microsoft.com/office/powerpoint/2010/main" val="769826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B10C2-8C4E-469B-A004-820BD40BBE9C}" type="slidenum">
              <a:rPr lang="en-US" smtClean="0"/>
              <a:t>14</a:t>
            </a:fld>
            <a:endParaRPr lang="en-US" dirty="0"/>
          </a:p>
        </p:txBody>
      </p:sp>
    </p:spTree>
    <p:extLst>
      <p:ext uri="{BB962C8B-B14F-4D97-AF65-F5344CB8AC3E}">
        <p14:creationId xmlns:p14="http://schemas.microsoft.com/office/powerpoint/2010/main" val="3699521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B10C2-8C4E-469B-A004-820BD40BBE9C}" type="slidenum">
              <a:rPr lang="en-US" smtClean="0"/>
              <a:t>15</a:t>
            </a:fld>
            <a:endParaRPr lang="en-US" dirty="0"/>
          </a:p>
        </p:txBody>
      </p:sp>
    </p:spTree>
    <p:extLst>
      <p:ext uri="{BB962C8B-B14F-4D97-AF65-F5344CB8AC3E}">
        <p14:creationId xmlns:p14="http://schemas.microsoft.com/office/powerpoint/2010/main" val="3812962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B10C2-8C4E-469B-A004-820BD40BBE9C}" type="slidenum">
              <a:rPr lang="en-US" smtClean="0"/>
              <a:t>16</a:t>
            </a:fld>
            <a:endParaRPr lang="en-US" dirty="0"/>
          </a:p>
        </p:txBody>
      </p:sp>
    </p:spTree>
    <p:extLst>
      <p:ext uri="{BB962C8B-B14F-4D97-AF65-F5344CB8AC3E}">
        <p14:creationId xmlns:p14="http://schemas.microsoft.com/office/powerpoint/2010/main" val="3754029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B10C2-8C4E-469B-A004-820BD40BBE9C}" type="slidenum">
              <a:rPr lang="en-US" smtClean="0"/>
              <a:t>17</a:t>
            </a:fld>
            <a:endParaRPr lang="en-US" dirty="0"/>
          </a:p>
        </p:txBody>
      </p:sp>
    </p:spTree>
    <p:extLst>
      <p:ext uri="{BB962C8B-B14F-4D97-AF65-F5344CB8AC3E}">
        <p14:creationId xmlns:p14="http://schemas.microsoft.com/office/powerpoint/2010/main" val="1993293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B10C2-8C4E-469B-A004-820BD40BBE9C}" type="slidenum">
              <a:rPr lang="en-US" smtClean="0"/>
              <a:t>18</a:t>
            </a:fld>
            <a:endParaRPr lang="en-US" dirty="0"/>
          </a:p>
        </p:txBody>
      </p:sp>
    </p:spTree>
    <p:extLst>
      <p:ext uri="{BB962C8B-B14F-4D97-AF65-F5344CB8AC3E}">
        <p14:creationId xmlns:p14="http://schemas.microsoft.com/office/powerpoint/2010/main" val="3445424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B10C2-8C4E-469B-A004-820BD40BBE9C}" type="slidenum">
              <a:rPr lang="en-US" smtClean="0"/>
              <a:t>19</a:t>
            </a:fld>
            <a:endParaRPr lang="en-US" dirty="0"/>
          </a:p>
        </p:txBody>
      </p:sp>
    </p:spTree>
    <p:extLst>
      <p:ext uri="{BB962C8B-B14F-4D97-AF65-F5344CB8AC3E}">
        <p14:creationId xmlns:p14="http://schemas.microsoft.com/office/powerpoint/2010/main" val="1960057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B10C2-8C4E-469B-A004-820BD40BBE9C}" type="slidenum">
              <a:rPr lang="en-US" smtClean="0"/>
              <a:t>20</a:t>
            </a:fld>
            <a:endParaRPr lang="en-US" dirty="0"/>
          </a:p>
        </p:txBody>
      </p:sp>
    </p:spTree>
    <p:extLst>
      <p:ext uri="{BB962C8B-B14F-4D97-AF65-F5344CB8AC3E}">
        <p14:creationId xmlns:p14="http://schemas.microsoft.com/office/powerpoint/2010/main" val="2653091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B10C2-8C4E-469B-A004-820BD40BBE9C}" type="slidenum">
              <a:rPr lang="en-US" smtClean="0"/>
              <a:t>3</a:t>
            </a:fld>
            <a:endParaRPr lang="en-US" dirty="0"/>
          </a:p>
        </p:txBody>
      </p:sp>
    </p:spTree>
    <p:extLst>
      <p:ext uri="{BB962C8B-B14F-4D97-AF65-F5344CB8AC3E}">
        <p14:creationId xmlns:p14="http://schemas.microsoft.com/office/powerpoint/2010/main" val="2080758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BCB10C2-8C4E-469B-A004-820BD40BBE9C}" type="slidenum">
              <a:rPr lang="en-US" smtClean="0"/>
              <a:t>21</a:t>
            </a:fld>
            <a:endParaRPr lang="en-US" dirty="0"/>
          </a:p>
        </p:txBody>
      </p:sp>
    </p:spTree>
    <p:extLst>
      <p:ext uri="{BB962C8B-B14F-4D97-AF65-F5344CB8AC3E}">
        <p14:creationId xmlns:p14="http://schemas.microsoft.com/office/powerpoint/2010/main" val="3261839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B10C2-8C4E-469B-A004-820BD40BBE9C}" type="slidenum">
              <a:rPr lang="en-US" smtClean="0"/>
              <a:t>22</a:t>
            </a:fld>
            <a:endParaRPr lang="en-US" dirty="0"/>
          </a:p>
        </p:txBody>
      </p:sp>
    </p:spTree>
    <p:extLst>
      <p:ext uri="{BB962C8B-B14F-4D97-AF65-F5344CB8AC3E}">
        <p14:creationId xmlns:p14="http://schemas.microsoft.com/office/powerpoint/2010/main" val="3645775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B10C2-8C4E-469B-A004-820BD40BBE9C}" type="slidenum">
              <a:rPr lang="en-US" smtClean="0"/>
              <a:t>4</a:t>
            </a:fld>
            <a:endParaRPr lang="en-US" dirty="0"/>
          </a:p>
        </p:txBody>
      </p:sp>
    </p:spTree>
    <p:extLst>
      <p:ext uri="{BB962C8B-B14F-4D97-AF65-F5344CB8AC3E}">
        <p14:creationId xmlns:p14="http://schemas.microsoft.com/office/powerpoint/2010/main" val="459298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B10C2-8C4E-469B-A004-820BD40BBE9C}" type="slidenum">
              <a:rPr lang="en-US" smtClean="0"/>
              <a:t>5</a:t>
            </a:fld>
            <a:endParaRPr lang="en-US" dirty="0"/>
          </a:p>
        </p:txBody>
      </p:sp>
    </p:spTree>
    <p:extLst>
      <p:ext uri="{BB962C8B-B14F-4D97-AF65-F5344CB8AC3E}">
        <p14:creationId xmlns:p14="http://schemas.microsoft.com/office/powerpoint/2010/main" val="241114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B10C2-8C4E-469B-A004-820BD40BBE9C}"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372298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BCB10C2-8C4E-469B-A004-820BD40BBE9C}" type="slidenum">
              <a:rPr lang="en-US" smtClean="0"/>
              <a:t>7</a:t>
            </a:fld>
            <a:endParaRPr lang="en-US" dirty="0"/>
          </a:p>
        </p:txBody>
      </p:sp>
    </p:spTree>
    <p:extLst>
      <p:ext uri="{BB962C8B-B14F-4D97-AF65-F5344CB8AC3E}">
        <p14:creationId xmlns:p14="http://schemas.microsoft.com/office/powerpoint/2010/main" val="2314934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B10C2-8C4E-469B-A004-820BD40BBE9C}" type="slidenum">
              <a:rPr lang="en-US" smtClean="0"/>
              <a:t>8</a:t>
            </a:fld>
            <a:endParaRPr lang="en-US" dirty="0"/>
          </a:p>
        </p:txBody>
      </p:sp>
    </p:spTree>
    <p:extLst>
      <p:ext uri="{BB962C8B-B14F-4D97-AF65-F5344CB8AC3E}">
        <p14:creationId xmlns:p14="http://schemas.microsoft.com/office/powerpoint/2010/main" val="2193325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B10C2-8C4E-469B-A004-820BD40BBE9C}" type="slidenum">
              <a:rPr lang="en-US" smtClean="0"/>
              <a:t>9</a:t>
            </a:fld>
            <a:endParaRPr lang="en-US" dirty="0"/>
          </a:p>
        </p:txBody>
      </p:sp>
    </p:spTree>
    <p:extLst>
      <p:ext uri="{BB962C8B-B14F-4D97-AF65-F5344CB8AC3E}">
        <p14:creationId xmlns:p14="http://schemas.microsoft.com/office/powerpoint/2010/main" val="4061327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B10C2-8C4E-469B-A004-820BD40BBE9C}" type="slidenum">
              <a:rPr lang="en-US" smtClean="0"/>
              <a:t>10</a:t>
            </a:fld>
            <a:endParaRPr lang="en-US" dirty="0"/>
          </a:p>
        </p:txBody>
      </p:sp>
    </p:spTree>
    <p:extLst>
      <p:ext uri="{BB962C8B-B14F-4D97-AF65-F5344CB8AC3E}">
        <p14:creationId xmlns:p14="http://schemas.microsoft.com/office/powerpoint/2010/main" val="17495860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rgbClr val="F7F7F7"/>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FE31EA-C57B-4A66-94E9-C092C150EE56}"/>
              </a:ext>
            </a:extLst>
          </p:cNvPr>
          <p:cNvSpPr/>
          <p:nvPr userDrawn="1"/>
        </p:nvSpPr>
        <p:spPr>
          <a:xfrm>
            <a:off x="0"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p:cNvSpPr>
            <a:spLocks noGrp="1"/>
          </p:cNvSpPr>
          <p:nvPr>
            <p:ph type="ctrTitle" hasCustomPrompt="1"/>
          </p:nvPr>
        </p:nvSpPr>
        <p:spPr>
          <a:xfrm>
            <a:off x="162697" y="3894852"/>
            <a:ext cx="8915400" cy="1371599"/>
          </a:xfrm>
          <a:noFill/>
          <a:effectLst>
            <a:outerShdw blurRad="152400" dist="317500" dir="5400000" sx="90000" sy="-19000" rotWithShape="0">
              <a:prstClr val="black">
                <a:alpha val="15000"/>
              </a:prstClr>
            </a:outerShdw>
          </a:effectLst>
        </p:spPr>
        <p:txBody>
          <a:bodyPr anchor="ctr" anchorCtr="0">
            <a:normAutofit/>
          </a:bodyPr>
          <a:lstStyle>
            <a:lvl1pPr>
              <a:defRPr lang="en-US" sz="3000" b="1" kern="1200" cap="none" dirty="0">
                <a:solidFill>
                  <a:srgbClr val="283B91"/>
                </a:solidFill>
                <a:latin typeface="Arial" panose="020B0604020202020204" pitchFamily="34" charset="0"/>
                <a:ea typeface="+mj-ea"/>
                <a:cs typeface="Arial" panose="020B0604020202020204" pitchFamily="34" charset="0"/>
              </a:defRPr>
            </a:lvl1pPr>
          </a:lstStyle>
          <a:p>
            <a:r>
              <a:rPr lang="en-US"/>
              <a:t>Click to edit slide title</a:t>
            </a:r>
          </a:p>
        </p:txBody>
      </p:sp>
      <p:sp>
        <p:nvSpPr>
          <p:cNvPr id="3" name="Subtitle 2"/>
          <p:cNvSpPr>
            <a:spLocks noGrp="1"/>
          </p:cNvSpPr>
          <p:nvPr>
            <p:ph type="subTitle" idx="1" hasCustomPrompt="1"/>
          </p:nvPr>
        </p:nvSpPr>
        <p:spPr>
          <a:xfrm>
            <a:off x="162697" y="5372995"/>
            <a:ext cx="7747022" cy="914400"/>
          </a:xfrm>
        </p:spPr>
        <p:txBody>
          <a:bodyPr anchor="ctr"/>
          <a:lstStyle>
            <a:lvl1pPr marL="0" indent="0" algn="l">
              <a:buNone/>
              <a:defRPr baseline="0">
                <a:solidFill>
                  <a:srgbClr val="484554"/>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subtitle style</a:t>
            </a:r>
          </a:p>
        </p:txBody>
      </p:sp>
      <p:pic>
        <p:nvPicPr>
          <p:cNvPr id="8" name="Picture 7">
            <a:extLst>
              <a:ext uri="{FF2B5EF4-FFF2-40B4-BE49-F238E27FC236}">
                <a16:creationId xmlns:a16="http://schemas.microsoft.com/office/drawing/2014/main" id="{470C8426-B046-4895-8232-DA3B413E11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3960" y="5611928"/>
            <a:ext cx="805800" cy="1072432"/>
          </a:xfrm>
          <a:prstGeom prst="rect">
            <a:avLst/>
          </a:prstGeom>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id="{9991D20B-FED9-4453-884C-C05C91D2C1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62771" y="471055"/>
            <a:ext cx="2218459" cy="2957945"/>
          </a:xfrm>
          <a:prstGeom prst="rect">
            <a:avLst/>
          </a:prstGeom>
        </p:spPr>
      </p:pic>
      <p:sp>
        <p:nvSpPr>
          <p:cNvPr id="10" name="Slide Number Placeholder 6">
            <a:extLst>
              <a:ext uri="{FF2B5EF4-FFF2-40B4-BE49-F238E27FC236}">
                <a16:creationId xmlns:a16="http://schemas.microsoft.com/office/drawing/2014/main" id="{2A1BFB1F-CF39-4607-A534-7653F319138E}"/>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pPr defTabSz="685800"/>
            <a:fld id="{850B1B32-CFA8-4BD1-A730-6F4B7E12345B}" type="slidenum">
              <a:rPr lang="en-US" smtClean="0"/>
              <a:pPr defTabSz="685800"/>
              <a:t>‹#›</a:t>
            </a:fld>
            <a:endParaRPr lang="en-US"/>
          </a:p>
        </p:txBody>
      </p:sp>
    </p:spTree>
    <p:extLst>
      <p:ext uri="{BB962C8B-B14F-4D97-AF65-F5344CB8AC3E}">
        <p14:creationId xmlns:p14="http://schemas.microsoft.com/office/powerpoint/2010/main" val="975581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Numbers">
    <p:bg>
      <p:bgPr>
        <a:solidFill>
          <a:srgbClr val="F7F7F7"/>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B685B5-FE1B-49B0-966B-878E627AD550}"/>
              </a:ext>
            </a:extLst>
          </p:cNvPr>
          <p:cNvSpPr txBox="1"/>
          <p:nvPr userDrawn="1"/>
        </p:nvSpPr>
        <p:spPr>
          <a:xfrm>
            <a:off x="66944" y="2731374"/>
            <a:ext cx="2068161" cy="1077218"/>
          </a:xfrm>
          <a:prstGeom prst="rect">
            <a:avLst/>
          </a:prstGeom>
          <a:noFill/>
        </p:spPr>
        <p:txBody>
          <a:bodyPr wrap="square" lIns="91440" tIns="45720" rIns="91440" bIns="4572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534AAE"/>
                </a:solidFill>
                <a:effectLst/>
                <a:uLnTx/>
                <a:uFillTx/>
                <a:latin typeface="Roboto"/>
                <a:ea typeface="+mn-ea"/>
                <a:cs typeface="+mn-cs"/>
              </a:rPr>
              <a:t>XXX</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Roboto"/>
                <a:ea typeface="+mn-ea"/>
                <a:cs typeface="+mn-cs"/>
              </a:rPr>
              <a:t>descriptor</a:t>
            </a:r>
          </a:p>
        </p:txBody>
      </p:sp>
      <p:sp>
        <p:nvSpPr>
          <p:cNvPr id="5" name="TextBox 4">
            <a:extLst>
              <a:ext uri="{FF2B5EF4-FFF2-40B4-BE49-F238E27FC236}">
                <a16:creationId xmlns:a16="http://schemas.microsoft.com/office/drawing/2014/main" id="{0A1F37C7-8EEA-4571-A1C0-E4EE9FA06E1D}"/>
              </a:ext>
            </a:extLst>
          </p:cNvPr>
          <p:cNvSpPr txBox="1"/>
          <p:nvPr userDrawn="1"/>
        </p:nvSpPr>
        <p:spPr>
          <a:xfrm>
            <a:off x="1978096" y="2736131"/>
            <a:ext cx="2212844" cy="1077218"/>
          </a:xfrm>
          <a:prstGeom prst="rect">
            <a:avLst/>
          </a:prstGeom>
          <a:noFill/>
        </p:spPr>
        <p:txBody>
          <a:bodyPr wrap="square" lIns="91440" tIns="45720" rIns="91440" bIns="4572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005024"/>
                </a:solidFill>
                <a:effectLst/>
                <a:uLnTx/>
                <a:uFillTx/>
                <a:latin typeface="Roboto"/>
                <a:ea typeface="+mn-ea"/>
                <a:cs typeface="+mn-cs"/>
              </a:rPr>
              <a:t>XXX</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Roboto"/>
                <a:ea typeface="+mn-ea"/>
                <a:cs typeface="+mn-cs"/>
              </a:rPr>
              <a:t>descriptor</a:t>
            </a:r>
          </a:p>
        </p:txBody>
      </p:sp>
      <p:sp>
        <p:nvSpPr>
          <p:cNvPr id="6" name="TextBox 5">
            <a:extLst>
              <a:ext uri="{FF2B5EF4-FFF2-40B4-BE49-F238E27FC236}">
                <a16:creationId xmlns:a16="http://schemas.microsoft.com/office/drawing/2014/main" id="{29F54812-3384-4A7E-A459-C59BA8197268}"/>
              </a:ext>
            </a:extLst>
          </p:cNvPr>
          <p:cNvSpPr txBox="1"/>
          <p:nvPr userDrawn="1"/>
        </p:nvSpPr>
        <p:spPr>
          <a:xfrm>
            <a:off x="4190940" y="2731373"/>
            <a:ext cx="2306888" cy="1077218"/>
          </a:xfrm>
          <a:prstGeom prst="rect">
            <a:avLst/>
          </a:prstGeom>
          <a:noFill/>
        </p:spPr>
        <p:txBody>
          <a:bodyPr wrap="square" lIns="91440" tIns="45720" rIns="91440" bIns="4572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52A5D4"/>
                </a:solidFill>
                <a:effectLst/>
                <a:uLnTx/>
                <a:uFillTx/>
                <a:latin typeface="Roboto"/>
                <a:ea typeface="+mn-ea"/>
                <a:cs typeface="+mn-cs"/>
              </a:rPr>
              <a:t>XXX</a:t>
            </a:r>
            <a:endParaRPr kumimoji="0" lang="en-US" sz="4400" b="1" i="0" u="none" strike="noStrike" kern="1200" cap="none" spc="0" normalizeH="0" baseline="0" noProof="0">
              <a:ln>
                <a:noFill/>
              </a:ln>
              <a:solidFill>
                <a:srgbClr val="52A5D4"/>
              </a:solidFill>
              <a:effectLst/>
              <a:uLnTx/>
              <a:uFillTx/>
              <a:latin typeface="Roboto"/>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Roboto"/>
                <a:ea typeface="+mn-ea"/>
                <a:cs typeface="+mn-cs"/>
              </a:rPr>
              <a:t>descriptor</a:t>
            </a:r>
          </a:p>
        </p:txBody>
      </p:sp>
      <p:sp>
        <p:nvSpPr>
          <p:cNvPr id="7" name="TextBox 6">
            <a:extLst>
              <a:ext uri="{FF2B5EF4-FFF2-40B4-BE49-F238E27FC236}">
                <a16:creationId xmlns:a16="http://schemas.microsoft.com/office/drawing/2014/main" id="{8C26525B-6403-4036-9359-C202367F5A71}"/>
              </a:ext>
            </a:extLst>
          </p:cNvPr>
          <p:cNvSpPr txBox="1"/>
          <p:nvPr userDrawn="1"/>
        </p:nvSpPr>
        <p:spPr>
          <a:xfrm>
            <a:off x="6498832" y="2731375"/>
            <a:ext cx="2306888" cy="1354217"/>
          </a:xfrm>
          <a:prstGeom prst="rect">
            <a:avLst/>
          </a:prstGeom>
          <a:noFill/>
        </p:spPr>
        <p:txBody>
          <a:bodyPr wrap="square" lIns="91440" tIns="45720" rIns="91440" bIns="4572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650D79"/>
                </a:solidFill>
                <a:effectLst/>
                <a:uLnTx/>
                <a:uFillTx/>
                <a:latin typeface="Roboto"/>
                <a:ea typeface="+mn-ea"/>
                <a:cs typeface="+mn-cs"/>
              </a:rPr>
              <a:t>XXX</a:t>
            </a:r>
            <a:endParaRPr kumimoji="0" lang="en-US" sz="4400" b="1" i="0" u="none" strike="noStrike" kern="1200" cap="none" spc="0" normalizeH="0" baseline="0" noProof="0">
              <a:ln>
                <a:noFill/>
              </a:ln>
              <a:solidFill>
                <a:srgbClr val="650D79"/>
              </a:solidFill>
              <a:effectLst/>
              <a:uLnTx/>
              <a:uFillTx/>
              <a:latin typeface="Roboto"/>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Roboto"/>
                <a:ea typeface="+mn-ea"/>
                <a:cs typeface="+mn-cs"/>
              </a:rPr>
              <a:t>descriptor</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boto"/>
              <a:ea typeface="+mn-ea"/>
              <a:cs typeface="+mn-cs"/>
            </a:endParaRPr>
          </a:p>
        </p:txBody>
      </p:sp>
      <p:sp>
        <p:nvSpPr>
          <p:cNvPr id="8" name="Title 7">
            <a:extLst>
              <a:ext uri="{FF2B5EF4-FFF2-40B4-BE49-F238E27FC236}">
                <a16:creationId xmlns:a16="http://schemas.microsoft.com/office/drawing/2014/main" id="{96983D7D-A912-4ECB-8B29-05EFD60A6763}"/>
              </a:ext>
            </a:extLst>
          </p:cNvPr>
          <p:cNvSpPr>
            <a:spLocks noGrp="1"/>
          </p:cNvSpPr>
          <p:nvPr>
            <p:ph type="title" idx="4294967295"/>
          </p:nvPr>
        </p:nvSpPr>
        <p:spPr>
          <a:xfrm>
            <a:off x="457200" y="274638"/>
            <a:ext cx="7467600" cy="1143000"/>
          </a:xfrm>
        </p:spPr>
        <p:txBody>
          <a:bodyPr/>
          <a:lstStyle/>
          <a:p>
            <a:endParaRPr lang="en-US"/>
          </a:p>
        </p:txBody>
      </p:sp>
      <p:sp>
        <p:nvSpPr>
          <p:cNvPr id="11" name="Slide Number Placeholder 6">
            <a:extLst>
              <a:ext uri="{FF2B5EF4-FFF2-40B4-BE49-F238E27FC236}">
                <a16:creationId xmlns:a16="http://schemas.microsoft.com/office/drawing/2014/main" id="{E6030921-85A4-44BD-AB07-25A189411C06}"/>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pPr defTabSz="685800"/>
            <a:fld id="{850B1B32-CFA8-4BD1-A730-6F4B7E12345B}" type="slidenum">
              <a:rPr lang="en-US" smtClean="0"/>
              <a:pPr defTabSz="685800"/>
              <a:t>‹#›</a:t>
            </a:fld>
            <a:endParaRPr lang="en-US"/>
          </a:p>
        </p:txBody>
      </p:sp>
    </p:spTree>
    <p:extLst>
      <p:ext uri="{BB962C8B-B14F-4D97-AF65-F5344CB8AC3E}">
        <p14:creationId xmlns:p14="http://schemas.microsoft.com/office/powerpoint/2010/main" val="380946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rt">
    <p:bg>
      <p:bgPr>
        <a:solidFill>
          <a:srgbClr val="F7F7F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6C5CE-011B-4331-A6CD-55DE9D4344A5}"/>
              </a:ext>
            </a:extLst>
          </p:cNvPr>
          <p:cNvSpPr>
            <a:spLocks noGrp="1"/>
          </p:cNvSpPr>
          <p:nvPr>
            <p:ph type="title" hasCustomPrompt="1"/>
          </p:nvPr>
        </p:nvSpPr>
        <p:spPr>
          <a:xfrm>
            <a:off x="457200" y="274638"/>
            <a:ext cx="8572841" cy="1143000"/>
          </a:xfrm>
        </p:spPr>
        <p:txBody>
          <a:bodyPr vert="horz" lIns="91440" tIns="45720" rIns="91440" bIns="45720" rtlCol="0" anchor="ctr">
            <a:normAutofit/>
          </a:bodyPr>
          <a:lstStyle>
            <a:lvl1pPr>
              <a:defRPr lang="en-US" dirty="0"/>
            </a:lvl1pPr>
          </a:lstStyle>
          <a:p>
            <a:pPr marL="0" lvl="0"/>
            <a:r>
              <a:rPr lang="en-US"/>
              <a:t>Chart with table</a:t>
            </a:r>
          </a:p>
        </p:txBody>
      </p:sp>
      <p:graphicFrame>
        <p:nvGraphicFramePr>
          <p:cNvPr id="7" name="Chart 6">
            <a:extLst>
              <a:ext uri="{FF2B5EF4-FFF2-40B4-BE49-F238E27FC236}">
                <a16:creationId xmlns:a16="http://schemas.microsoft.com/office/drawing/2014/main" id="{8D4D4F2A-0AAB-47F2-9BF8-CB56A5A7B277}"/>
              </a:ext>
            </a:extLst>
          </p:cNvPr>
          <p:cNvGraphicFramePr/>
          <p:nvPr userDrawn="1">
            <p:extLst>
              <p:ext uri="{D42A27DB-BD31-4B8C-83A1-F6EECF244321}">
                <p14:modId xmlns:p14="http://schemas.microsoft.com/office/powerpoint/2010/main" val="43109616"/>
              </p:ext>
            </p:extLst>
          </p:nvPr>
        </p:nvGraphicFramePr>
        <p:xfrm>
          <a:off x="113959" y="1174060"/>
          <a:ext cx="7158038" cy="60102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a:extLst>
              <a:ext uri="{FF2B5EF4-FFF2-40B4-BE49-F238E27FC236}">
                <a16:creationId xmlns:a16="http://schemas.microsoft.com/office/drawing/2014/main" id="{789F8988-2E59-4E9C-ABA6-9155E82B20FE}"/>
              </a:ext>
            </a:extLst>
          </p:cNvPr>
          <p:cNvGraphicFramePr>
            <a:graphicFrameLocks noGrp="1"/>
          </p:cNvGraphicFramePr>
          <p:nvPr userDrawn="1">
            <p:extLst>
              <p:ext uri="{D42A27DB-BD31-4B8C-83A1-F6EECF244321}">
                <p14:modId xmlns:p14="http://schemas.microsoft.com/office/powerpoint/2010/main" val="2392595884"/>
              </p:ext>
            </p:extLst>
          </p:nvPr>
        </p:nvGraphicFramePr>
        <p:xfrm>
          <a:off x="6172541" y="2898417"/>
          <a:ext cx="2857500" cy="3213100"/>
        </p:xfrm>
        <a:graphic>
          <a:graphicData uri="http://schemas.openxmlformats.org/drawingml/2006/table">
            <a:tbl>
              <a:tblPr firstRow="1" bandRow="1">
                <a:tableStyleId>{3B4B98B0-60AC-42C2-AFA5-B58CD77FA1E5}</a:tableStyleId>
              </a:tblPr>
              <a:tblGrid>
                <a:gridCol w="1878693">
                  <a:extLst>
                    <a:ext uri="{9D8B030D-6E8A-4147-A177-3AD203B41FA5}">
                      <a16:colId xmlns:a16="http://schemas.microsoft.com/office/drawing/2014/main" val="3193454351"/>
                    </a:ext>
                  </a:extLst>
                </a:gridCol>
                <a:gridCol w="978807">
                  <a:extLst>
                    <a:ext uri="{9D8B030D-6E8A-4147-A177-3AD203B41FA5}">
                      <a16:colId xmlns:a16="http://schemas.microsoft.com/office/drawing/2014/main" val="1954031949"/>
                    </a:ext>
                  </a:extLst>
                </a:gridCol>
              </a:tblGrid>
              <a:tr h="292100">
                <a:tc>
                  <a:txBody>
                    <a:bodyPr/>
                    <a:lstStyle/>
                    <a:p>
                      <a:pPr algn="l" fontAlgn="b"/>
                      <a:r>
                        <a:rPr lang="en-US" sz="1600" b="1" u="none" strike="noStrike">
                          <a:solidFill>
                            <a:schemeClr val="tx1"/>
                          </a:solidFill>
                          <a:effectLst/>
                        </a:rPr>
                        <a:t>Section</a:t>
                      </a:r>
                      <a:endParaRPr lang="en-US" sz="1600" b="1" i="0" u="none" strike="noStrike">
                        <a:solidFill>
                          <a:schemeClr val="tx1"/>
                        </a:solidFill>
                        <a:effectLst/>
                        <a:latin typeface="Calibri" panose="020F0502020204030204" pitchFamily="34" charset="0"/>
                      </a:endParaRPr>
                    </a:p>
                  </a:txBody>
                  <a:tcPr marL="9525" marR="9525" marT="12700" marB="0" anchor="b"/>
                </a:tc>
                <a:tc>
                  <a:txBody>
                    <a:bodyPr/>
                    <a:lstStyle/>
                    <a:p>
                      <a:pPr algn="r" fontAlgn="b"/>
                      <a:r>
                        <a:rPr lang="en-US" sz="1600" b="1" u="none" strike="noStrike">
                          <a:solidFill>
                            <a:srgbClr val="000000"/>
                          </a:solidFill>
                          <a:effectLst/>
                        </a:rPr>
                        <a:t>Sessions</a:t>
                      </a:r>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2950365337"/>
                  </a:ext>
                </a:extLst>
              </a:tr>
              <a:tr h="292100">
                <a:tc>
                  <a:txBody>
                    <a:bodyPr/>
                    <a:lstStyle/>
                    <a:p>
                      <a:pPr algn="l" fontAlgn="b"/>
                      <a:r>
                        <a:rPr lang="en-US" sz="1600" u="none" strike="noStrike">
                          <a:effectLst/>
                        </a:rPr>
                        <a:t>How Revenue Works</a:t>
                      </a:r>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a:effectLst/>
                        </a:rPr>
                        <a:t>2741</a:t>
                      </a:r>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570808868"/>
                  </a:ext>
                </a:extLst>
              </a:tr>
              <a:tr h="292100">
                <a:tc>
                  <a:txBody>
                    <a:bodyPr/>
                    <a:lstStyle/>
                    <a:p>
                      <a:pPr algn="l" fontAlgn="b"/>
                      <a:r>
                        <a:rPr lang="en-US" sz="1600" u="none" strike="noStrike">
                          <a:effectLst/>
                        </a:rPr>
                        <a:t>Home</a:t>
                      </a:r>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a:effectLst/>
                        </a:rPr>
                        <a:t>1089</a:t>
                      </a:r>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694528277"/>
                  </a:ext>
                </a:extLst>
              </a:tr>
              <a:tr h="292100">
                <a:tc>
                  <a:txBody>
                    <a:bodyPr/>
                    <a:lstStyle/>
                    <a:p>
                      <a:pPr algn="l" fontAlgn="b"/>
                      <a:r>
                        <a:rPr lang="en-US" sz="1600" u="none" strike="noStrike">
                          <a:effectLst/>
                        </a:rPr>
                        <a:t>Downloads</a:t>
                      </a:r>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a:effectLst/>
                        </a:rPr>
                        <a:t>184</a:t>
                      </a:r>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4163210050"/>
                  </a:ext>
                </a:extLst>
              </a:tr>
              <a:tr h="292100">
                <a:tc>
                  <a:txBody>
                    <a:bodyPr/>
                    <a:lstStyle/>
                    <a:p>
                      <a:pPr algn="l" fontAlgn="b"/>
                      <a:r>
                        <a:rPr lang="en-US" sz="1600" u="none" strike="noStrike">
                          <a:effectLst/>
                        </a:rPr>
                        <a:t>Query Data</a:t>
                      </a:r>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a:effectLst/>
                        </a:rPr>
                        <a:t>140</a:t>
                      </a:r>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3474214537"/>
                  </a:ext>
                </a:extLst>
              </a:tr>
              <a:tr h="292100">
                <a:tc>
                  <a:txBody>
                    <a:bodyPr/>
                    <a:lstStyle/>
                    <a:p>
                      <a:pPr algn="l" fontAlgn="b"/>
                      <a:r>
                        <a:rPr lang="en-US" sz="1600" u="none" strike="noStrike">
                          <a:effectLst/>
                        </a:rPr>
                        <a:t>Explore</a:t>
                      </a:r>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a:effectLst/>
                        </a:rPr>
                        <a:t>104</a:t>
                      </a:r>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2601266197"/>
                  </a:ext>
                </a:extLst>
              </a:tr>
              <a:tr h="292100">
                <a:tc>
                  <a:txBody>
                    <a:bodyPr/>
                    <a:lstStyle/>
                    <a:p>
                      <a:pPr algn="l" fontAlgn="b"/>
                      <a:r>
                        <a:rPr lang="en-US" sz="1600" u="none" strike="noStrike">
                          <a:effectLst/>
                        </a:rPr>
                        <a:t>Glossary</a:t>
                      </a:r>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a:effectLst/>
                        </a:rPr>
                        <a:t>10</a:t>
                      </a:r>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2764259923"/>
                  </a:ext>
                </a:extLst>
              </a:tr>
              <a:tr h="292100">
                <a:tc>
                  <a:txBody>
                    <a:bodyPr/>
                    <a:lstStyle/>
                    <a:p>
                      <a:pPr algn="l" fontAlgn="b"/>
                      <a:r>
                        <a:rPr lang="en-US" sz="1600" u="none" strike="noStrike">
                          <a:effectLst/>
                        </a:rPr>
                        <a:t>Fact Sheet</a:t>
                      </a:r>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a:effectLst/>
                        </a:rPr>
                        <a:t>7</a:t>
                      </a:r>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9719693"/>
                  </a:ext>
                </a:extLst>
              </a:tr>
              <a:tr h="292100">
                <a:tc>
                  <a:txBody>
                    <a:bodyPr/>
                    <a:lstStyle/>
                    <a:p>
                      <a:pPr algn="l" fontAlgn="b"/>
                      <a:r>
                        <a:rPr lang="en-US" sz="1600" u="none" strike="noStrike">
                          <a:effectLst/>
                        </a:rPr>
                        <a:t>About</a:t>
                      </a:r>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a:effectLst/>
                        </a:rPr>
                        <a:t>4</a:t>
                      </a:r>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2918800638"/>
                  </a:ext>
                </a:extLst>
              </a:tr>
              <a:tr h="292100">
                <a:tc>
                  <a:txBody>
                    <a:bodyPr/>
                    <a:lstStyle/>
                    <a:p>
                      <a:pPr algn="l" fontAlgn="b"/>
                      <a:r>
                        <a:rPr lang="en-US" sz="1600" u="none" strike="noStrike">
                          <a:effectLst/>
                        </a:rPr>
                        <a:t>Pattern Library</a:t>
                      </a:r>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a:effectLst/>
                        </a:rPr>
                        <a:t>2</a:t>
                      </a:r>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1865983644"/>
                  </a:ext>
                </a:extLst>
              </a:tr>
              <a:tr h="292100">
                <a:tc>
                  <a:txBody>
                    <a:bodyPr/>
                    <a:lstStyle/>
                    <a:p>
                      <a:pPr algn="l" fontAlgn="b"/>
                      <a:r>
                        <a:rPr lang="en-US" sz="1600" u="none" strike="noStrike">
                          <a:effectLst/>
                        </a:rPr>
                        <a:t>Search Results</a:t>
                      </a:r>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r>
                        <a:rPr lang="en-US" sz="1600" u="none" strike="noStrike">
                          <a:effectLst/>
                        </a:rPr>
                        <a:t>1</a:t>
                      </a:r>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3105253875"/>
                  </a:ext>
                </a:extLst>
              </a:tr>
            </a:tbl>
          </a:graphicData>
        </a:graphic>
      </p:graphicFrame>
      <p:sp>
        <p:nvSpPr>
          <p:cNvPr id="9" name="Slide Number Placeholder 6">
            <a:extLst>
              <a:ext uri="{FF2B5EF4-FFF2-40B4-BE49-F238E27FC236}">
                <a16:creationId xmlns:a16="http://schemas.microsoft.com/office/drawing/2014/main" id="{504B9A58-BF3C-43AD-9DDA-2E7C75D07784}"/>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pPr defTabSz="685800"/>
            <a:fld id="{850B1B32-CFA8-4BD1-A730-6F4B7E12345B}" type="slidenum">
              <a:rPr lang="en-US" smtClean="0"/>
              <a:pPr defTabSz="685800"/>
              <a:t>‹#›</a:t>
            </a:fld>
            <a:endParaRPr lang="en-US"/>
          </a:p>
        </p:txBody>
      </p:sp>
    </p:spTree>
    <p:extLst>
      <p:ext uri="{BB962C8B-B14F-4D97-AF65-F5344CB8AC3E}">
        <p14:creationId xmlns:p14="http://schemas.microsoft.com/office/powerpoint/2010/main" val="3916257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bg>
      <p:bgPr>
        <a:solidFill>
          <a:srgbClr val="F7F7F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EC7C2-C493-4308-BEB9-8C558E630CBF}"/>
              </a:ext>
            </a:extLst>
          </p:cNvPr>
          <p:cNvSpPr>
            <a:spLocks noGrp="1"/>
          </p:cNvSpPr>
          <p:nvPr>
            <p:ph type="title" hasCustomPrompt="1"/>
          </p:nvPr>
        </p:nvSpPr>
        <p:spPr/>
        <p:txBody>
          <a:bodyPr vert="horz" lIns="91440" tIns="45720" rIns="91440" bIns="45720" rtlCol="0" anchor="ctr">
            <a:normAutofit/>
          </a:bodyPr>
          <a:lstStyle>
            <a:lvl1pPr>
              <a:defRPr lang="en-US" dirty="0"/>
            </a:lvl1pPr>
          </a:lstStyle>
          <a:p>
            <a:pPr marL="0" lvl="0"/>
            <a:r>
              <a:rPr lang="en-US"/>
              <a:t>Table</a:t>
            </a:r>
          </a:p>
        </p:txBody>
      </p:sp>
      <p:graphicFrame>
        <p:nvGraphicFramePr>
          <p:cNvPr id="4" name="Table 3">
            <a:extLst>
              <a:ext uri="{FF2B5EF4-FFF2-40B4-BE49-F238E27FC236}">
                <a16:creationId xmlns:a16="http://schemas.microsoft.com/office/drawing/2014/main" id="{DEDA6379-FFA5-4221-B304-16E6BFB74429}"/>
              </a:ext>
            </a:extLst>
          </p:cNvPr>
          <p:cNvGraphicFramePr>
            <a:graphicFrameLocks noGrp="1"/>
          </p:cNvGraphicFramePr>
          <p:nvPr userDrawn="1">
            <p:extLst>
              <p:ext uri="{D42A27DB-BD31-4B8C-83A1-F6EECF244321}">
                <p14:modId xmlns:p14="http://schemas.microsoft.com/office/powerpoint/2010/main" val="1068646173"/>
              </p:ext>
            </p:extLst>
          </p:nvPr>
        </p:nvGraphicFramePr>
        <p:xfrm>
          <a:off x="457200" y="1734635"/>
          <a:ext cx="2857500" cy="3213100"/>
        </p:xfrm>
        <a:graphic>
          <a:graphicData uri="http://schemas.openxmlformats.org/drawingml/2006/table">
            <a:tbl>
              <a:tblPr firstRow="1" bandRow="1">
                <a:tableStyleId>{3B4B98B0-60AC-42C2-AFA5-B58CD77FA1E5}</a:tableStyleId>
              </a:tblPr>
              <a:tblGrid>
                <a:gridCol w="1878693">
                  <a:extLst>
                    <a:ext uri="{9D8B030D-6E8A-4147-A177-3AD203B41FA5}">
                      <a16:colId xmlns:a16="http://schemas.microsoft.com/office/drawing/2014/main" val="3193454351"/>
                    </a:ext>
                  </a:extLst>
                </a:gridCol>
                <a:gridCol w="978807">
                  <a:extLst>
                    <a:ext uri="{9D8B030D-6E8A-4147-A177-3AD203B41FA5}">
                      <a16:colId xmlns:a16="http://schemas.microsoft.com/office/drawing/2014/main" val="1954031949"/>
                    </a:ext>
                  </a:extLst>
                </a:gridCol>
              </a:tblGrid>
              <a:tr h="292100">
                <a:tc>
                  <a:txBody>
                    <a:bodyPr/>
                    <a:lstStyle/>
                    <a:p>
                      <a:pPr algn="l" fontAlgn="b"/>
                      <a:endParaRPr lang="en-US" sz="1600" b="1" i="0" u="none" strike="noStrike">
                        <a:solidFill>
                          <a:schemeClr val="tx1"/>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2950365337"/>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570808868"/>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694528277"/>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4163210050"/>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3474214537"/>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2601266197"/>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2764259923"/>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9719693"/>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2918800638"/>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1865983644"/>
                  </a:ext>
                </a:extLst>
              </a:tr>
              <a:tr h="292100">
                <a:tc>
                  <a:txBody>
                    <a:bodyPr/>
                    <a:lstStyle/>
                    <a:p>
                      <a:pPr algn="l" fontAlgn="b"/>
                      <a:endParaRPr lang="en-US" sz="1600" b="0" i="0" u="none" strike="noStrike">
                        <a:solidFill>
                          <a:srgbClr val="FFFFFF"/>
                        </a:solidFill>
                        <a:effectLst/>
                        <a:latin typeface="Calibri" panose="020F0502020204030204" pitchFamily="34" charset="0"/>
                      </a:endParaRPr>
                    </a:p>
                  </a:txBody>
                  <a:tcPr marL="9525" marR="9525" marT="12700" marB="0" anchor="b"/>
                </a:tc>
                <a:tc>
                  <a:txBody>
                    <a:bodyPr/>
                    <a:lstStyle/>
                    <a:p>
                      <a:pPr algn="r" fontAlgn="b"/>
                      <a:endParaRPr lang="en-US" sz="1600" b="1" i="0" u="none" strike="noStrike">
                        <a:solidFill>
                          <a:srgbClr val="000000"/>
                        </a:solidFill>
                        <a:effectLst/>
                        <a:latin typeface="Calibri" panose="020F0502020204030204" pitchFamily="34" charset="0"/>
                      </a:endParaRPr>
                    </a:p>
                  </a:txBody>
                  <a:tcPr marL="9525" marR="9525" marT="12700" marB="0" anchor="b"/>
                </a:tc>
                <a:extLst>
                  <a:ext uri="{0D108BD9-81ED-4DB2-BD59-A6C34878D82A}">
                    <a16:rowId xmlns:a16="http://schemas.microsoft.com/office/drawing/2014/main" val="3105253875"/>
                  </a:ext>
                </a:extLst>
              </a:tr>
            </a:tbl>
          </a:graphicData>
        </a:graphic>
      </p:graphicFrame>
      <p:sp>
        <p:nvSpPr>
          <p:cNvPr id="6" name="Slide Number Placeholder 6">
            <a:extLst>
              <a:ext uri="{FF2B5EF4-FFF2-40B4-BE49-F238E27FC236}">
                <a16:creationId xmlns:a16="http://schemas.microsoft.com/office/drawing/2014/main" id="{D302D5C9-8328-4B69-B136-3013F1F45BD2}"/>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pPr defTabSz="685800"/>
            <a:fld id="{850B1B32-CFA8-4BD1-A730-6F4B7E12345B}" type="slidenum">
              <a:rPr lang="en-US" smtClean="0"/>
              <a:pPr defTabSz="685800"/>
              <a:t>‹#›</a:t>
            </a:fld>
            <a:endParaRPr lang="en-US"/>
          </a:p>
        </p:txBody>
      </p:sp>
    </p:spTree>
    <p:extLst>
      <p:ext uri="{BB962C8B-B14F-4D97-AF65-F5344CB8AC3E}">
        <p14:creationId xmlns:p14="http://schemas.microsoft.com/office/powerpoint/2010/main" val="1383608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Title 1"/>
          <p:cNvSpPr>
            <a:spLocks noGrp="1"/>
          </p:cNvSpPr>
          <p:nvPr>
            <p:ph type="title"/>
          </p:nvPr>
        </p:nvSpPr>
        <p:spPr>
          <a:xfrm>
            <a:off x="1447800" y="152400"/>
            <a:ext cx="6096000" cy="1143000"/>
          </a:xfrm>
        </p:spPr>
        <p:txBody>
          <a:bodyPr/>
          <a:lstStyle/>
          <a:p>
            <a:r>
              <a:rPr lang="en-US"/>
              <a:t>Click to edit Master title style</a:t>
            </a:r>
            <a:endParaRPr lang="en-US" dirty="0"/>
          </a:p>
        </p:txBody>
      </p:sp>
      <p:sp>
        <p:nvSpPr>
          <p:cNvPr id="5" name="Slide Number Placeholder 6"/>
          <p:cNvSpPr>
            <a:spLocks noGrp="1"/>
          </p:cNvSpPr>
          <p:nvPr>
            <p:ph type="sldNum" sz="quarter" idx="4"/>
          </p:nvPr>
        </p:nvSpPr>
        <p:spPr>
          <a:xfrm>
            <a:off x="8534399" y="6019800"/>
            <a:ext cx="471237" cy="365125"/>
          </a:xfrm>
          <a:prstGeom prst="rect">
            <a:avLst/>
          </a:prstGeom>
        </p:spPr>
        <p:txBody>
          <a:bodyPr/>
          <a:lstStyle>
            <a:lvl1pPr algn="r">
              <a:defRPr/>
            </a:lvl1pPr>
          </a:lstStyle>
          <a:p>
            <a:fld id="{850B1B32-CFA8-4BD1-A730-6F4B7E12345B}"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117625"/>
            <a:ext cx="1219200" cy="12192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5604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l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2115308"/>
            <a:ext cx="7772400" cy="1131093"/>
          </a:xfrm>
          <a:noFill/>
          <a:ln>
            <a:noFill/>
          </a:ln>
          <a:effectLst>
            <a:outerShdw blurRad="152400" dist="317500" dir="5400000" sx="90000" sy="-19000" rotWithShape="0">
              <a:prstClr val="black">
                <a:alpha val="15000"/>
              </a:prstClr>
            </a:outerShdw>
          </a:effectLst>
        </p:spPr>
        <p:txBody>
          <a:bodyPr vert="horz" lIns="91440" tIns="45720" rIns="91440" bIns="45720" rtlCol="0" anchor="ctr" anchorCtr="0">
            <a:normAutofit/>
          </a:bodyPr>
          <a:lstStyle>
            <a:lvl1pPr algn="ctr">
              <a:defRPr lang="en-US" sz="3000" b="1" cap="none" dirty="0">
                <a:solidFill>
                  <a:srgbClr val="262262"/>
                </a:solidFill>
              </a:defRPr>
            </a:lvl1pPr>
          </a:lstStyle>
          <a:p>
            <a:pPr lvl="0"/>
            <a:r>
              <a:rPr lang="en-US"/>
              <a:t>Section title</a:t>
            </a:r>
          </a:p>
        </p:txBody>
      </p:sp>
      <p:sp>
        <p:nvSpPr>
          <p:cNvPr id="3" name="Text Placeholder 2"/>
          <p:cNvSpPr>
            <a:spLocks noGrp="1"/>
          </p:cNvSpPr>
          <p:nvPr>
            <p:ph type="body" idx="1" hasCustomPrompt="1"/>
          </p:nvPr>
        </p:nvSpPr>
        <p:spPr>
          <a:xfrm>
            <a:off x="685800" y="3417455"/>
            <a:ext cx="7772400" cy="970276"/>
          </a:xfrm>
          <a:noFill/>
          <a:ln>
            <a:noFill/>
          </a:ln>
        </p:spPr>
        <p:txBody>
          <a:bodyPr anchor="ctr"/>
          <a:lstStyle>
            <a:lvl1pPr marL="0" indent="0" algn="ctr">
              <a:buNone/>
              <a:defRPr sz="1500">
                <a:solidFill>
                  <a:srgbClr val="002060"/>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Section subtitle</a:t>
            </a:r>
          </a:p>
        </p:txBody>
      </p:sp>
      <p:sp>
        <p:nvSpPr>
          <p:cNvPr id="5" name="Slide Number Placeholder 6">
            <a:extLst>
              <a:ext uri="{FF2B5EF4-FFF2-40B4-BE49-F238E27FC236}">
                <a16:creationId xmlns:a16="http://schemas.microsoft.com/office/drawing/2014/main" id="{2775C988-7BA5-46D9-BD67-F8EE02BA5C6B}"/>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pPr defTabSz="685800"/>
            <a:fld id="{850B1B32-CFA8-4BD1-A730-6F4B7E12345B}" type="slidenum">
              <a:rPr lang="en-US" smtClean="0"/>
              <a:pPr defTabSz="685800"/>
              <a:t>‹#›</a:t>
            </a:fld>
            <a:endParaRPr lang="en-US"/>
          </a:p>
        </p:txBody>
      </p:sp>
    </p:spTree>
    <p:extLst>
      <p:ext uri="{BB962C8B-B14F-4D97-AF65-F5344CB8AC3E}">
        <p14:creationId xmlns:p14="http://schemas.microsoft.com/office/powerpoint/2010/main" val="3029043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2115308"/>
            <a:ext cx="7772400" cy="1131093"/>
          </a:xfrm>
          <a:noFill/>
          <a:ln>
            <a:noFill/>
          </a:ln>
          <a:effectLst>
            <a:outerShdw blurRad="152400" dist="317500" dir="5400000" sx="90000" sy="-19000" rotWithShape="0">
              <a:prstClr val="black">
                <a:alpha val="15000"/>
              </a:prstClr>
            </a:outerShdw>
          </a:effectLst>
        </p:spPr>
        <p:txBody>
          <a:bodyPr vert="horz" lIns="91440" tIns="45720" rIns="91440" bIns="45720" rtlCol="0" anchor="ctr" anchorCtr="0">
            <a:normAutofit/>
          </a:bodyPr>
          <a:lstStyle>
            <a:lvl1pPr algn="ctr">
              <a:defRPr lang="en-US" sz="3000" b="1" cap="none" dirty="0">
                <a:solidFill>
                  <a:srgbClr val="262262"/>
                </a:solidFill>
              </a:defRPr>
            </a:lvl1pPr>
          </a:lstStyle>
          <a:p>
            <a:pPr lvl="0"/>
            <a:r>
              <a:rPr lang="en-US"/>
              <a:t>Section title</a:t>
            </a:r>
          </a:p>
        </p:txBody>
      </p:sp>
      <p:sp>
        <p:nvSpPr>
          <p:cNvPr id="3" name="Text Placeholder 2"/>
          <p:cNvSpPr>
            <a:spLocks noGrp="1"/>
          </p:cNvSpPr>
          <p:nvPr>
            <p:ph type="body" idx="1" hasCustomPrompt="1"/>
          </p:nvPr>
        </p:nvSpPr>
        <p:spPr>
          <a:xfrm>
            <a:off x="685800" y="3417455"/>
            <a:ext cx="7772400" cy="970276"/>
          </a:xfrm>
          <a:noFill/>
          <a:ln>
            <a:noFill/>
          </a:ln>
        </p:spPr>
        <p:txBody>
          <a:bodyPr anchor="ctr"/>
          <a:lstStyle>
            <a:lvl1pPr marL="0" indent="0" algn="ctr">
              <a:buNone/>
              <a:defRPr sz="1500">
                <a:solidFill>
                  <a:srgbClr val="002060"/>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Section subtitle</a:t>
            </a:r>
          </a:p>
        </p:txBody>
      </p:sp>
      <p:sp>
        <p:nvSpPr>
          <p:cNvPr id="5" name="Slide Number Placeholder 6">
            <a:extLst>
              <a:ext uri="{FF2B5EF4-FFF2-40B4-BE49-F238E27FC236}">
                <a16:creationId xmlns:a16="http://schemas.microsoft.com/office/drawing/2014/main" id="{215B1F6A-6A99-4ED7-AE17-12E346CBE33B}"/>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pPr defTabSz="685800"/>
            <a:fld id="{850B1B32-CFA8-4BD1-A730-6F4B7E12345B}" type="slidenum">
              <a:rPr lang="en-US" smtClean="0"/>
              <a:pPr defTabSz="685800"/>
              <a:t>‹#›</a:t>
            </a:fld>
            <a:endParaRPr lang="en-US"/>
          </a:p>
        </p:txBody>
      </p:sp>
    </p:spTree>
    <p:extLst>
      <p:ext uri="{BB962C8B-B14F-4D97-AF65-F5344CB8AC3E}">
        <p14:creationId xmlns:p14="http://schemas.microsoft.com/office/powerpoint/2010/main" val="2533432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7F7F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599" cy="1143000"/>
          </a:xfrm>
        </p:spPr>
        <p:txBody>
          <a:bodyPr/>
          <a:lstStyle>
            <a:lvl1pPr>
              <a:defRPr/>
            </a:lvl1pPr>
          </a:lstStyle>
          <a:p>
            <a:r>
              <a:rPr lang="en-US"/>
              <a:t>Slide title</a:t>
            </a:r>
          </a:p>
        </p:txBody>
      </p:sp>
      <p:sp>
        <p:nvSpPr>
          <p:cNvPr id="3" name="Content Placeholder 2"/>
          <p:cNvSpPr>
            <a:spLocks noGrp="1"/>
          </p:cNvSpPr>
          <p:nvPr>
            <p:ph idx="1" hasCustomPrompt="1"/>
          </p:nvPr>
        </p:nvSpPr>
        <p:spPr/>
        <p:txBody>
          <a:bodyPr/>
          <a:lstStyle>
            <a:lvl1pPr>
              <a:defRPr/>
            </a:lvl1pPr>
            <a:lvl2pPr marL="557213" indent="-214313">
              <a:buFont typeface="Arial" panose="020B0604020202020204" pitchFamily="34" charset="0"/>
              <a:buChar char="•"/>
              <a:defRPr/>
            </a:lvl2pPr>
            <a:lvl4pPr marL="1200150" indent="-171450">
              <a:buFont typeface="Arial" panose="020B0604020202020204" pitchFamily="34" charset="0"/>
              <a:buChar char="•"/>
              <a:defRPr/>
            </a:lvl4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a:extLst>
              <a:ext uri="{FF2B5EF4-FFF2-40B4-BE49-F238E27FC236}">
                <a16:creationId xmlns:a16="http://schemas.microsoft.com/office/drawing/2014/main" id="{58D6CA3D-484D-481F-9898-F1D606D5DD3B}"/>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pPr defTabSz="685800"/>
            <a:fld id="{850B1B32-CFA8-4BD1-A730-6F4B7E12345B}" type="slidenum">
              <a:rPr lang="en-US" smtClean="0"/>
              <a:pPr defTabSz="685800"/>
              <a:t>‹#›</a:t>
            </a:fld>
            <a:endParaRPr lang="en-US"/>
          </a:p>
        </p:txBody>
      </p:sp>
    </p:spTree>
    <p:extLst>
      <p:ext uri="{BB962C8B-B14F-4D97-AF65-F5344CB8AC3E}">
        <p14:creationId xmlns:p14="http://schemas.microsoft.com/office/powerpoint/2010/main" val="2019722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F7F7F7"/>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08096E7-6949-459B-A396-14B16B30B795}"/>
              </a:ext>
            </a:extLst>
          </p:cNvPr>
          <p:cNvSpPr>
            <a:spLocks noGrp="1"/>
          </p:cNvSpPr>
          <p:nvPr>
            <p:ph type="title" hasCustomPrompt="1"/>
          </p:nvPr>
        </p:nvSpPr>
        <p:spPr>
          <a:xfrm>
            <a:off x="457200" y="152400"/>
            <a:ext cx="8229599" cy="1143000"/>
          </a:xfrm>
        </p:spPr>
        <p:txBody>
          <a:bodyPr/>
          <a:lstStyle>
            <a:lvl1pPr>
              <a:defRPr/>
            </a:lvl1pPr>
          </a:lstStyle>
          <a:p>
            <a:r>
              <a:rPr lang="en-US"/>
              <a:t>Slide title</a:t>
            </a:r>
          </a:p>
        </p:txBody>
      </p:sp>
      <p:sp>
        <p:nvSpPr>
          <p:cNvPr id="3" name="Content Placeholder 2"/>
          <p:cNvSpPr>
            <a:spLocks noGrp="1"/>
          </p:cNvSpPr>
          <p:nvPr>
            <p:ph sz="half" idx="1"/>
          </p:nvPr>
        </p:nvSpPr>
        <p:spPr>
          <a:xfrm>
            <a:off x="457200" y="1722439"/>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22439"/>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E7159B12-72BB-4CF3-AF41-9A2471179908}"/>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pPr defTabSz="685800"/>
            <a:fld id="{850B1B32-CFA8-4BD1-A730-6F4B7E12345B}" type="slidenum">
              <a:rPr lang="en-US" smtClean="0"/>
              <a:pPr defTabSz="685800"/>
              <a:t>‹#›</a:t>
            </a:fld>
            <a:endParaRPr lang="en-US"/>
          </a:p>
        </p:txBody>
      </p:sp>
    </p:spTree>
    <p:extLst>
      <p:ext uri="{BB962C8B-B14F-4D97-AF65-F5344CB8AC3E}">
        <p14:creationId xmlns:p14="http://schemas.microsoft.com/office/powerpoint/2010/main" val="70370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rgbClr val="F7F7F7"/>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BD77889-F441-4E0B-989A-F6A913BAF3CA}"/>
              </a:ext>
            </a:extLst>
          </p:cNvPr>
          <p:cNvSpPr>
            <a:spLocks noGrp="1"/>
          </p:cNvSpPr>
          <p:nvPr>
            <p:ph type="title" hasCustomPrompt="1"/>
          </p:nvPr>
        </p:nvSpPr>
        <p:spPr>
          <a:xfrm>
            <a:off x="457200" y="152400"/>
            <a:ext cx="8229599" cy="1143000"/>
          </a:xfrm>
        </p:spPr>
        <p:txBody>
          <a:bodyPr/>
          <a:lstStyle>
            <a:lvl1pPr>
              <a:defRPr/>
            </a:lvl1pPr>
          </a:lstStyle>
          <a:p>
            <a:r>
              <a:rPr lang="en-US"/>
              <a:t>Slide title</a:t>
            </a:r>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286000"/>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no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286000"/>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6">
            <a:extLst>
              <a:ext uri="{FF2B5EF4-FFF2-40B4-BE49-F238E27FC236}">
                <a16:creationId xmlns:a16="http://schemas.microsoft.com/office/drawing/2014/main" id="{CC43BB00-7D79-4007-B740-6A3461822CBA}"/>
              </a:ext>
            </a:extLst>
          </p:cNvPr>
          <p:cNvSpPr>
            <a:spLocks noGrp="1"/>
          </p:cNvSpPr>
          <p:nvPr>
            <p:ph type="sldNum" sz="quarter" idx="10"/>
          </p:nvPr>
        </p:nvSpPr>
        <p:spPr>
          <a:xfrm>
            <a:off x="8643743" y="6481110"/>
            <a:ext cx="471237" cy="365125"/>
          </a:xfrm>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pPr defTabSz="685800"/>
            <a:fld id="{850B1B32-CFA8-4BD1-A730-6F4B7E12345B}" type="slidenum">
              <a:rPr lang="en-US" smtClean="0"/>
              <a:pPr defTabSz="685800"/>
              <a:t>‹#›</a:t>
            </a:fld>
            <a:endParaRPr lang="en-US"/>
          </a:p>
        </p:txBody>
      </p:sp>
    </p:spTree>
    <p:extLst>
      <p:ext uri="{BB962C8B-B14F-4D97-AF65-F5344CB8AC3E}">
        <p14:creationId xmlns:p14="http://schemas.microsoft.com/office/powerpoint/2010/main" val="1094056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7F7F7"/>
        </a:solidFill>
        <a:effectLst/>
      </p:bgPr>
    </p:bg>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F32B7B60-283C-42E0-8AA4-85C7C696E8AE}"/>
              </a:ext>
            </a:extLst>
          </p:cNvPr>
          <p:cNvSpPr>
            <a:spLocks noGrp="1"/>
          </p:cNvSpPr>
          <p:nvPr>
            <p:ph type="title" idx="4294967295"/>
          </p:nvPr>
        </p:nvSpPr>
        <p:spPr>
          <a:xfrm>
            <a:off x="457200" y="274638"/>
            <a:ext cx="7467600" cy="1143000"/>
          </a:xfrm>
        </p:spPr>
        <p:txBody>
          <a:bodyPr/>
          <a:lstStyle/>
          <a:p>
            <a:endParaRPr lang="en-US"/>
          </a:p>
        </p:txBody>
      </p:sp>
      <p:sp>
        <p:nvSpPr>
          <p:cNvPr id="5" name="Slide Number Placeholder 6">
            <a:extLst>
              <a:ext uri="{FF2B5EF4-FFF2-40B4-BE49-F238E27FC236}">
                <a16:creationId xmlns:a16="http://schemas.microsoft.com/office/drawing/2014/main" id="{79D9014B-A10E-4373-89E1-FBB173AB6326}"/>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pPr defTabSz="685800"/>
            <a:fld id="{850B1B32-CFA8-4BD1-A730-6F4B7E12345B}" type="slidenum">
              <a:rPr lang="en-US" smtClean="0"/>
              <a:pPr defTabSz="685800"/>
              <a:t>‹#›</a:t>
            </a:fld>
            <a:endParaRPr lang="en-US"/>
          </a:p>
        </p:txBody>
      </p:sp>
    </p:spTree>
    <p:extLst>
      <p:ext uri="{BB962C8B-B14F-4D97-AF65-F5344CB8AC3E}">
        <p14:creationId xmlns:p14="http://schemas.microsoft.com/office/powerpoint/2010/main" val="1807214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rgbClr val="F7F7F7"/>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A06180DA-BF81-46CB-BB99-7BA059F16765}"/>
              </a:ext>
            </a:extLst>
          </p:cNvPr>
          <p:cNvSpPr>
            <a:spLocks noGrp="1"/>
          </p:cNvSpPr>
          <p:nvPr>
            <p:ph type="title" hasCustomPrompt="1"/>
          </p:nvPr>
        </p:nvSpPr>
        <p:spPr>
          <a:xfrm>
            <a:off x="457200" y="152400"/>
            <a:ext cx="8229599" cy="1143000"/>
          </a:xfrm>
        </p:spPr>
        <p:txBody>
          <a:bodyPr vert="horz" lIns="91440" tIns="45720" rIns="91440" bIns="45720" rtlCol="0" anchor="ctr">
            <a:normAutofit/>
          </a:bodyPr>
          <a:lstStyle>
            <a:lvl1pPr>
              <a:defRPr lang="en-US" dirty="0"/>
            </a:lvl1pPr>
          </a:lstStyle>
          <a:p>
            <a:pPr marL="0" lvl="0"/>
            <a:r>
              <a:rPr lang="en-US"/>
              <a:t>Slide title</a:t>
            </a:r>
          </a:p>
        </p:txBody>
      </p:sp>
      <p:sp>
        <p:nvSpPr>
          <p:cNvPr id="3" name="Picture Placeholder 2"/>
          <p:cNvSpPr>
            <a:spLocks noGrp="1"/>
          </p:cNvSpPr>
          <p:nvPr>
            <p:ph type="pic" idx="1"/>
          </p:nvPr>
        </p:nvSpPr>
        <p:spPr>
          <a:xfrm>
            <a:off x="990600" y="1828800"/>
            <a:ext cx="7162800" cy="4114800"/>
          </a:xfrm>
          <a:effectLst>
            <a:outerShdw blurRad="63500" sx="102000" sy="102000" algn="ctr" rotWithShape="0">
              <a:prstClr val="black">
                <a:alpha val="30000"/>
              </a:prstClr>
            </a:outerShdw>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990600" y="6054970"/>
            <a:ext cx="7162800" cy="304800"/>
          </a:xfrm>
        </p:spPr>
        <p:txBody>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Slide Number Placeholder 6">
            <a:extLst>
              <a:ext uri="{FF2B5EF4-FFF2-40B4-BE49-F238E27FC236}">
                <a16:creationId xmlns:a16="http://schemas.microsoft.com/office/drawing/2014/main" id="{BC2B5D1C-6CE0-455C-8846-AD46E0A2E166}"/>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pPr defTabSz="685800"/>
            <a:fld id="{850B1B32-CFA8-4BD1-A730-6F4B7E12345B}" type="slidenum">
              <a:rPr lang="en-US" smtClean="0"/>
              <a:pPr defTabSz="685800"/>
              <a:t>‹#›</a:t>
            </a:fld>
            <a:endParaRPr lang="en-US"/>
          </a:p>
        </p:txBody>
      </p:sp>
    </p:spTree>
    <p:extLst>
      <p:ext uri="{BB962C8B-B14F-4D97-AF65-F5344CB8AC3E}">
        <p14:creationId xmlns:p14="http://schemas.microsoft.com/office/powerpoint/2010/main" val="283615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ig number" preserve="1" userDrawn="1">
  <p:cSld name="Big number">
    <p:bg>
      <p:bgPr>
        <a:solidFill>
          <a:srgbClr val="F7F7F7"/>
        </a:solidFill>
        <a:effectLst/>
      </p:bgPr>
    </p:bg>
    <p:spTree>
      <p:nvGrpSpPr>
        <p:cNvPr id="1" name="Shape 46"/>
        <p:cNvGrpSpPr/>
        <p:nvPr/>
      </p:nvGrpSpPr>
      <p:grpSpPr>
        <a:xfrm>
          <a:off x="0" y="0"/>
          <a:ext cx="0" cy="0"/>
          <a:chOff x="0" y="0"/>
          <a:chExt cx="0" cy="0"/>
        </a:xfrm>
      </p:grpSpPr>
      <p:sp>
        <p:nvSpPr>
          <p:cNvPr id="9" name="Title 7">
            <a:extLst>
              <a:ext uri="{FF2B5EF4-FFF2-40B4-BE49-F238E27FC236}">
                <a16:creationId xmlns:a16="http://schemas.microsoft.com/office/drawing/2014/main" id="{7A88BB19-EE9D-4447-884E-A93CACDC5C86}"/>
              </a:ext>
            </a:extLst>
          </p:cNvPr>
          <p:cNvSpPr>
            <a:spLocks noGrp="1"/>
          </p:cNvSpPr>
          <p:nvPr>
            <p:ph type="title" idx="4294967295"/>
          </p:nvPr>
        </p:nvSpPr>
        <p:spPr>
          <a:xfrm>
            <a:off x="457200" y="274638"/>
            <a:ext cx="7467600" cy="1143000"/>
          </a:xfrm>
        </p:spPr>
        <p:txBody>
          <a:bodyPr/>
          <a:lstStyle/>
          <a:p>
            <a:endParaRPr lang="en-US"/>
          </a:p>
        </p:txBody>
      </p:sp>
      <p:sp>
        <p:nvSpPr>
          <p:cNvPr id="12" name="Slide Number Placeholder 6">
            <a:extLst>
              <a:ext uri="{FF2B5EF4-FFF2-40B4-BE49-F238E27FC236}">
                <a16:creationId xmlns:a16="http://schemas.microsoft.com/office/drawing/2014/main" id="{9C0B9E19-0951-4992-9AF7-80C52D495C5A}"/>
              </a:ext>
            </a:extLst>
          </p:cNvPr>
          <p:cNvSpPr>
            <a:spLocks noGrp="1"/>
          </p:cNvSpPr>
          <p:nvPr>
            <p:ph type="sldNum" sz="quarter" idx="4"/>
          </p:nvPr>
        </p:nvSpPr>
        <p:spPr>
          <a:xfrm>
            <a:off x="8643743" y="6481110"/>
            <a:ext cx="471237" cy="365125"/>
          </a:xfrm>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pPr defTabSz="685800"/>
            <a:fld id="{850B1B32-CFA8-4BD1-A730-6F4B7E12345B}" type="slidenum">
              <a:rPr lang="en-US" smtClean="0"/>
              <a:pPr defTabSz="685800"/>
              <a:t>‹#›</a:t>
            </a:fld>
            <a:endParaRPr lang="en-US"/>
          </a:p>
        </p:txBody>
      </p:sp>
      <p:sp>
        <p:nvSpPr>
          <p:cNvPr id="3" name="Text Placeholder 2">
            <a:extLst>
              <a:ext uri="{FF2B5EF4-FFF2-40B4-BE49-F238E27FC236}">
                <a16:creationId xmlns:a16="http://schemas.microsoft.com/office/drawing/2014/main" id="{282A8D70-12ED-475D-9185-053853F41F0B}"/>
              </a:ext>
            </a:extLst>
          </p:cNvPr>
          <p:cNvSpPr>
            <a:spLocks noGrp="1"/>
          </p:cNvSpPr>
          <p:nvPr>
            <p:ph type="body" sz="quarter" idx="10" hasCustomPrompt="1"/>
          </p:nvPr>
        </p:nvSpPr>
        <p:spPr>
          <a:xfrm>
            <a:off x="2740222" y="2733243"/>
            <a:ext cx="2901554" cy="1515484"/>
          </a:xfrm>
        </p:spPr>
        <p:txBody>
          <a:bodyPr/>
          <a:lstStyle>
            <a:lvl1pPr marL="0" indent="0">
              <a:buNone/>
              <a:defRPr/>
            </a:lvl1pPr>
          </a:lstStyle>
          <a:p>
            <a:pPr algn="ctr"/>
            <a:r>
              <a:rPr lang="en-US" sz="7200">
                <a:solidFill>
                  <a:srgbClr val="1C304A"/>
                </a:solidFill>
              </a:rPr>
              <a:t>XX%</a:t>
            </a:r>
            <a:endParaRPr lang="en-US" sz="7200">
              <a:solidFill>
                <a:srgbClr val="1C304A"/>
              </a:solidFill>
              <a:latin typeface="Roboto"/>
            </a:endParaRPr>
          </a:p>
          <a:p>
            <a:pPr lvl="4"/>
            <a:endParaRPr lang="en-US"/>
          </a:p>
        </p:txBody>
      </p:sp>
      <p:sp>
        <p:nvSpPr>
          <p:cNvPr id="5" name="Text Placeholder 4">
            <a:extLst>
              <a:ext uri="{FF2B5EF4-FFF2-40B4-BE49-F238E27FC236}">
                <a16:creationId xmlns:a16="http://schemas.microsoft.com/office/drawing/2014/main" id="{09B6F716-2488-4536-BF4F-07165F2A70E7}"/>
              </a:ext>
            </a:extLst>
          </p:cNvPr>
          <p:cNvSpPr>
            <a:spLocks noGrp="1"/>
          </p:cNvSpPr>
          <p:nvPr>
            <p:ph type="body" sz="quarter" idx="11" hasCustomPrompt="1"/>
          </p:nvPr>
        </p:nvSpPr>
        <p:spPr>
          <a:xfrm>
            <a:off x="3155264" y="4405745"/>
            <a:ext cx="2071471" cy="914400"/>
          </a:xfrm>
        </p:spPr>
        <p:txBody>
          <a:bodyPr/>
          <a:lstStyle>
            <a:lvl1pPr marL="0" indent="0">
              <a:buNone/>
              <a:defRPr lang="en-US" sz="1800" i="0" kern="1200" dirty="0" smtClean="0">
                <a:solidFill>
                  <a:schemeClr val="tx1"/>
                </a:solidFill>
                <a:effectLst/>
                <a:latin typeface="Arial" panose="020B0604020202020204" pitchFamily="34" charset="0"/>
                <a:ea typeface="+mn-ea"/>
                <a:cs typeface="Arial" panose="020B0604020202020204" pitchFamily="34" charset="0"/>
              </a:defRPr>
            </a:lvl1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2400" i="0">
                <a:solidFill>
                  <a:schemeClr val="tx1"/>
                </a:solidFill>
                <a:effectLst/>
                <a:latin typeface="Roboto"/>
              </a:rPr>
              <a:t>descriptor</a:t>
            </a:r>
            <a:endParaRPr lang="en-US" sz="2400">
              <a:solidFill>
                <a:schemeClr val="tx1"/>
              </a:solidFill>
              <a:latin typeface="Roboto"/>
            </a:endParaRPr>
          </a:p>
          <a:p>
            <a:pPr lvl="0"/>
            <a:endParaRPr lang="en-US"/>
          </a:p>
        </p:txBody>
      </p:sp>
    </p:spTree>
    <p:extLst>
      <p:ext uri="{BB962C8B-B14F-4D97-AF65-F5344CB8AC3E}">
        <p14:creationId xmlns:p14="http://schemas.microsoft.com/office/powerpoint/2010/main" val="2431185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7F7F7"/>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40A5E41-9DF3-429F-8808-E0F7D26BB031}"/>
              </a:ext>
            </a:extLst>
          </p:cNvPr>
          <p:cNvPicPr>
            <a:picLocks noChangeAspect="1"/>
          </p:cNvPicPr>
          <p:nvPr userDrawn="1"/>
        </p:nvPicPr>
        <p:blipFill rotWithShape="1">
          <a:blip r:embed="rId15">
            <a:lum bright="70000" contrast="-70000"/>
            <a:extLst>
              <a:ext uri="{28A0092B-C50C-407E-A947-70E740481C1C}">
                <a14:useLocalDpi xmlns:a14="http://schemas.microsoft.com/office/drawing/2010/main" val="0"/>
              </a:ext>
            </a:extLst>
          </a:blip>
          <a:srcRect t="68598"/>
          <a:stretch/>
        </p:blipFill>
        <p:spPr>
          <a:xfrm>
            <a:off x="0" y="6438727"/>
            <a:ext cx="9144000" cy="455014"/>
          </a:xfrm>
          <a:prstGeom prst="rect">
            <a:avLst/>
          </a:prstGeom>
          <a:effectLst>
            <a:outerShdw blurRad="88900" dist="38100" dir="5400000" algn="t" rotWithShape="0">
              <a:prstClr val="black">
                <a:alpha val="20000"/>
              </a:prstClr>
            </a:outerShdw>
            <a:reflection blurRad="63500" stA="45000" endPos="14000" dir="5400000" sy="-100000" algn="bl" rotWithShape="0"/>
          </a:effectLst>
        </p:spPr>
      </p:pic>
      <p:cxnSp>
        <p:nvCxnSpPr>
          <p:cNvPr id="18" name="Straight Connector 17">
            <a:extLst>
              <a:ext uri="{FF2B5EF4-FFF2-40B4-BE49-F238E27FC236}">
                <a16:creationId xmlns:a16="http://schemas.microsoft.com/office/drawing/2014/main" id="{2F90698F-8EFD-4C2C-80ED-4456421D82B9}"/>
              </a:ext>
            </a:extLst>
          </p:cNvPr>
          <p:cNvCxnSpPr/>
          <p:nvPr userDrawn="1"/>
        </p:nvCxnSpPr>
        <p:spPr>
          <a:xfrm>
            <a:off x="0" y="6477000"/>
            <a:ext cx="9144000" cy="0"/>
          </a:xfrm>
          <a:prstGeom prst="line">
            <a:avLst/>
          </a:prstGeom>
          <a:ln w="12700">
            <a:no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ED30DA6-3D38-4F29-92B7-1842F4F6D21D}"/>
              </a:ext>
            </a:extLst>
          </p:cNvPr>
          <p:cNvSpPr/>
          <p:nvPr userDrawn="1"/>
        </p:nvSpPr>
        <p:spPr>
          <a:xfrm>
            <a:off x="0" y="6438727"/>
            <a:ext cx="9144000" cy="455015"/>
          </a:xfrm>
          <a:prstGeom prst="rect">
            <a:avLst/>
          </a:prstGeom>
          <a:solidFill>
            <a:schemeClr val="bg1">
              <a:alpha val="10000"/>
            </a:schemeClr>
          </a:solidFill>
          <a:ln>
            <a:noFill/>
          </a:ln>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mn-ea"/>
              <a:cs typeface="+mn-cs"/>
            </a:endParaRPr>
          </a:p>
        </p:txBody>
      </p:sp>
      <p:cxnSp>
        <p:nvCxnSpPr>
          <p:cNvPr id="14" name="Straight Connector 13"/>
          <p:cNvCxnSpPr/>
          <p:nvPr/>
        </p:nvCxnSpPr>
        <p:spPr>
          <a:xfrm>
            <a:off x="0" y="6477000"/>
            <a:ext cx="9144000" cy="0"/>
          </a:xfrm>
          <a:prstGeom prst="line">
            <a:avLst/>
          </a:prstGeom>
          <a:ln w="12700">
            <a:no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457200" y="274638"/>
            <a:ext cx="7467600" cy="1143000"/>
          </a:xfrm>
          <a:prstGeom prst="rect">
            <a:avLst/>
          </a:prstGeom>
        </p:spPr>
        <p:txBody>
          <a:bodyPr vert="horz" lIns="91440" tIns="45720" rIns="91440" bIns="45720" rtlCol="0" anchor="ctr">
            <a:normAutofit/>
          </a:bodyPr>
          <a:lstStyle/>
          <a:p>
            <a:r>
              <a:rPr lang="en-US"/>
              <a:t>Slide title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4"/>
            <a:endParaRPr lang="en-US"/>
          </a:p>
          <a:p>
            <a:pPr lvl="0"/>
            <a:endParaRPr lang="en-US"/>
          </a:p>
        </p:txBody>
      </p:sp>
      <p:sp>
        <p:nvSpPr>
          <p:cNvPr id="9" name="TextBox 8"/>
          <p:cNvSpPr txBox="1"/>
          <p:nvPr/>
        </p:nvSpPr>
        <p:spPr>
          <a:xfrm>
            <a:off x="1231143" y="6472858"/>
            <a:ext cx="2112050" cy="415498"/>
          </a:xfrm>
          <a:prstGeom prst="rect">
            <a:avLst/>
          </a:prstGeom>
          <a:noFill/>
          <a:ln>
            <a:noFill/>
          </a:ln>
        </p:spPr>
        <p:txBody>
          <a:bodyPr wrap="square"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262262"/>
                </a:solidFill>
                <a:effectLst/>
                <a:uLnTx/>
                <a:uFillTx/>
                <a:latin typeface="Arial" panose="020B0604020202020204" pitchFamily="34" charset="0"/>
                <a:ea typeface="+mn-ea"/>
                <a:cs typeface="Arial" panose="020B0604020202020204" pitchFamily="34" charset="0"/>
              </a:rPr>
              <a:t>Collecting &amp; Disbursing Funds</a:t>
            </a:r>
          </a:p>
        </p:txBody>
      </p:sp>
      <p:sp>
        <p:nvSpPr>
          <p:cNvPr id="10" name="TextBox 9"/>
          <p:cNvSpPr txBox="1"/>
          <p:nvPr/>
        </p:nvSpPr>
        <p:spPr>
          <a:xfrm>
            <a:off x="3756390" y="6472858"/>
            <a:ext cx="1566035" cy="415498"/>
          </a:xfrm>
          <a:prstGeom prst="rect">
            <a:avLst/>
          </a:prstGeom>
          <a:noFill/>
          <a:ln>
            <a:noFill/>
          </a:ln>
        </p:spPr>
        <p:txBody>
          <a:bodyPr wrap="square"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262262"/>
                </a:solidFill>
                <a:effectLst/>
                <a:uLnTx/>
                <a:uFillTx/>
                <a:latin typeface="Arial" panose="020B0604020202020204" pitchFamily="34" charset="0"/>
                <a:ea typeface="+mn-ea"/>
                <a:cs typeface="Arial" panose="020B0604020202020204" pitchFamily="34" charset="0"/>
              </a:rPr>
              <a:t>Achieving Compliance</a:t>
            </a:r>
          </a:p>
        </p:txBody>
      </p:sp>
      <p:sp>
        <p:nvSpPr>
          <p:cNvPr id="11" name="TextBox 10"/>
          <p:cNvSpPr txBox="1"/>
          <p:nvPr/>
        </p:nvSpPr>
        <p:spPr>
          <a:xfrm>
            <a:off x="5742479" y="6472858"/>
            <a:ext cx="2238159" cy="415498"/>
          </a:xfrm>
          <a:prstGeom prst="rect">
            <a:avLst/>
          </a:prstGeom>
          <a:noFill/>
        </p:spPr>
        <p:txBody>
          <a:bodyPr wrap="square"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262262"/>
                </a:solidFill>
                <a:effectLst/>
                <a:uLnTx/>
                <a:uFillTx/>
                <a:latin typeface="Arial" panose="020B0604020202020204" pitchFamily="34" charset="0"/>
                <a:ea typeface="+mn-ea"/>
                <a:cs typeface="Arial" panose="020B0604020202020204" pitchFamily="34" charset="0"/>
              </a:rPr>
              <a:t>Reporting &amp; Sharing Information</a:t>
            </a:r>
          </a:p>
        </p:txBody>
      </p:sp>
      <p:sp>
        <p:nvSpPr>
          <p:cNvPr id="12" name="Oval 11"/>
          <p:cNvSpPr/>
          <p:nvPr/>
        </p:nvSpPr>
        <p:spPr>
          <a:xfrm>
            <a:off x="3515501" y="6634887"/>
            <a:ext cx="68580" cy="91440"/>
          </a:xfrm>
          <a:prstGeom prst="ellipse">
            <a:avLst/>
          </a:prstGeom>
          <a:solidFill>
            <a:srgbClr val="262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62262"/>
              </a:solidFill>
              <a:effectLst/>
              <a:uLnTx/>
              <a:uFillTx/>
              <a:latin typeface="Arial" panose="020B0604020202020204" pitchFamily="34" charset="0"/>
              <a:ea typeface="+mn-ea"/>
              <a:cs typeface="Arial" panose="020B0604020202020204" pitchFamily="34" charset="0"/>
            </a:endParaRPr>
          </a:p>
        </p:txBody>
      </p:sp>
      <p:sp>
        <p:nvSpPr>
          <p:cNvPr id="13" name="Oval 12"/>
          <p:cNvSpPr/>
          <p:nvPr/>
        </p:nvSpPr>
        <p:spPr>
          <a:xfrm>
            <a:off x="5494733" y="6634887"/>
            <a:ext cx="75438" cy="91440"/>
          </a:xfrm>
          <a:prstGeom prst="ellipse">
            <a:avLst/>
          </a:prstGeom>
          <a:solidFill>
            <a:srgbClr val="262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996633"/>
              </a:solidFill>
              <a:effectLst/>
              <a:uLnTx/>
              <a:uFillTx/>
              <a:latin typeface="Arial" panose="020B0604020202020204" pitchFamily="34" charset="0"/>
              <a:ea typeface="+mn-ea"/>
              <a:cs typeface="Arial" panose="020B0604020202020204" pitchFamily="34" charset="0"/>
            </a:endParaRPr>
          </a:p>
        </p:txBody>
      </p:sp>
      <p:sp>
        <p:nvSpPr>
          <p:cNvPr id="15" name="Slide Number Placeholder 6"/>
          <p:cNvSpPr>
            <a:spLocks noGrp="1"/>
          </p:cNvSpPr>
          <p:nvPr>
            <p:ph type="sldNum" sz="quarter" idx="4"/>
          </p:nvPr>
        </p:nvSpPr>
        <p:spPr>
          <a:xfrm>
            <a:off x="8643743" y="6481110"/>
            <a:ext cx="471237" cy="365125"/>
          </a:xfrm>
          <a:prstGeom prst="rect">
            <a:avLst/>
          </a:prstGeom>
          <a:ln>
            <a:noFill/>
          </a:ln>
        </p:spPr>
        <p:txBody>
          <a:bodyPr/>
          <a:lstStyle>
            <a:lvl1pPr algn="r">
              <a:defRPr lang="en-US" sz="900" b="1" i="1" kern="1200" baseline="0" smtClean="0">
                <a:solidFill>
                  <a:srgbClr val="002060"/>
                </a:solidFill>
                <a:latin typeface="+mn-lt"/>
                <a:ea typeface="+mn-ea"/>
                <a:cs typeface="+mn-cs"/>
              </a:defRPr>
            </a:lvl1pPr>
          </a:lstStyle>
          <a:p>
            <a:pPr defTabSz="685800"/>
            <a:fld id="{850B1B32-CFA8-4BD1-A730-6F4B7E12345B}" type="slidenum">
              <a:rPr lang="en-US" smtClean="0"/>
              <a:pPr defTabSz="685800"/>
              <a:t>‹#›</a:t>
            </a:fld>
            <a:endParaRPr lang="en-US"/>
          </a:p>
        </p:txBody>
      </p:sp>
      <p:pic>
        <p:nvPicPr>
          <p:cNvPr id="5" name="Picture 4" descr="Logo&#10;&#10;Description automatically generated with low confidence">
            <a:extLst>
              <a:ext uri="{FF2B5EF4-FFF2-40B4-BE49-F238E27FC236}">
                <a16:creationId xmlns:a16="http://schemas.microsoft.com/office/drawing/2014/main" id="{49D56216-8001-447E-8F30-A28DA5CD50C2}"/>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955756" y="284298"/>
            <a:ext cx="868513" cy="1158017"/>
          </a:xfrm>
          <a:prstGeom prst="rect">
            <a:avLst/>
          </a:prstGeom>
        </p:spPr>
      </p:pic>
    </p:spTree>
    <p:extLst>
      <p:ext uri="{BB962C8B-B14F-4D97-AF65-F5344CB8AC3E}">
        <p14:creationId xmlns:p14="http://schemas.microsoft.com/office/powerpoint/2010/main" val="3075403674"/>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Lst>
  <p:hf hdr="0" ftr="0" dt="0"/>
  <p:txStyles>
    <p:titleStyle>
      <a:lvl1pPr algn="l" defTabSz="685800" rtl="0" eaLnBrk="1" latinLnBrk="0" hangingPunct="1">
        <a:spcBef>
          <a:spcPct val="0"/>
        </a:spcBef>
        <a:buNone/>
        <a:defRPr sz="3300" kern="1200">
          <a:solidFill>
            <a:srgbClr val="283B91"/>
          </a:solidFill>
          <a:latin typeface="Arial" panose="020B0604020202020204" pitchFamily="34" charset="0"/>
          <a:ea typeface="+mj-ea"/>
          <a:cs typeface="Arial" panose="020B0604020202020204" pitchFamily="34" charset="0"/>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rgbClr val="484554"/>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2100" kern="1200">
          <a:solidFill>
            <a:srgbClr val="484554"/>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800" kern="1200">
          <a:solidFill>
            <a:srgbClr val="484554"/>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rgbClr val="484554"/>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Font typeface="Arial" panose="020B0604020202020204" pitchFamily="34" charset="0"/>
        <a:buChar char="•"/>
        <a:defRPr sz="1350" kern="1200">
          <a:solidFill>
            <a:srgbClr val="484554"/>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10.xml"/><Relationship Id="rId16" Type="http://schemas.openxmlformats.org/officeDocument/2006/relationships/image" Target="../media/image24.png"/><Relationship Id="rId1" Type="http://schemas.openxmlformats.org/officeDocument/2006/relationships/slideLayout" Target="../slideLayouts/slideLayout8.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notesSlide" Target="../notesSlides/notesSlide12.xml"/><Relationship Id="rId16" Type="http://schemas.openxmlformats.org/officeDocument/2006/relationships/image" Target="../media/image39.png"/><Relationship Id="rId1" Type="http://schemas.openxmlformats.org/officeDocument/2006/relationships/slideLayout" Target="../slideLayouts/slideLayout13.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2.png"/><Relationship Id="rId7"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54.png"/><Relationship Id="rId4" Type="http://schemas.openxmlformats.org/officeDocument/2006/relationships/image" Target="../media/image53.png"/><Relationship Id="rId9"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openxmlformats.org/officeDocument/2006/relationships/hyperlink" Target="https://www.onrr.gov/reporting/production?tabs=troubleshooting&amp;panel=i-need-to-understand-how-to-file-an-oil-gas-operators-report-ogor"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www.onrr.gov/reporting/production?tabs=forms"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1C10124-2A50-6057-341D-67AD26B15E58}"/>
              </a:ext>
            </a:extLst>
          </p:cNvPr>
          <p:cNvSpPr>
            <a:spLocks noGrp="1"/>
          </p:cNvSpPr>
          <p:nvPr>
            <p:ph type="title"/>
          </p:nvPr>
        </p:nvSpPr>
        <p:spPr/>
        <p:txBody>
          <a:bodyPr/>
          <a:lstStyle/>
          <a:p>
            <a:r>
              <a:rPr lang="en-US" dirty="0"/>
              <a:t>Disclaimer</a:t>
            </a:r>
          </a:p>
        </p:txBody>
      </p:sp>
      <p:sp>
        <p:nvSpPr>
          <p:cNvPr id="11" name="Content Placeholder 10">
            <a:extLst>
              <a:ext uri="{FF2B5EF4-FFF2-40B4-BE49-F238E27FC236}">
                <a16:creationId xmlns:a16="http://schemas.microsoft.com/office/drawing/2014/main" id="{3730623E-FE52-FB02-06C1-FBD1F9638BDF}"/>
              </a:ext>
            </a:extLst>
          </p:cNvPr>
          <p:cNvSpPr>
            <a:spLocks noGrp="1"/>
          </p:cNvSpPr>
          <p:nvPr>
            <p:ph idx="1"/>
          </p:nvPr>
        </p:nvSpPr>
        <p:spPr/>
        <p:txBody>
          <a:bodyPr>
            <a:normAutofit/>
          </a:bodyPr>
          <a:lstStyle/>
          <a:p>
            <a:pPr marL="0" indent="0">
              <a:buNone/>
            </a:pPr>
            <a:r>
              <a:rPr lang="en-US" sz="2100" dirty="0"/>
              <a:t>This presentation is guidance and not binding on ONRR. It does not provide legal advice and should not be construed as stating ONRR’s legal interpretation or position. Any reliance on this presentation does not limit ONRR in its compliance activities or in the appealable decisions and orders it may issue.</a:t>
            </a:r>
          </a:p>
        </p:txBody>
      </p:sp>
      <p:sp>
        <p:nvSpPr>
          <p:cNvPr id="4" name="Slide Number Placeholder 3">
            <a:extLst>
              <a:ext uri="{FF2B5EF4-FFF2-40B4-BE49-F238E27FC236}">
                <a16:creationId xmlns:a16="http://schemas.microsoft.com/office/drawing/2014/main" id="{5412A271-14BC-3A81-8CB4-AEC18571BACC}"/>
              </a:ext>
            </a:extLst>
          </p:cNvPr>
          <p:cNvSpPr>
            <a:spLocks noGrp="1"/>
          </p:cNvSpPr>
          <p:nvPr>
            <p:ph type="sldNum" sz="quarter" idx="4"/>
          </p:nvPr>
        </p:nvSpPr>
        <p:spPr/>
        <p:txBody>
          <a:bodyPr/>
          <a:lstStyle/>
          <a:p>
            <a:fld id="{850B1B32-CFA8-4BD1-A730-6F4B7E12345B}" type="slidenum">
              <a:rPr lang="en-US">
                <a:latin typeface="Verdana"/>
              </a:rPr>
              <a:pPr/>
              <a:t>1</a:t>
            </a:fld>
            <a:endParaRPr lang="en-US">
              <a:latin typeface="Verdana"/>
            </a:endParaRPr>
          </a:p>
        </p:txBody>
      </p:sp>
    </p:spTree>
    <p:extLst>
      <p:ext uri="{BB962C8B-B14F-4D97-AF65-F5344CB8AC3E}">
        <p14:creationId xmlns:p14="http://schemas.microsoft.com/office/powerpoint/2010/main" val="2533223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ord Types for a Single File – Reporting OGOR A, B, C"/>
          <p:cNvSpPr>
            <a:spLocks noGrp="1"/>
          </p:cNvSpPr>
          <p:nvPr>
            <p:ph type="title" idx="4294967295"/>
          </p:nvPr>
        </p:nvSpPr>
        <p:spPr/>
        <p:txBody>
          <a:bodyPr anchor="b">
            <a:noAutofit/>
          </a:bodyPr>
          <a:lstStyle/>
          <a:p>
            <a:r>
              <a:rPr lang="en-US" sz="3200" b="1" dirty="0"/>
              <a:t>Record Types for a Single File – Reporting OGOR A, B, C</a:t>
            </a:r>
          </a:p>
        </p:txBody>
      </p:sp>
      <p:pic>
        <p:nvPicPr>
          <p:cNvPr id="4" name="Single File – Reporting OGOR A, B, C" descr="This is an example of Record Types for a single file reporting the OGOR A, B, and C.&#10;&#10;Record Type H1 – Header (one line) &#10;&#10;Record Type LA - Detail&#10;&#10;Record Type LB – Detail &#10;&#10;Record Type LC – Detail&#10;&#10;Record Type T1 – Trailer (one line)&#10;&#10;Record Type T2 - Trailer (one line) (optional) &#10;&#10;Record Type T3 – Trailer (one line) (optional)&#10; &#10;Record Type TR – Trailer (one 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905000"/>
            <a:ext cx="5029200" cy="2528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H1">
            <a:extLst>
              <a:ext uri="{C183D7F6-B498-43B3-948B-1728B52AA6E4}">
                <adec:decorative xmlns:adec="http://schemas.microsoft.com/office/drawing/2017/decorative" val="1"/>
              </a:ext>
            </a:extLst>
          </p:cNvPr>
          <p:cNvSpPr/>
          <p:nvPr/>
        </p:nvSpPr>
        <p:spPr>
          <a:xfrm>
            <a:off x="3810000" y="1981200"/>
            <a:ext cx="381000" cy="304800"/>
          </a:xfrm>
          <a:prstGeom prst="round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A">
            <a:extLst>
              <a:ext uri="{C183D7F6-B498-43B3-948B-1728B52AA6E4}">
                <adec:decorative xmlns:adec="http://schemas.microsoft.com/office/drawing/2017/decorative" val="1"/>
              </a:ext>
            </a:extLst>
          </p:cNvPr>
          <p:cNvSpPr/>
          <p:nvPr/>
        </p:nvSpPr>
        <p:spPr>
          <a:xfrm>
            <a:off x="3810000" y="2286000"/>
            <a:ext cx="381000" cy="3048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B">
            <a:extLst>
              <a:ext uri="{C183D7F6-B498-43B3-948B-1728B52AA6E4}">
                <adec:decorative xmlns:adec="http://schemas.microsoft.com/office/drawing/2017/decorative" val="1"/>
              </a:ext>
            </a:extLst>
          </p:cNvPr>
          <p:cNvSpPr/>
          <p:nvPr/>
        </p:nvSpPr>
        <p:spPr>
          <a:xfrm>
            <a:off x="3810000" y="2590800"/>
            <a:ext cx="381000" cy="2286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C">
            <a:extLst>
              <a:ext uri="{C183D7F6-B498-43B3-948B-1728B52AA6E4}">
                <adec:decorative xmlns:adec="http://schemas.microsoft.com/office/drawing/2017/decorative" val="1"/>
              </a:ext>
            </a:extLst>
          </p:cNvPr>
          <p:cNvSpPr/>
          <p:nvPr/>
        </p:nvSpPr>
        <p:spPr>
          <a:xfrm flipV="1">
            <a:off x="3810000" y="2819400"/>
            <a:ext cx="381000" cy="3048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1">
            <a:extLst>
              <a:ext uri="{C183D7F6-B498-43B3-948B-1728B52AA6E4}">
                <adec:decorative xmlns:adec="http://schemas.microsoft.com/office/drawing/2017/decorative" val="1"/>
              </a:ext>
            </a:extLst>
          </p:cNvPr>
          <p:cNvSpPr/>
          <p:nvPr/>
        </p:nvSpPr>
        <p:spPr>
          <a:xfrm flipV="1">
            <a:off x="3810000" y="3124199"/>
            <a:ext cx="381000" cy="341531"/>
          </a:xfrm>
          <a:prstGeom prst="round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2">
            <a:extLst>
              <a:ext uri="{FF2B5EF4-FFF2-40B4-BE49-F238E27FC236}">
                <a16:creationId xmlns:a16="http://schemas.microsoft.com/office/drawing/2014/main" id="{06658CEC-9AD6-4623-925C-72E640338C3C}"/>
              </a:ext>
              <a:ext uri="{C183D7F6-B498-43B3-948B-1728B52AA6E4}">
                <adec:decorative xmlns:adec="http://schemas.microsoft.com/office/drawing/2017/decorative" val="1"/>
              </a:ext>
            </a:extLst>
          </p:cNvPr>
          <p:cNvSpPr/>
          <p:nvPr/>
        </p:nvSpPr>
        <p:spPr>
          <a:xfrm>
            <a:off x="3819617" y="3465732"/>
            <a:ext cx="381000" cy="248834"/>
          </a:xfrm>
          <a:prstGeom prst="round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3">
            <a:extLst>
              <a:ext uri="{FF2B5EF4-FFF2-40B4-BE49-F238E27FC236}">
                <a16:creationId xmlns:a16="http://schemas.microsoft.com/office/drawing/2014/main" id="{29E6E420-BB64-498B-A409-A5B0850F1EED}"/>
              </a:ext>
              <a:ext uri="{C183D7F6-B498-43B3-948B-1728B52AA6E4}">
                <adec:decorative xmlns:adec="http://schemas.microsoft.com/office/drawing/2017/decorative" val="1"/>
              </a:ext>
            </a:extLst>
          </p:cNvPr>
          <p:cNvSpPr/>
          <p:nvPr/>
        </p:nvSpPr>
        <p:spPr>
          <a:xfrm rot="10800000">
            <a:off x="3809999" y="3733800"/>
            <a:ext cx="390618" cy="265332"/>
          </a:xfrm>
          <a:prstGeom prst="round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R">
            <a:extLst>
              <a:ext uri="{C183D7F6-B498-43B3-948B-1728B52AA6E4}">
                <adec:decorative xmlns:adec="http://schemas.microsoft.com/office/drawing/2017/decorative" val="1"/>
              </a:ext>
            </a:extLst>
          </p:cNvPr>
          <p:cNvSpPr/>
          <p:nvPr/>
        </p:nvSpPr>
        <p:spPr>
          <a:xfrm flipV="1">
            <a:off x="3810000" y="4038600"/>
            <a:ext cx="381000" cy="285566"/>
          </a:xfrm>
          <a:prstGeom prst="round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gard each Record Type as an individual row of information. The Column field only indicates what column the data is entered in." descr="Regard each Record Type as an individual row of information. The Column field only indicates what column the data is entered in. &#10;"/>
          <p:cNvSpPr txBox="1"/>
          <p:nvPr/>
        </p:nvSpPr>
        <p:spPr>
          <a:xfrm>
            <a:off x="533400" y="4800600"/>
            <a:ext cx="8077200" cy="646331"/>
          </a:xfrm>
          <a:prstGeom prst="rect">
            <a:avLst/>
          </a:prstGeom>
          <a:noFill/>
        </p:spPr>
        <p:txBody>
          <a:bodyPr wrap="square" rtlCol="0">
            <a:spAutoFit/>
          </a:bodyPr>
          <a:lstStyle/>
          <a:p>
            <a:r>
              <a:rPr lang="en-US" dirty="0"/>
              <a:t>Regard each Record Type as an individual row of information. The Column field only indicates what column the data is entered in. </a:t>
            </a:r>
          </a:p>
        </p:txBody>
      </p:sp>
      <p:sp>
        <p:nvSpPr>
          <p:cNvPr id="3" name="Slide Number Placeholder 2"/>
          <p:cNvSpPr>
            <a:spLocks noGrp="1"/>
          </p:cNvSpPr>
          <p:nvPr>
            <p:ph type="sldNum" sz="quarter" idx="4"/>
          </p:nvPr>
        </p:nvSpPr>
        <p:spPr/>
        <p:txBody>
          <a:bodyPr/>
          <a:lstStyle/>
          <a:p>
            <a:fld id="{850B1B32-CFA8-4BD1-A730-6F4B7E12345B}" type="slidenum">
              <a:rPr lang="en-US" smtClean="0"/>
              <a:pPr/>
              <a:t>10</a:t>
            </a:fld>
            <a:endParaRPr lang="en-US" dirty="0"/>
          </a:p>
        </p:txBody>
      </p:sp>
    </p:spTree>
    <p:extLst>
      <p:ext uri="{BB962C8B-B14F-4D97-AF65-F5344CB8AC3E}">
        <p14:creationId xmlns:p14="http://schemas.microsoft.com/office/powerpoint/2010/main" val="185368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ircle(in)">
                                      <p:cBhvr>
                                        <p:cTn id="42" dur="2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circle(in)">
                                      <p:cBhvr>
                                        <p:cTn id="47" dur="20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6" grpId="0" animBg="1"/>
      <p:bldP spid="7" grpId="0" animBg="1"/>
      <p:bldP spid="9" grpId="0" animBg="1"/>
      <p:bldP spid="12" grpId="0" animBg="1"/>
      <p:bldP spid="13"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GOR CSV SAMPLE FILE"/>
          <p:cNvSpPr>
            <a:spLocks noGrp="1"/>
          </p:cNvSpPr>
          <p:nvPr>
            <p:ph type="title"/>
          </p:nvPr>
        </p:nvSpPr>
        <p:spPr/>
        <p:txBody>
          <a:bodyPr>
            <a:normAutofit/>
          </a:bodyPr>
          <a:lstStyle/>
          <a:p>
            <a:r>
              <a:rPr lang="en-US" dirty="0"/>
              <a:t>OGOR CSV SAMPLE FILE  </a:t>
            </a:r>
          </a:p>
        </p:txBody>
      </p:sp>
      <p:sp>
        <p:nvSpPr>
          <p:cNvPr id="10" name="Picture Placeholder 9">
            <a:extLst>
              <a:ext uri="{C183D7F6-B498-43B3-948B-1728B52AA6E4}">
                <adec:decorative xmlns:adec="http://schemas.microsoft.com/office/drawing/2017/decorative" val="1"/>
              </a:ext>
            </a:extLst>
          </p:cNvPr>
          <p:cNvSpPr>
            <a:spLocks noGrp="1"/>
          </p:cNvSpPr>
          <p:nvPr>
            <p:ph type="pic" idx="1"/>
          </p:nvPr>
        </p:nvSpPr>
        <p:spPr/>
      </p:sp>
      <p:cxnSp>
        <p:nvCxnSpPr>
          <p:cNvPr id="14" name="Straight Arrow Connector 13">
            <a:extLst>
              <a:ext uri="{C183D7F6-B498-43B3-948B-1728B52AA6E4}">
                <adec:decorative xmlns:adec="http://schemas.microsoft.com/office/drawing/2017/decorative" val="1"/>
              </a:ext>
            </a:extLst>
          </p:cNvPr>
          <p:cNvCxnSpPr/>
          <p:nvPr/>
        </p:nvCxnSpPr>
        <p:spPr>
          <a:xfrm flipH="1">
            <a:off x="533400" y="1758768"/>
            <a:ext cx="1067401" cy="28134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pic>
        <p:nvPicPr>
          <p:cNvPr id="13" name="Picture 3" descr="An Excel spreadsheet containing data entries for a single lease/agreement.  Before data entries were made, the Excel worksheet was formatted as 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71479"/>
            <a:ext cx="8839200" cy="3719830"/>
          </a:xfrm>
          <a:prstGeom prst="rect">
            <a:avLst/>
          </a:prstGeom>
          <a:solidFill>
            <a:schemeClr val="bg1"/>
          </a:solidFill>
          <a:ln w="0">
            <a:noFill/>
          </a:ln>
        </p:spPr>
      </p:pic>
      <p:sp>
        <p:nvSpPr>
          <p:cNvPr id="31" name="Double Brace 30">
            <a:extLst>
              <a:ext uri="{C183D7F6-B498-43B3-948B-1728B52AA6E4}">
                <adec:decorative xmlns:adec="http://schemas.microsoft.com/office/drawing/2017/decorative" val="1"/>
              </a:ext>
            </a:extLst>
          </p:cNvPr>
          <p:cNvSpPr/>
          <p:nvPr/>
        </p:nvSpPr>
        <p:spPr>
          <a:xfrm>
            <a:off x="305700" y="2133600"/>
            <a:ext cx="456300" cy="1066800"/>
          </a:xfrm>
          <a:prstGeom prst="bracePair">
            <a:avLst/>
          </a:prstGeom>
          <a:ln w="12700" cmpd="sng">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Double Brace 32">
            <a:extLst>
              <a:ext uri="{C183D7F6-B498-43B3-948B-1728B52AA6E4}">
                <adec:decorative xmlns:adec="http://schemas.microsoft.com/office/drawing/2017/decorative" val="1"/>
              </a:ext>
            </a:extLst>
          </p:cNvPr>
          <p:cNvSpPr/>
          <p:nvPr/>
        </p:nvSpPr>
        <p:spPr>
          <a:xfrm>
            <a:off x="305700" y="3200400"/>
            <a:ext cx="456300" cy="1219200"/>
          </a:xfrm>
          <a:prstGeom prst="bracePair">
            <a:avLst/>
          </a:prstGeom>
          <a:ln w="12700" cmpd="sng">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4" name="Double Brace 33">
            <a:extLst>
              <a:ext uri="{C183D7F6-B498-43B3-948B-1728B52AA6E4}">
                <adec:decorative xmlns:adec="http://schemas.microsoft.com/office/drawing/2017/decorative" val="1"/>
              </a:ext>
            </a:extLst>
          </p:cNvPr>
          <p:cNvSpPr/>
          <p:nvPr/>
        </p:nvSpPr>
        <p:spPr>
          <a:xfrm>
            <a:off x="305250" y="4419600"/>
            <a:ext cx="456300" cy="381000"/>
          </a:xfrm>
          <a:prstGeom prst="bracePair">
            <a:avLst/>
          </a:prstGeom>
          <a:ln w="12700" cmpd="sng">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Line Callout 2 31">
            <a:extLst>
              <a:ext uri="{C183D7F6-B498-43B3-948B-1728B52AA6E4}">
                <adec:decorative xmlns:adec="http://schemas.microsoft.com/office/drawing/2017/decorative" val="1"/>
              </a:ext>
            </a:extLst>
          </p:cNvPr>
          <p:cNvSpPr/>
          <p:nvPr/>
        </p:nvSpPr>
        <p:spPr>
          <a:xfrm>
            <a:off x="841800" y="1342617"/>
            <a:ext cx="1063227" cy="471976"/>
          </a:xfrm>
          <a:prstGeom prst="borderCallout2">
            <a:avLst>
              <a:gd name="adj1" fmla="val 18750"/>
              <a:gd name="adj2" fmla="val -8333"/>
              <a:gd name="adj3" fmla="val 18750"/>
              <a:gd name="adj4" fmla="val -16667"/>
              <a:gd name="adj5" fmla="val 124704"/>
              <a:gd name="adj6" fmla="val -3718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C183D7F6-B498-43B3-948B-1728B52AA6E4}">
                <adec:decorative xmlns:adec="http://schemas.microsoft.com/office/drawing/2017/decorative" val="1"/>
              </a:ext>
            </a:extLst>
          </p:cNvPr>
          <p:cNvSpPr txBox="1"/>
          <p:nvPr/>
        </p:nvSpPr>
        <p:spPr>
          <a:xfrm>
            <a:off x="990600" y="1447800"/>
            <a:ext cx="910827" cy="261610"/>
          </a:xfrm>
          <a:prstGeom prst="rect">
            <a:avLst/>
          </a:prstGeom>
          <a:noFill/>
        </p:spPr>
        <p:txBody>
          <a:bodyPr wrap="none" rtlCol="0">
            <a:spAutoFit/>
          </a:bodyPr>
          <a:lstStyle/>
          <a:p>
            <a:r>
              <a:rPr lang="en-US" sz="1100" b="1" dirty="0">
                <a:solidFill>
                  <a:srgbClr val="FF0000"/>
                </a:solidFill>
              </a:rPr>
              <a:t>Record Type</a:t>
            </a:r>
          </a:p>
        </p:txBody>
      </p:sp>
      <p:sp>
        <p:nvSpPr>
          <p:cNvPr id="40" name="Line Callout 2 39">
            <a:extLst>
              <a:ext uri="{C183D7F6-B498-43B3-948B-1728B52AA6E4}">
                <adec:decorative xmlns:adec="http://schemas.microsoft.com/office/drawing/2017/decorative" val="1"/>
              </a:ext>
            </a:extLst>
          </p:cNvPr>
          <p:cNvSpPr/>
          <p:nvPr/>
        </p:nvSpPr>
        <p:spPr>
          <a:xfrm>
            <a:off x="1446013" y="2286000"/>
            <a:ext cx="735538" cy="261610"/>
          </a:xfrm>
          <a:prstGeom prst="borderCallout2">
            <a:avLst>
              <a:gd name="adj1" fmla="val 18750"/>
              <a:gd name="adj2" fmla="val -8333"/>
              <a:gd name="adj3" fmla="val 18750"/>
              <a:gd name="adj4" fmla="val -16667"/>
              <a:gd name="adj5" fmla="val 58854"/>
              <a:gd name="adj6" fmla="val -8809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C183D7F6-B498-43B3-948B-1728B52AA6E4}">
                <adec:decorative xmlns:adec="http://schemas.microsoft.com/office/drawing/2017/decorative" val="1"/>
              </a:ext>
            </a:extLst>
          </p:cNvPr>
          <p:cNvSpPr txBox="1"/>
          <p:nvPr/>
        </p:nvSpPr>
        <p:spPr>
          <a:xfrm>
            <a:off x="1524000" y="2286000"/>
            <a:ext cx="914400" cy="261610"/>
          </a:xfrm>
          <a:prstGeom prst="rect">
            <a:avLst/>
          </a:prstGeom>
          <a:noFill/>
        </p:spPr>
        <p:txBody>
          <a:bodyPr wrap="square" rtlCol="0">
            <a:spAutoFit/>
          </a:bodyPr>
          <a:lstStyle/>
          <a:p>
            <a:r>
              <a:rPr lang="en-US" sz="1100" b="1" dirty="0">
                <a:solidFill>
                  <a:srgbClr val="FF0000"/>
                </a:solidFill>
              </a:rPr>
              <a:t>OGOR A</a:t>
            </a:r>
          </a:p>
        </p:txBody>
      </p:sp>
      <p:sp>
        <p:nvSpPr>
          <p:cNvPr id="44" name="Line Callout 2 43">
            <a:extLst>
              <a:ext uri="{C183D7F6-B498-43B3-948B-1728B52AA6E4}">
                <adec:decorative xmlns:adec="http://schemas.microsoft.com/office/drawing/2017/decorative" val="1"/>
              </a:ext>
            </a:extLst>
          </p:cNvPr>
          <p:cNvSpPr/>
          <p:nvPr/>
        </p:nvSpPr>
        <p:spPr>
          <a:xfrm>
            <a:off x="1524000" y="3290400"/>
            <a:ext cx="657552" cy="214800"/>
          </a:xfrm>
          <a:prstGeom prst="borderCallout2">
            <a:avLst>
              <a:gd name="adj1" fmla="val 18750"/>
              <a:gd name="adj2" fmla="val -8333"/>
              <a:gd name="adj3" fmla="val 18750"/>
              <a:gd name="adj4" fmla="val -16667"/>
              <a:gd name="adj5" fmla="val 74602"/>
              <a:gd name="adj6" fmla="val -11629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C183D7F6-B498-43B3-948B-1728B52AA6E4}">
                <adec:decorative xmlns:adec="http://schemas.microsoft.com/office/drawing/2017/decorative" val="1"/>
              </a:ext>
            </a:extLst>
          </p:cNvPr>
          <p:cNvSpPr txBox="1"/>
          <p:nvPr/>
        </p:nvSpPr>
        <p:spPr>
          <a:xfrm>
            <a:off x="1524000" y="3276600"/>
            <a:ext cx="657552" cy="261610"/>
          </a:xfrm>
          <a:prstGeom prst="rect">
            <a:avLst/>
          </a:prstGeom>
          <a:noFill/>
        </p:spPr>
        <p:txBody>
          <a:bodyPr wrap="square" rtlCol="0">
            <a:spAutoFit/>
          </a:bodyPr>
          <a:lstStyle/>
          <a:p>
            <a:r>
              <a:rPr lang="en-US" sz="1100" b="1" dirty="0">
                <a:solidFill>
                  <a:srgbClr val="FF0000"/>
                </a:solidFill>
              </a:rPr>
              <a:t>OGOR B</a:t>
            </a:r>
          </a:p>
        </p:txBody>
      </p:sp>
      <p:sp>
        <p:nvSpPr>
          <p:cNvPr id="45" name="Line Callout 2 44">
            <a:extLst>
              <a:ext uri="{C183D7F6-B498-43B3-948B-1728B52AA6E4}">
                <adec:decorative xmlns:adec="http://schemas.microsoft.com/office/drawing/2017/decorative" val="1"/>
              </a:ext>
            </a:extLst>
          </p:cNvPr>
          <p:cNvSpPr/>
          <p:nvPr/>
        </p:nvSpPr>
        <p:spPr>
          <a:xfrm>
            <a:off x="1524000" y="4267200"/>
            <a:ext cx="657552" cy="228600"/>
          </a:xfrm>
          <a:prstGeom prst="borderCallout2">
            <a:avLst>
              <a:gd name="adj1" fmla="val 18750"/>
              <a:gd name="adj2" fmla="val -8333"/>
              <a:gd name="adj3" fmla="val 18750"/>
              <a:gd name="adj4" fmla="val -16667"/>
              <a:gd name="adj5" fmla="val 118798"/>
              <a:gd name="adj6" fmla="val -11455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C183D7F6-B498-43B3-948B-1728B52AA6E4}">
                <adec:decorative xmlns:adec="http://schemas.microsoft.com/office/drawing/2017/decorative" val="1"/>
              </a:ext>
            </a:extLst>
          </p:cNvPr>
          <p:cNvSpPr txBox="1"/>
          <p:nvPr/>
        </p:nvSpPr>
        <p:spPr>
          <a:xfrm>
            <a:off x="1524001" y="4267200"/>
            <a:ext cx="838200" cy="261610"/>
          </a:xfrm>
          <a:prstGeom prst="rect">
            <a:avLst/>
          </a:prstGeom>
          <a:noFill/>
        </p:spPr>
        <p:txBody>
          <a:bodyPr wrap="square" rtlCol="0">
            <a:spAutoFit/>
          </a:bodyPr>
          <a:lstStyle/>
          <a:p>
            <a:r>
              <a:rPr lang="en-US" sz="1100" b="1" dirty="0">
                <a:solidFill>
                  <a:srgbClr val="FF0000"/>
                </a:solidFill>
              </a:rPr>
              <a:t>OGOR C</a:t>
            </a:r>
          </a:p>
        </p:txBody>
      </p:sp>
      <p:sp>
        <p:nvSpPr>
          <p:cNvPr id="53" name="Line Callout 2 52">
            <a:extLst>
              <a:ext uri="{C183D7F6-B498-43B3-948B-1728B52AA6E4}">
                <adec:decorative xmlns:adec="http://schemas.microsoft.com/office/drawing/2017/decorative" val="1"/>
              </a:ext>
            </a:extLst>
          </p:cNvPr>
          <p:cNvSpPr/>
          <p:nvPr/>
        </p:nvSpPr>
        <p:spPr>
          <a:xfrm>
            <a:off x="3429000" y="3200400"/>
            <a:ext cx="228600" cy="1219200"/>
          </a:xfrm>
          <a:prstGeom prst="borderCallout2">
            <a:avLst>
              <a:gd name="adj1" fmla="val 17531"/>
              <a:gd name="adj2" fmla="val -118569"/>
              <a:gd name="adj3" fmla="val 15092"/>
              <a:gd name="adj4" fmla="val -221392"/>
              <a:gd name="adj5" fmla="val 9478"/>
              <a:gd name="adj6" fmla="val -528557"/>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Line Callout 3 (Border and Accent Bar) 56">
            <a:extLst>
              <a:ext uri="{C183D7F6-B498-43B3-948B-1728B52AA6E4}">
                <adec:decorative xmlns:adec="http://schemas.microsoft.com/office/drawing/2017/decorative" val="1"/>
              </a:ext>
            </a:extLst>
          </p:cNvPr>
          <p:cNvSpPr/>
          <p:nvPr/>
        </p:nvSpPr>
        <p:spPr>
          <a:xfrm>
            <a:off x="228600" y="5257800"/>
            <a:ext cx="381000" cy="220798"/>
          </a:xfrm>
          <a:prstGeom prst="accentBorderCallout3">
            <a:avLst>
              <a:gd name="adj1" fmla="val 28533"/>
              <a:gd name="adj2" fmla="val 5882"/>
              <a:gd name="adj3" fmla="val 18750"/>
              <a:gd name="adj4" fmla="val -16667"/>
              <a:gd name="adj5" fmla="val 100000"/>
              <a:gd name="adj6" fmla="val -16667"/>
              <a:gd name="adj7" fmla="val 220572"/>
              <a:gd name="adj8" fmla="val 69147"/>
            </a:avLst>
          </a:prstGeom>
          <a:noFill/>
          <a:ln w="158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C183D7F6-B498-43B3-948B-1728B52AA6E4}">
                <adec:decorative xmlns:adec="http://schemas.microsoft.com/office/drawing/2017/decorative" val="1"/>
              </a:ext>
            </a:extLst>
          </p:cNvPr>
          <p:cNvSpPr txBox="1"/>
          <p:nvPr/>
        </p:nvSpPr>
        <p:spPr>
          <a:xfrm>
            <a:off x="400651" y="5605200"/>
            <a:ext cx="2342549" cy="246221"/>
          </a:xfrm>
          <a:prstGeom prst="rect">
            <a:avLst/>
          </a:prstGeom>
          <a:noFill/>
        </p:spPr>
        <p:txBody>
          <a:bodyPr wrap="square" rtlCol="0">
            <a:spAutoFit/>
          </a:bodyPr>
          <a:lstStyle/>
          <a:p>
            <a:r>
              <a:rPr lang="en-US" sz="1000" b="1" dirty="0">
                <a:solidFill>
                  <a:srgbClr val="FF0000"/>
                </a:solidFill>
              </a:rPr>
              <a:t>Trailer Record (TR) and Document Count</a:t>
            </a:r>
          </a:p>
        </p:txBody>
      </p:sp>
      <p:cxnSp>
        <p:nvCxnSpPr>
          <p:cNvPr id="60" name="Straight Connector 59">
            <a:extLst>
              <a:ext uri="{C183D7F6-B498-43B3-948B-1728B52AA6E4}">
                <adec:decorative xmlns:adec="http://schemas.microsoft.com/office/drawing/2017/decorative" val="1"/>
              </a:ext>
            </a:extLst>
          </p:cNvPr>
          <p:cNvCxnSpPr>
            <a:stCxn id="58" idx="3"/>
          </p:cNvCxnSpPr>
          <p:nvPr/>
        </p:nvCxnSpPr>
        <p:spPr>
          <a:xfrm flipV="1">
            <a:off x="2743200" y="5478598"/>
            <a:ext cx="228600" cy="24971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025" name="Double Brace 1024">
            <a:extLst>
              <a:ext uri="{C183D7F6-B498-43B3-948B-1728B52AA6E4}">
                <adec:decorative xmlns:adec="http://schemas.microsoft.com/office/drawing/2017/decorative" val="1"/>
              </a:ext>
            </a:extLst>
          </p:cNvPr>
          <p:cNvSpPr/>
          <p:nvPr/>
        </p:nvSpPr>
        <p:spPr>
          <a:xfrm>
            <a:off x="2895600" y="4724400"/>
            <a:ext cx="2057400" cy="228600"/>
          </a:xfrm>
          <a:prstGeom prst="bracePair">
            <a:avLst/>
          </a:pr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27" name="Line Callout 2 1026">
            <a:extLst>
              <a:ext uri="{C183D7F6-B498-43B3-948B-1728B52AA6E4}">
                <adec:decorative xmlns:adec="http://schemas.microsoft.com/office/drawing/2017/decorative" val="1"/>
              </a:ext>
            </a:extLst>
          </p:cNvPr>
          <p:cNvSpPr/>
          <p:nvPr/>
        </p:nvSpPr>
        <p:spPr>
          <a:xfrm>
            <a:off x="4267200" y="5368200"/>
            <a:ext cx="3200400" cy="237000"/>
          </a:xfrm>
          <a:prstGeom prst="borderCallout2">
            <a:avLst>
              <a:gd name="adj1" fmla="val 50916"/>
              <a:gd name="adj2" fmla="val -2614"/>
              <a:gd name="adj3" fmla="val -29857"/>
              <a:gd name="adj4" fmla="val -13596"/>
              <a:gd name="adj5" fmla="val -145472"/>
              <a:gd name="adj6" fmla="val -18041"/>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8" name="TextBox 1027">
            <a:extLst>
              <a:ext uri="{C183D7F6-B498-43B3-948B-1728B52AA6E4}">
                <adec:decorative xmlns:adec="http://schemas.microsoft.com/office/drawing/2017/decorative" val="1"/>
              </a:ext>
            </a:extLst>
          </p:cNvPr>
          <p:cNvSpPr txBox="1"/>
          <p:nvPr/>
        </p:nvSpPr>
        <p:spPr>
          <a:xfrm>
            <a:off x="4397665" y="5368199"/>
            <a:ext cx="3146135" cy="246221"/>
          </a:xfrm>
          <a:prstGeom prst="rect">
            <a:avLst/>
          </a:prstGeom>
          <a:noFill/>
        </p:spPr>
        <p:txBody>
          <a:bodyPr wrap="square" rtlCol="0">
            <a:spAutoFit/>
          </a:bodyPr>
          <a:lstStyle/>
          <a:p>
            <a:r>
              <a:rPr lang="en-US" sz="1000" b="1" dirty="0">
                <a:solidFill>
                  <a:srgbClr val="FF0000"/>
                </a:solidFill>
              </a:rPr>
              <a:t>T1 - Line Count, Contact Name, Phone #, Ext, Auth Date</a:t>
            </a:r>
          </a:p>
        </p:txBody>
      </p:sp>
      <p:sp>
        <p:nvSpPr>
          <p:cNvPr id="2" name="Rounded Rectangle 1" descr="Record Type H1">
            <a:extLst>
              <a:ext uri="{C183D7F6-B498-43B3-948B-1728B52AA6E4}">
                <adec:decorative xmlns:adec="http://schemas.microsoft.com/office/drawing/2017/decorative" val="0"/>
              </a:ext>
            </a:extLst>
          </p:cNvPr>
          <p:cNvSpPr/>
          <p:nvPr/>
        </p:nvSpPr>
        <p:spPr>
          <a:xfrm>
            <a:off x="305700" y="1981200"/>
            <a:ext cx="227700" cy="182880"/>
          </a:xfrm>
          <a:prstGeom prst="roundRect">
            <a:avLst/>
          </a:prstGeom>
          <a:noFill/>
          <a:ln w="1905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ln>
                <a:solidFill>
                  <a:schemeClr val="tx1"/>
                </a:solidFill>
              </a:ln>
              <a:solidFill>
                <a:schemeClr val="tx1"/>
              </a:solidFill>
              <a:effectLst>
                <a:outerShdw blurRad="38100" dist="38100" dir="2700000" algn="tl">
                  <a:srgbClr val="000000">
                    <a:alpha val="43137"/>
                  </a:srgbClr>
                </a:outerShdw>
              </a:effectLst>
            </a:endParaRPr>
          </a:p>
        </p:txBody>
      </p:sp>
      <p:sp>
        <p:nvSpPr>
          <p:cNvPr id="52" name="Rounded Rectangle 51" descr="Complete the Header row, column B,  with O, G, O, R, OGOR (definition - Oil and Gas Operation Report)."/>
          <p:cNvSpPr/>
          <p:nvPr/>
        </p:nvSpPr>
        <p:spPr>
          <a:xfrm>
            <a:off x="533400" y="1981200"/>
            <a:ext cx="308400" cy="182880"/>
          </a:xfrm>
          <a:prstGeom prst="roundRect">
            <a:avLst/>
          </a:prstGeom>
          <a:noFill/>
          <a:ln w="1905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ln>
                <a:solidFill>
                  <a:schemeClr val="tx1"/>
                </a:solidFill>
              </a:ln>
              <a:solidFill>
                <a:schemeClr val="tx1"/>
              </a:solidFill>
              <a:effectLst>
                <a:outerShdw blurRad="38100" dist="38100" dir="2700000" algn="tl">
                  <a:srgbClr val="000000">
                    <a:alpha val="43137"/>
                  </a:srgbClr>
                </a:outerShdw>
              </a:effectLst>
            </a:endParaRPr>
          </a:p>
        </p:txBody>
      </p:sp>
      <p:pic>
        <p:nvPicPr>
          <p:cNvPr id="11" name="Picture 10" descr="Complete the Header row, column C, with O for Original report , M for Modify report, or R for Replace report.">
            <a:extLst>
              <a:ext uri="{FF2B5EF4-FFF2-40B4-BE49-F238E27FC236}">
                <a16:creationId xmlns:a16="http://schemas.microsoft.com/office/drawing/2014/main" id="{8C2542E9-4BCE-462A-86BB-360E9911942E}"/>
              </a:ext>
            </a:extLst>
          </p:cNvPr>
          <p:cNvPicPr>
            <a:picLocks noChangeAspect="1"/>
          </p:cNvPicPr>
          <p:nvPr/>
        </p:nvPicPr>
        <p:blipFill>
          <a:blip r:embed="rId4"/>
          <a:stretch>
            <a:fillRect/>
          </a:stretch>
        </p:blipFill>
        <p:spPr>
          <a:xfrm>
            <a:off x="2895600" y="1942973"/>
            <a:ext cx="333375" cy="285750"/>
          </a:xfrm>
          <a:prstGeom prst="rect">
            <a:avLst/>
          </a:prstGeom>
        </p:spPr>
      </p:pic>
      <p:sp>
        <p:nvSpPr>
          <p:cNvPr id="63" name="Rectangle 62" descr="Complete the Header row, column D, with the production month and year.  Use 2 digits for the month and 4 digits for the year, there are no spaces.  Example field shows 102001.">
            <a:extLst>
              <a:ext uri="{FF2B5EF4-FFF2-40B4-BE49-F238E27FC236}">
                <a16:creationId xmlns:a16="http://schemas.microsoft.com/office/drawing/2014/main" id="{0742B4E3-DE6A-4C16-AA9D-71F44879BF7D}"/>
              </a:ext>
            </a:extLst>
          </p:cNvPr>
          <p:cNvSpPr/>
          <p:nvPr/>
        </p:nvSpPr>
        <p:spPr>
          <a:xfrm>
            <a:off x="3425413" y="1981200"/>
            <a:ext cx="550026" cy="1843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descr="Complete the Header row, column E, with the Operator Number.  The maximum width is 5 alpha-numeric characters.  There are no spaces.  Example field shows  N2601.">
            <a:extLst>
              <a:ext uri="{FF2B5EF4-FFF2-40B4-BE49-F238E27FC236}">
                <a16:creationId xmlns:a16="http://schemas.microsoft.com/office/drawing/2014/main" id="{06691F66-E265-4044-8AD8-FCB83BB7DAC2}"/>
              </a:ext>
            </a:extLst>
          </p:cNvPr>
          <p:cNvSpPr/>
          <p:nvPr/>
        </p:nvSpPr>
        <p:spPr>
          <a:xfrm>
            <a:off x="4001626" y="1981893"/>
            <a:ext cx="550026" cy="1843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descr="Complete the Header row, column F, with the Operator Name.  The maximum width is 30 alpha-numeric characters.  Example field shows  Tennessee space Petroleum.">
            <a:extLst>
              <a:ext uri="{FF2B5EF4-FFF2-40B4-BE49-F238E27FC236}">
                <a16:creationId xmlns:a16="http://schemas.microsoft.com/office/drawing/2014/main" id="{8B2352F8-8BB4-4D97-8905-3DAF6C62A61D}"/>
              </a:ext>
            </a:extLst>
          </p:cNvPr>
          <p:cNvSpPr/>
          <p:nvPr/>
        </p:nvSpPr>
        <p:spPr>
          <a:xfrm>
            <a:off x="4565387" y="1982796"/>
            <a:ext cx="969635" cy="1753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descr="Complete the Header row, column G, with the Operator Lease/Agreement Number.  The maximum width is 20 alpha-numeric characters.  Example field shows  14-08-0001-3261A.  This field is optional and can be left blank.  ">
            <a:extLst>
              <a:ext uri="{FF2B5EF4-FFF2-40B4-BE49-F238E27FC236}">
                <a16:creationId xmlns:a16="http://schemas.microsoft.com/office/drawing/2014/main" id="{0D78DA64-6305-4E9E-9BA2-243CEB798FFF}"/>
              </a:ext>
            </a:extLst>
          </p:cNvPr>
          <p:cNvSpPr/>
          <p:nvPr/>
        </p:nvSpPr>
        <p:spPr>
          <a:xfrm>
            <a:off x="5537134" y="1976508"/>
            <a:ext cx="636347" cy="1773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descr="Complete the Header row, column H, with the Operator Lease/Agreement Name.  The maximum width is 30 alpha-numeric characters.  Example field shows  Walker space Unit space Carbon space PA.  This field is optional and can be left blank.  ">
            <a:extLst>
              <a:ext uri="{FF2B5EF4-FFF2-40B4-BE49-F238E27FC236}">
                <a16:creationId xmlns:a16="http://schemas.microsoft.com/office/drawing/2014/main" id="{D27D498E-3810-4F8C-9C0A-775D54C6090A}"/>
              </a:ext>
            </a:extLst>
          </p:cNvPr>
          <p:cNvSpPr/>
          <p:nvPr/>
        </p:nvSpPr>
        <p:spPr>
          <a:xfrm>
            <a:off x="6184646" y="1970843"/>
            <a:ext cx="1035825" cy="2026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descr="Complete the Header row, column I, with the Operator Lease/Agreement Number.  The maximum width is 11 upper case alpha-numeric characters.  Example field shows  891003261A.  This field can be left blank if using the subsequent field, column J, Agency Lease/Agreement Number. ">
            <a:extLst>
              <a:ext uri="{FF2B5EF4-FFF2-40B4-BE49-F238E27FC236}">
                <a16:creationId xmlns:a16="http://schemas.microsoft.com/office/drawing/2014/main" id="{18423F4F-1FB8-4AD4-B95A-019F8B7B63AB}"/>
              </a:ext>
            </a:extLst>
          </p:cNvPr>
          <p:cNvSpPr/>
          <p:nvPr/>
        </p:nvSpPr>
        <p:spPr>
          <a:xfrm>
            <a:off x="7236745" y="1983184"/>
            <a:ext cx="550026" cy="1843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descr="Complete the Header row, column J, with the Agency Lease/Agreement Number.  The maximum width is 25 upper case alpha-numeric characters.  Example field, column J, is blank because the ONRR lease number was used in column I.  Use either the ONRR lease number in the Header row, column I, or use  the Agency Lease/Agreement Number in the Header row, column J.  Do not enter data in both columns I and J, use one or the other.">
            <a:extLst>
              <a:ext uri="{FF2B5EF4-FFF2-40B4-BE49-F238E27FC236}">
                <a16:creationId xmlns:a16="http://schemas.microsoft.com/office/drawing/2014/main" id="{38600F70-8C35-4887-9BA2-23E3061745E1}"/>
              </a:ext>
            </a:extLst>
          </p:cNvPr>
          <p:cNvSpPr/>
          <p:nvPr/>
        </p:nvSpPr>
        <p:spPr>
          <a:xfrm>
            <a:off x="7785789" y="1983149"/>
            <a:ext cx="196682" cy="1809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descr="Complete the Detail Record A, column A, with LA for Line A.  Complete the Detail Record A, column B, with corresponding line number 0001, 0002, etcetera.">
            <a:extLst>
              <a:ext uri="{FF2B5EF4-FFF2-40B4-BE49-F238E27FC236}">
                <a16:creationId xmlns:a16="http://schemas.microsoft.com/office/drawing/2014/main" id="{8E909036-0911-433B-85BA-ADE76214AF9C}"/>
              </a:ext>
            </a:extLst>
          </p:cNvPr>
          <p:cNvSpPr/>
          <p:nvPr/>
        </p:nvSpPr>
        <p:spPr>
          <a:xfrm>
            <a:off x="400651" y="2173461"/>
            <a:ext cx="327318" cy="1613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descr="Detail Record A, column C, Action Code.  Complete with a literal A for Add or D for Delete.">
            <a:extLst>
              <a:ext uri="{FF2B5EF4-FFF2-40B4-BE49-F238E27FC236}">
                <a16:creationId xmlns:a16="http://schemas.microsoft.com/office/drawing/2014/main" id="{4805F966-A2F8-4063-806D-937DD35CE1E7}"/>
              </a:ext>
            </a:extLst>
          </p:cNvPr>
          <p:cNvPicPr>
            <a:picLocks noChangeAspect="1"/>
          </p:cNvPicPr>
          <p:nvPr/>
        </p:nvPicPr>
        <p:blipFill>
          <a:blip r:embed="rId5"/>
          <a:stretch>
            <a:fillRect/>
          </a:stretch>
        </p:blipFill>
        <p:spPr>
          <a:xfrm>
            <a:off x="2975847" y="2202308"/>
            <a:ext cx="339851" cy="137786"/>
          </a:xfrm>
          <a:prstGeom prst="rect">
            <a:avLst/>
          </a:prstGeom>
        </p:spPr>
      </p:pic>
      <p:sp>
        <p:nvSpPr>
          <p:cNvPr id="64" name="Rectangle 63" descr="Detail Record A, column D, API or U.S. Well Number field allows 12 numeric digits.  Complete with valid data.">
            <a:extLst>
              <a:ext uri="{FF2B5EF4-FFF2-40B4-BE49-F238E27FC236}">
                <a16:creationId xmlns:a16="http://schemas.microsoft.com/office/drawing/2014/main" id="{3C145426-119D-453B-A67D-1FAD53AB5795}"/>
              </a:ext>
            </a:extLst>
          </p:cNvPr>
          <p:cNvSpPr/>
          <p:nvPr/>
        </p:nvSpPr>
        <p:spPr>
          <a:xfrm>
            <a:off x="3425413" y="2180065"/>
            <a:ext cx="597858" cy="1783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descr="Detail Record A, column E, Producing Interval field allows for 1 alpha character and 2 numeric digits, for example S01.  Complete with valid data.">
            <a:extLst>
              <a:ext uri="{FF2B5EF4-FFF2-40B4-BE49-F238E27FC236}">
                <a16:creationId xmlns:a16="http://schemas.microsoft.com/office/drawing/2014/main" id="{7452541A-8A1E-4347-B97C-D30DF4BA1204}"/>
              </a:ext>
            </a:extLst>
          </p:cNvPr>
          <p:cNvSpPr/>
          <p:nvPr/>
        </p:nvSpPr>
        <p:spPr>
          <a:xfrm>
            <a:off x="4034436" y="2178978"/>
            <a:ext cx="181552" cy="1783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Detail Record A, column F, Operator Well Name and/or Number.  Complete or leave blank.">
            <a:extLst>
              <a:ext uri="{FF2B5EF4-FFF2-40B4-BE49-F238E27FC236}">
                <a16:creationId xmlns:a16="http://schemas.microsoft.com/office/drawing/2014/main" id="{B8E2105E-6958-4B7D-AC7D-57792474EE6D}"/>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4513484" y="2173461"/>
            <a:ext cx="962025" cy="1036320"/>
          </a:xfrm>
          <a:prstGeom prst="rect">
            <a:avLst/>
          </a:prstGeom>
        </p:spPr>
      </p:pic>
      <p:sp>
        <p:nvSpPr>
          <p:cNvPr id="77" name="Rectangle 76" descr="Detail Record A, column F, Operator Well Name and/or Number.  Complete or leave blank.  Maximum width 15 alpha-numeric characters.">
            <a:extLst>
              <a:ext uri="{FF2B5EF4-FFF2-40B4-BE49-F238E27FC236}">
                <a16:creationId xmlns:a16="http://schemas.microsoft.com/office/drawing/2014/main" id="{77878BAF-D0B3-4079-BCB5-7E786141A36A}"/>
              </a:ext>
              <a:ext uri="{C183D7F6-B498-43B3-948B-1728B52AA6E4}">
                <adec:decorative xmlns:adec="http://schemas.microsoft.com/office/drawing/2017/decorative" val="0"/>
              </a:ext>
            </a:extLst>
          </p:cNvPr>
          <p:cNvSpPr/>
          <p:nvPr/>
        </p:nvSpPr>
        <p:spPr>
          <a:xfrm>
            <a:off x="4551652" y="2165574"/>
            <a:ext cx="969635" cy="1528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7" descr="Detail Record A, column G, Well Status code.    Complete with a valid code.">
            <a:extLst>
              <a:ext uri="{FF2B5EF4-FFF2-40B4-BE49-F238E27FC236}">
                <a16:creationId xmlns:a16="http://schemas.microsoft.com/office/drawing/2014/main" id="{D4634291-9457-4416-8154-BBCBC9C57ACF}"/>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5535023" y="2180065"/>
            <a:ext cx="219075" cy="845966"/>
          </a:xfrm>
          <a:prstGeom prst="rect">
            <a:avLst/>
          </a:prstGeom>
        </p:spPr>
      </p:pic>
      <p:sp>
        <p:nvSpPr>
          <p:cNvPr id="86" name="Rectangle 85" descr="Detail Record A, column G, Well Status code.  Complete with a valid code.">
            <a:extLst>
              <a:ext uri="{FF2B5EF4-FFF2-40B4-BE49-F238E27FC236}">
                <a16:creationId xmlns:a16="http://schemas.microsoft.com/office/drawing/2014/main" id="{FBF4136D-BAE2-4A8F-B767-BE11CF9AD594}"/>
              </a:ext>
            </a:extLst>
          </p:cNvPr>
          <p:cNvSpPr/>
          <p:nvPr/>
        </p:nvSpPr>
        <p:spPr>
          <a:xfrm>
            <a:off x="5521287" y="2165812"/>
            <a:ext cx="251718" cy="1528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Line Callout 3 (Border and Accent Bar) 54" descr="Reference to Well Status Code, Detail Record A, column G.  Field allows up to 5 alpha-numeric characters.  The non-optional well status code is 2 digits, the optional reason code for offshore is 2 digits, and the optional well action code for offshore is 1 digit.">
            <a:extLst>
              <a:ext uri="{C183D7F6-B498-43B3-948B-1728B52AA6E4}">
                <adec:decorative xmlns:adec="http://schemas.microsoft.com/office/drawing/2017/decorative" val="0"/>
              </a:ext>
            </a:extLst>
          </p:cNvPr>
          <p:cNvSpPr/>
          <p:nvPr/>
        </p:nvSpPr>
        <p:spPr>
          <a:xfrm>
            <a:off x="5486400" y="3048000"/>
            <a:ext cx="381000" cy="152400"/>
          </a:xfrm>
          <a:prstGeom prst="accentBorderCallout3">
            <a:avLst>
              <a:gd name="adj1" fmla="val 18750"/>
              <a:gd name="adj2" fmla="val -8333"/>
              <a:gd name="adj3" fmla="val 18750"/>
              <a:gd name="adj4" fmla="val -16667"/>
              <a:gd name="adj5" fmla="val 100000"/>
              <a:gd name="adj6" fmla="val -16667"/>
              <a:gd name="adj7" fmla="val 264144"/>
              <a:gd name="adj8" fmla="val 53084"/>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Picture 38" descr="Detail Record A, column G, Well Status Code, allows up to 5 numeric digits.  The non-optional Well Status code is 2 numeric digits XX.   Following the Well Status Code is the Reason code XX and Well Action code X.  The Reason and Well Action codes are optional for Onshore but required for Offshore.">
            <a:extLst>
              <a:ext uri="{FF2B5EF4-FFF2-40B4-BE49-F238E27FC236}">
                <a16:creationId xmlns:a16="http://schemas.microsoft.com/office/drawing/2014/main" id="{AE616BB6-479B-4206-A223-CEAE0D310C00}"/>
              </a:ext>
              <a:ext uri="{C183D7F6-B498-43B3-948B-1728B52AA6E4}">
                <adec:decorative xmlns:adec="http://schemas.microsoft.com/office/drawing/2017/decorative" val="0"/>
              </a:ext>
            </a:extLst>
          </p:cNvPr>
          <p:cNvPicPr>
            <a:picLocks noChangeAspect="1"/>
          </p:cNvPicPr>
          <p:nvPr/>
        </p:nvPicPr>
        <p:blipFill>
          <a:blip r:embed="rId8"/>
          <a:stretch>
            <a:fillRect/>
          </a:stretch>
        </p:blipFill>
        <p:spPr>
          <a:xfrm>
            <a:off x="5410200" y="3016598"/>
            <a:ext cx="602103" cy="219075"/>
          </a:xfrm>
          <a:prstGeom prst="rect">
            <a:avLst/>
          </a:prstGeom>
        </p:spPr>
      </p:pic>
      <p:pic>
        <p:nvPicPr>
          <p:cNvPr id="85" name="Picture 84" descr="Detail Record A, column G, Well Status Code, allows up to 5 numeric digits.  The non-optional Well Status code is 2 numeric digits XX.   Following the Well Status Code is the Reason code XX and Well Action code X.  The Reason and Well Action codes are optional for Onshore but required for Offshore.">
            <a:extLst>
              <a:ext uri="{FF2B5EF4-FFF2-40B4-BE49-F238E27FC236}">
                <a16:creationId xmlns:a16="http://schemas.microsoft.com/office/drawing/2014/main" id="{C217B5C0-5E03-4037-9F4F-76A0E352AAAE}"/>
              </a:ext>
              <a:ext uri="{C183D7F6-B498-43B3-948B-1728B52AA6E4}">
                <adec:decorative xmlns:adec="http://schemas.microsoft.com/office/drawing/2017/decorative" val="0"/>
              </a:ext>
            </a:extLst>
          </p:cNvPr>
          <p:cNvPicPr>
            <a:picLocks noChangeAspect="1"/>
          </p:cNvPicPr>
          <p:nvPr/>
        </p:nvPicPr>
        <p:blipFill>
          <a:blip r:embed="rId9"/>
          <a:stretch>
            <a:fillRect/>
          </a:stretch>
        </p:blipFill>
        <p:spPr>
          <a:xfrm>
            <a:off x="5619187" y="3010474"/>
            <a:ext cx="213217" cy="231321"/>
          </a:xfrm>
          <a:prstGeom prst="rect">
            <a:avLst/>
          </a:prstGeom>
        </p:spPr>
      </p:pic>
      <p:sp>
        <p:nvSpPr>
          <p:cNvPr id="56" name="TextBox 55" descr="Detail Record A, column G, allows up to 5 numeric digits.  Well Status code XX, Reason code XX, Well Action code X.&#10;">
            <a:extLst>
              <a:ext uri="{C183D7F6-B498-43B3-948B-1728B52AA6E4}">
                <adec:decorative xmlns:adec="http://schemas.microsoft.com/office/drawing/2017/decorative" val="0"/>
              </a:ext>
            </a:extLst>
          </p:cNvPr>
          <p:cNvSpPr txBox="1"/>
          <p:nvPr/>
        </p:nvSpPr>
        <p:spPr>
          <a:xfrm>
            <a:off x="5715000" y="3290401"/>
            <a:ext cx="914400" cy="707886"/>
          </a:xfrm>
          <a:prstGeom prst="rect">
            <a:avLst/>
          </a:prstGeom>
          <a:noFill/>
        </p:spPr>
        <p:txBody>
          <a:bodyPr wrap="square" rtlCol="0">
            <a:spAutoFit/>
          </a:bodyPr>
          <a:lstStyle/>
          <a:p>
            <a:r>
              <a:rPr lang="en-US" sz="1000" b="1" dirty="0">
                <a:solidFill>
                  <a:srgbClr val="FF0000"/>
                </a:solidFill>
              </a:rPr>
              <a:t>Well Status XX, Reason Code XX, Well Action X</a:t>
            </a:r>
          </a:p>
        </p:txBody>
      </p:sp>
      <p:pic>
        <p:nvPicPr>
          <p:cNvPr id="46" name="Picture 45" descr="Detail Record A, column H, Days Produced.  The field allows 2 numeric digits.  Complete with valid data or leave blank.">
            <a:extLst>
              <a:ext uri="{FF2B5EF4-FFF2-40B4-BE49-F238E27FC236}">
                <a16:creationId xmlns:a16="http://schemas.microsoft.com/office/drawing/2014/main" id="{94894FD6-2D22-4EC5-85E0-65F5B26C41E1}"/>
              </a:ext>
            </a:extLst>
          </p:cNvPr>
          <p:cNvPicPr>
            <a:picLocks noChangeAspect="1"/>
          </p:cNvPicPr>
          <p:nvPr/>
        </p:nvPicPr>
        <p:blipFill>
          <a:blip r:embed="rId10"/>
          <a:stretch>
            <a:fillRect/>
          </a:stretch>
        </p:blipFill>
        <p:spPr>
          <a:xfrm>
            <a:off x="7007057" y="2860161"/>
            <a:ext cx="279543" cy="176526"/>
          </a:xfrm>
          <a:prstGeom prst="rect">
            <a:avLst/>
          </a:prstGeom>
          <a:ln w="25400">
            <a:solidFill>
              <a:srgbClr val="FF0000"/>
            </a:solidFill>
          </a:ln>
        </p:spPr>
      </p:pic>
      <p:sp>
        <p:nvSpPr>
          <p:cNvPr id="78" name="Rectangle 77" descr="Detail Record A, column I, Oil/Condensate quantity.  Complete with valid data or zero.">
            <a:extLst>
              <a:ext uri="{FF2B5EF4-FFF2-40B4-BE49-F238E27FC236}">
                <a16:creationId xmlns:a16="http://schemas.microsoft.com/office/drawing/2014/main" id="{12B163F3-FFAE-472B-B291-D06CD96DF306}"/>
              </a:ext>
            </a:extLst>
          </p:cNvPr>
          <p:cNvSpPr/>
          <p:nvPr/>
        </p:nvSpPr>
        <p:spPr>
          <a:xfrm>
            <a:off x="7286600" y="2854258"/>
            <a:ext cx="442612" cy="1937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descr="Detail Record A, column J, Gas Production quantity.  Complete with valid data or zero.">
            <a:extLst>
              <a:ext uri="{FF2B5EF4-FFF2-40B4-BE49-F238E27FC236}">
                <a16:creationId xmlns:a16="http://schemas.microsoft.com/office/drawing/2014/main" id="{DF39D34B-A5C8-4114-867C-451F452BE269}"/>
              </a:ext>
            </a:extLst>
          </p:cNvPr>
          <p:cNvSpPr/>
          <p:nvPr/>
        </p:nvSpPr>
        <p:spPr>
          <a:xfrm>
            <a:off x="7743800" y="2854259"/>
            <a:ext cx="304800" cy="1937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descr="Detail Record A, column K, Water Production quantity.  Complete with valid data or zero.">
            <a:extLst>
              <a:ext uri="{FF2B5EF4-FFF2-40B4-BE49-F238E27FC236}">
                <a16:creationId xmlns:a16="http://schemas.microsoft.com/office/drawing/2014/main" id="{730D715C-0A38-4D2E-AB7A-C8290CA9E4DE}"/>
              </a:ext>
            </a:extLst>
          </p:cNvPr>
          <p:cNvSpPr/>
          <p:nvPr/>
        </p:nvSpPr>
        <p:spPr>
          <a:xfrm>
            <a:off x="8063187" y="2854258"/>
            <a:ext cx="161149" cy="1937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descr="Detail Record A, column L, Injected quantity.  Complete with valid data or zero.">
            <a:extLst>
              <a:ext uri="{FF2B5EF4-FFF2-40B4-BE49-F238E27FC236}">
                <a16:creationId xmlns:a16="http://schemas.microsoft.com/office/drawing/2014/main" id="{29708443-3433-43F4-842C-8D2BB8246329}"/>
              </a:ext>
            </a:extLst>
          </p:cNvPr>
          <p:cNvSpPr/>
          <p:nvPr/>
        </p:nvSpPr>
        <p:spPr>
          <a:xfrm>
            <a:off x="8224336" y="2854257"/>
            <a:ext cx="226560" cy="1937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a:extLst>
              <a:ext uri="{C183D7F6-B498-43B3-948B-1728B52AA6E4}">
                <adec:decorative xmlns:adec="http://schemas.microsoft.com/office/drawing/2017/decorative" val="1"/>
              </a:ext>
            </a:extLst>
          </p:cNvPr>
          <p:cNvSpPr/>
          <p:nvPr/>
        </p:nvSpPr>
        <p:spPr>
          <a:xfrm>
            <a:off x="305700" y="4724400"/>
            <a:ext cx="274320" cy="228600"/>
          </a:xfrm>
          <a:prstGeom prst="roundRect">
            <a:avLst/>
          </a:prstGeom>
          <a:noFill/>
          <a:ln w="1905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ln>
                <a:solidFill>
                  <a:schemeClr val="tx1"/>
                </a:solidFill>
              </a:ln>
              <a:solidFill>
                <a:schemeClr val="tx1"/>
              </a:solidFill>
              <a:effectLst>
                <a:outerShdw blurRad="38100" dist="38100" dir="2700000" algn="tl">
                  <a:srgbClr val="000000">
                    <a:alpha val="43137"/>
                  </a:srgbClr>
                </a:outerShdw>
              </a:effectLst>
            </a:endParaRPr>
          </a:p>
        </p:txBody>
      </p:sp>
      <p:cxnSp>
        <p:nvCxnSpPr>
          <p:cNvPr id="8" name="Straight Connector 7">
            <a:extLst>
              <a:ext uri="{C183D7F6-B498-43B3-948B-1728B52AA6E4}">
                <adec:decorative xmlns:adec="http://schemas.microsoft.com/office/drawing/2017/decorative" val="1"/>
              </a:ext>
            </a:extLst>
          </p:cNvPr>
          <p:cNvCxnSpPr/>
          <p:nvPr/>
        </p:nvCxnSpPr>
        <p:spPr>
          <a:xfrm>
            <a:off x="2353801" y="4398005"/>
            <a:ext cx="609599" cy="9779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C183D7F6-B498-43B3-948B-1728B52AA6E4}">
                <adec:decorative xmlns:adec="http://schemas.microsoft.com/office/drawing/2017/decorative" val="1"/>
              </a:ext>
            </a:extLst>
          </p:cNvPr>
          <p:cNvSpPr/>
          <p:nvPr/>
        </p:nvSpPr>
        <p:spPr>
          <a:xfrm>
            <a:off x="2658600" y="1342617"/>
            <a:ext cx="770400" cy="2359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C183D7F6-B498-43B3-948B-1728B52AA6E4}">
                <adec:decorative xmlns:adec="http://schemas.microsoft.com/office/drawing/2017/decorative" val="1"/>
              </a:ext>
            </a:extLst>
          </p:cNvPr>
          <p:cNvSpPr txBox="1"/>
          <p:nvPr/>
        </p:nvSpPr>
        <p:spPr>
          <a:xfrm>
            <a:off x="2658600" y="1332839"/>
            <a:ext cx="770400" cy="261610"/>
          </a:xfrm>
          <a:prstGeom prst="rect">
            <a:avLst/>
          </a:prstGeom>
          <a:noFill/>
        </p:spPr>
        <p:txBody>
          <a:bodyPr wrap="square" rtlCol="0">
            <a:spAutoFit/>
          </a:bodyPr>
          <a:lstStyle/>
          <a:p>
            <a:r>
              <a:rPr lang="en-US" sz="1100" b="1" dirty="0">
                <a:solidFill>
                  <a:srgbClr val="FF0000"/>
                </a:solidFill>
              </a:rPr>
              <a:t>Original</a:t>
            </a:r>
          </a:p>
        </p:txBody>
      </p:sp>
      <p:pic>
        <p:nvPicPr>
          <p:cNvPr id="6" name="Picture 5">
            <a:extLst>
              <a:ext uri="{FF2B5EF4-FFF2-40B4-BE49-F238E27FC236}">
                <a16:creationId xmlns:a16="http://schemas.microsoft.com/office/drawing/2014/main" id="{317E0DCB-C0CF-42B5-998F-A0333B5E212C}"/>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252713" y="1935336"/>
            <a:ext cx="295275" cy="257175"/>
          </a:xfrm>
          <a:prstGeom prst="rect">
            <a:avLst/>
          </a:prstGeom>
        </p:spPr>
      </p:pic>
      <p:sp>
        <p:nvSpPr>
          <p:cNvPr id="23" name="Line Callout 3 22">
            <a:extLst>
              <a:ext uri="{C183D7F6-B498-43B3-948B-1728B52AA6E4}">
                <adec:decorative xmlns:adec="http://schemas.microsoft.com/office/drawing/2017/decorative" val="1"/>
              </a:ext>
            </a:extLst>
          </p:cNvPr>
          <p:cNvSpPr/>
          <p:nvPr/>
        </p:nvSpPr>
        <p:spPr>
          <a:xfrm>
            <a:off x="2971800" y="1981200"/>
            <a:ext cx="228600" cy="182880"/>
          </a:xfrm>
          <a:prstGeom prst="borderCallout3">
            <a:avLst>
              <a:gd name="adj1" fmla="val 18750"/>
              <a:gd name="adj2" fmla="val -8333"/>
              <a:gd name="adj3" fmla="val 18750"/>
              <a:gd name="adj4" fmla="val -16667"/>
              <a:gd name="adj5" fmla="val 100000"/>
              <a:gd name="adj6" fmla="val -16667"/>
              <a:gd name="adj7" fmla="val -201997"/>
              <a:gd name="adj8" fmla="val -83923"/>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72523F3-EEF3-41EF-BABA-71C50BAA67E6}"/>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209497" y="5239369"/>
            <a:ext cx="466725" cy="285750"/>
          </a:xfrm>
          <a:prstGeom prst="rect">
            <a:avLst/>
          </a:prstGeom>
        </p:spPr>
      </p:pic>
      <p:pic>
        <p:nvPicPr>
          <p:cNvPr id="26" name="Picture 25">
            <a:extLst>
              <a:ext uri="{FF2B5EF4-FFF2-40B4-BE49-F238E27FC236}">
                <a16:creationId xmlns:a16="http://schemas.microsoft.com/office/drawing/2014/main" id="{5B0FC6D7-B352-4A23-AD68-9F043D21BFD8}"/>
              </a:ext>
              <a:ext uri="{C183D7F6-B498-43B3-948B-1728B52AA6E4}">
                <adec:decorative xmlns:adec="http://schemas.microsoft.com/office/drawing/2017/decorative" val="1"/>
              </a:ext>
            </a:extLst>
          </p:cNvPr>
          <p:cNvPicPr>
            <a:picLocks noChangeAspect="1"/>
          </p:cNvPicPr>
          <p:nvPr/>
        </p:nvPicPr>
        <p:blipFill>
          <a:blip r:embed="rId13"/>
          <a:stretch>
            <a:fillRect/>
          </a:stretch>
        </p:blipFill>
        <p:spPr>
          <a:xfrm>
            <a:off x="236312" y="2120869"/>
            <a:ext cx="511702" cy="1092848"/>
          </a:xfrm>
          <a:prstGeom prst="rect">
            <a:avLst/>
          </a:prstGeom>
        </p:spPr>
      </p:pic>
      <p:pic>
        <p:nvPicPr>
          <p:cNvPr id="49" name="Picture 48" descr="Detail Record  B, column D, Disposition Code field allows up to 4 numeric digits.  Complete with a valid code.">
            <a:extLst>
              <a:ext uri="{FF2B5EF4-FFF2-40B4-BE49-F238E27FC236}">
                <a16:creationId xmlns:a16="http://schemas.microsoft.com/office/drawing/2014/main" id="{645DE75A-59EA-49A8-8724-785DC7627A9A}"/>
              </a:ext>
              <a:ext uri="{C183D7F6-B498-43B3-948B-1728B52AA6E4}">
                <adec:decorative xmlns:adec="http://schemas.microsoft.com/office/drawing/2017/decorative" val="0"/>
              </a:ext>
            </a:extLst>
          </p:cNvPr>
          <p:cNvPicPr>
            <a:picLocks noChangeAspect="1"/>
          </p:cNvPicPr>
          <p:nvPr/>
        </p:nvPicPr>
        <p:blipFill>
          <a:blip r:embed="rId14"/>
          <a:stretch>
            <a:fillRect/>
          </a:stretch>
        </p:blipFill>
        <p:spPr>
          <a:xfrm>
            <a:off x="3408657" y="3187876"/>
            <a:ext cx="304800" cy="1286329"/>
          </a:xfrm>
          <a:prstGeom prst="rect">
            <a:avLst/>
          </a:prstGeom>
        </p:spPr>
      </p:pic>
      <p:sp>
        <p:nvSpPr>
          <p:cNvPr id="80" name="Rectangle 79" descr="Detail Record B, column D, Disposition Code.  Complete with a valid code.">
            <a:extLst>
              <a:ext uri="{FF2B5EF4-FFF2-40B4-BE49-F238E27FC236}">
                <a16:creationId xmlns:a16="http://schemas.microsoft.com/office/drawing/2014/main" id="{742DC430-9A28-4A44-8DFC-EAC0CB83FE05}"/>
              </a:ext>
            </a:extLst>
          </p:cNvPr>
          <p:cNvSpPr/>
          <p:nvPr/>
        </p:nvSpPr>
        <p:spPr>
          <a:xfrm>
            <a:off x="3420600" y="3200400"/>
            <a:ext cx="237000" cy="1783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descr="Detail Record C, column D, Product Code field allows 2 numeric digits.  Complete with a valid code.">
            <a:extLst>
              <a:ext uri="{FF2B5EF4-FFF2-40B4-BE49-F238E27FC236}">
                <a16:creationId xmlns:a16="http://schemas.microsoft.com/office/drawing/2014/main" id="{8C76638C-9FFE-4132-9571-0B278F8B013A}"/>
              </a:ext>
            </a:extLst>
          </p:cNvPr>
          <p:cNvPicPr>
            <a:picLocks noChangeAspect="1"/>
          </p:cNvPicPr>
          <p:nvPr/>
        </p:nvPicPr>
        <p:blipFill>
          <a:blip r:embed="rId15"/>
          <a:stretch>
            <a:fillRect/>
          </a:stretch>
        </p:blipFill>
        <p:spPr>
          <a:xfrm>
            <a:off x="3449827" y="4446536"/>
            <a:ext cx="600722" cy="354064"/>
          </a:xfrm>
          <a:prstGeom prst="rect">
            <a:avLst/>
          </a:prstGeom>
        </p:spPr>
      </p:pic>
      <p:pic>
        <p:nvPicPr>
          <p:cNvPr id="61" name="Picture 60" descr="Trailer Record 1, column F, field allows 8 numeric digits, complete using MMDDYYYY format, for example 01312017.">
            <a:extLst>
              <a:ext uri="{FF2B5EF4-FFF2-40B4-BE49-F238E27FC236}">
                <a16:creationId xmlns:a16="http://schemas.microsoft.com/office/drawing/2014/main" id="{97E9EE30-D816-45D9-812F-81844CE219E7}"/>
              </a:ext>
            </a:extLst>
          </p:cNvPr>
          <p:cNvPicPr>
            <a:picLocks noChangeAspect="1"/>
          </p:cNvPicPr>
          <p:nvPr/>
        </p:nvPicPr>
        <p:blipFill>
          <a:blip r:embed="rId16"/>
          <a:stretch>
            <a:fillRect/>
          </a:stretch>
        </p:blipFill>
        <p:spPr>
          <a:xfrm>
            <a:off x="4469715" y="4767142"/>
            <a:ext cx="533041" cy="219075"/>
          </a:xfrm>
          <a:prstGeom prst="rect">
            <a:avLst/>
          </a:prstGeom>
        </p:spPr>
      </p:pic>
      <p:sp>
        <p:nvSpPr>
          <p:cNvPr id="74" name="Rectangle 73">
            <a:extLst>
              <a:ext uri="{FF2B5EF4-FFF2-40B4-BE49-F238E27FC236}">
                <a16:creationId xmlns:a16="http://schemas.microsoft.com/office/drawing/2014/main" id="{CE26F0A9-450D-4B47-9C09-E1F31EDF0795}"/>
              </a:ext>
              <a:ext uri="{C183D7F6-B498-43B3-948B-1728B52AA6E4}">
                <adec:decorative xmlns:adec="http://schemas.microsoft.com/office/drawing/2017/decorative" val="1"/>
              </a:ext>
            </a:extLst>
          </p:cNvPr>
          <p:cNvSpPr/>
          <p:nvPr/>
        </p:nvSpPr>
        <p:spPr>
          <a:xfrm>
            <a:off x="2938509" y="2201663"/>
            <a:ext cx="228699" cy="1412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descr="Detail Record C, column D, Product code.  Complete with a valid code.">
            <a:extLst>
              <a:ext uri="{FF2B5EF4-FFF2-40B4-BE49-F238E27FC236}">
                <a16:creationId xmlns:a16="http://schemas.microsoft.com/office/drawing/2014/main" id="{A3D75EEB-6860-4C1D-93D3-0931D0FFFB0C}"/>
              </a:ext>
            </a:extLst>
          </p:cNvPr>
          <p:cNvSpPr/>
          <p:nvPr/>
        </p:nvSpPr>
        <p:spPr>
          <a:xfrm>
            <a:off x="3449827" y="4444912"/>
            <a:ext cx="573444" cy="1486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descr="Trailer Record 1, column F, Authorization Date.  Complete using MMDDYYYY format (for example 01312017).">
            <a:extLst>
              <a:ext uri="{FF2B5EF4-FFF2-40B4-BE49-F238E27FC236}">
                <a16:creationId xmlns:a16="http://schemas.microsoft.com/office/drawing/2014/main" id="{5060836F-8851-4871-9986-040D8B2629A3}"/>
              </a:ext>
            </a:extLst>
          </p:cNvPr>
          <p:cNvSpPr/>
          <p:nvPr/>
        </p:nvSpPr>
        <p:spPr>
          <a:xfrm>
            <a:off x="4513484" y="4800600"/>
            <a:ext cx="439516"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TT</a:t>
            </a:r>
          </a:p>
        </p:txBody>
      </p:sp>
      <p:sp>
        <p:nvSpPr>
          <p:cNvPr id="7" name="Text Placeholder 6"/>
          <p:cNvSpPr>
            <a:spLocks noGrp="1"/>
          </p:cNvSpPr>
          <p:nvPr>
            <p:ph type="body" sz="half" idx="2"/>
          </p:nvPr>
        </p:nvSpPr>
        <p:spPr/>
        <p:txBody>
          <a:bodyPr/>
          <a:lstStyle/>
          <a:p>
            <a:r>
              <a:rPr lang="en-US" dirty="0"/>
              <a:t>Record Type Original, reporting OGOR A, B, and C.  Using optional Trailers, T2 and T3.</a:t>
            </a:r>
          </a:p>
        </p:txBody>
      </p:sp>
      <p:sp>
        <p:nvSpPr>
          <p:cNvPr id="4" name="Slide Number 9"/>
          <p:cNvSpPr>
            <a:spLocks noGrp="1"/>
          </p:cNvSpPr>
          <p:nvPr>
            <p:ph type="sldNum" sz="quarter" idx="4"/>
          </p:nvPr>
        </p:nvSpPr>
        <p:spPr/>
        <p:txBody>
          <a:bodyPr/>
          <a:lstStyle/>
          <a:p>
            <a:fld id="{850B1B32-CFA8-4BD1-A730-6F4B7E12345B}" type="slidenum">
              <a:rPr lang="en-US" smtClean="0"/>
              <a:pPr/>
              <a:t>11</a:t>
            </a:fld>
            <a:endParaRPr lang="en-US" dirty="0"/>
          </a:p>
        </p:txBody>
      </p:sp>
      <p:sp>
        <p:nvSpPr>
          <p:cNvPr id="3" name="Rectangle 2" descr="Detail Record A, columns A and B.  Column A, complete with literal LA.  Column B, complete with sequential line numbers beginning with line number 0001, using leading zeros.">
            <a:extLst>
              <a:ext uri="{FF2B5EF4-FFF2-40B4-BE49-F238E27FC236}">
                <a16:creationId xmlns:a16="http://schemas.microsoft.com/office/drawing/2014/main" id="{BBFC7521-E523-4581-B0AD-E48DEF6CB480}"/>
              </a:ext>
            </a:extLst>
          </p:cNvPr>
          <p:cNvSpPr/>
          <p:nvPr/>
        </p:nvSpPr>
        <p:spPr>
          <a:xfrm>
            <a:off x="374105" y="2155446"/>
            <a:ext cx="379520" cy="1957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361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9"/>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circle(in)">
                                      <p:cBhvr>
                                        <p:cTn id="29" dur="20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circle(in)">
                                      <p:cBhvr>
                                        <p:cTn id="34" dur="2000"/>
                                        <p:tgtEl>
                                          <p:spTgt spid="63"/>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circle(in)">
                                      <p:cBhvr>
                                        <p:cTn id="39" dur="2000"/>
                                        <p:tgtEl>
                                          <p:spTgt spid="67"/>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circle(in)">
                                      <p:cBhvr>
                                        <p:cTn id="44" dur="2000"/>
                                        <p:tgtEl>
                                          <p:spTgt spid="70"/>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circle(in)">
                                      <p:cBhvr>
                                        <p:cTn id="49" dur="2000"/>
                                        <p:tgtEl>
                                          <p:spTgt spid="71"/>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72"/>
                                        </p:tgtEl>
                                        <p:attrNameLst>
                                          <p:attrName>style.visibility</p:attrName>
                                        </p:attrNameLst>
                                      </p:cBhvr>
                                      <p:to>
                                        <p:strVal val="visible"/>
                                      </p:to>
                                    </p:set>
                                    <p:animEffect transition="in" filter="circle(in)">
                                      <p:cBhvr>
                                        <p:cTn id="54" dur="2000"/>
                                        <p:tgtEl>
                                          <p:spTgt spid="72"/>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circle(in)">
                                      <p:cBhvr>
                                        <p:cTn id="59" dur="2000"/>
                                        <p:tgtEl>
                                          <p:spTgt spid="73"/>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circle(in)">
                                      <p:cBhvr>
                                        <p:cTn id="64" dur="2000"/>
                                        <p:tgtEl>
                                          <p:spTgt spid="75"/>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nodeType="click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p:cTn id="69" dur="1000" fill="hold"/>
                                        <p:tgtEl>
                                          <p:spTgt spid="26"/>
                                        </p:tgtEl>
                                        <p:attrNameLst>
                                          <p:attrName>ppt_w</p:attrName>
                                        </p:attrNameLst>
                                      </p:cBhvr>
                                      <p:tavLst>
                                        <p:tav tm="0">
                                          <p:val>
                                            <p:fltVal val="0"/>
                                          </p:val>
                                        </p:tav>
                                        <p:tav tm="100000">
                                          <p:val>
                                            <p:strVal val="#ppt_w"/>
                                          </p:val>
                                        </p:tav>
                                      </p:tavLst>
                                    </p:anim>
                                    <p:anim calcmode="lin" valueType="num">
                                      <p:cBhvr>
                                        <p:cTn id="70" dur="1000" fill="hold"/>
                                        <p:tgtEl>
                                          <p:spTgt spid="26"/>
                                        </p:tgtEl>
                                        <p:attrNameLst>
                                          <p:attrName>ppt_h</p:attrName>
                                        </p:attrNameLst>
                                      </p:cBhvr>
                                      <p:tavLst>
                                        <p:tav tm="0">
                                          <p:val>
                                            <p:fltVal val="0"/>
                                          </p:val>
                                        </p:tav>
                                        <p:tav tm="100000">
                                          <p:val>
                                            <p:strVal val="#ppt_h"/>
                                          </p:val>
                                        </p:tav>
                                      </p:tavLst>
                                    </p:anim>
                                    <p:anim calcmode="lin" valueType="num">
                                      <p:cBhvr>
                                        <p:cTn id="71" dur="1000" fill="hold"/>
                                        <p:tgtEl>
                                          <p:spTgt spid="26"/>
                                        </p:tgtEl>
                                        <p:attrNameLst>
                                          <p:attrName>style.rotation</p:attrName>
                                        </p:attrNameLst>
                                      </p:cBhvr>
                                      <p:tavLst>
                                        <p:tav tm="0">
                                          <p:val>
                                            <p:fltVal val="90"/>
                                          </p:val>
                                        </p:tav>
                                        <p:tav tm="100000">
                                          <p:val>
                                            <p:fltVal val="0"/>
                                          </p:val>
                                        </p:tav>
                                      </p:tavLst>
                                    </p:anim>
                                    <p:animEffect transition="in" filter="fade">
                                      <p:cBhvr>
                                        <p:cTn id="72" dur="1000"/>
                                        <p:tgtEl>
                                          <p:spTgt spid="26"/>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1" nodeType="clickEffect">
                                  <p:stCondLst>
                                    <p:cond delay="0"/>
                                  </p:stCondLst>
                                  <p:childTnLst>
                                    <p:set>
                                      <p:cBhvr>
                                        <p:cTn id="76" dur="1" fill="hold">
                                          <p:stCondLst>
                                            <p:cond delay="0"/>
                                          </p:stCondLst>
                                        </p:cTn>
                                        <p:tgtEl>
                                          <p:spTgt spid="66"/>
                                        </p:tgtEl>
                                        <p:attrNameLst>
                                          <p:attrName>style.visibility</p:attrName>
                                        </p:attrNameLst>
                                      </p:cBhvr>
                                      <p:to>
                                        <p:strVal val="visible"/>
                                      </p:to>
                                    </p:set>
                                    <p:animEffect transition="in" filter="circle(in)">
                                      <p:cBhvr>
                                        <p:cTn id="77" dur="2000"/>
                                        <p:tgtEl>
                                          <p:spTgt spid="66"/>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circle(in)">
                                      <p:cBhvr>
                                        <p:cTn id="82" dur="2000"/>
                                        <p:tgtEl>
                                          <p:spTgt spid="3"/>
                                        </p:tgtEl>
                                      </p:cBhvr>
                                    </p:animEffect>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nodeType="click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80">
                                          <p:stCondLst>
                                            <p:cond delay="0"/>
                                          </p:stCondLst>
                                        </p:cTn>
                                        <p:tgtEl>
                                          <p:spTgt spid="35"/>
                                        </p:tgtEl>
                                      </p:cBhvr>
                                    </p:animEffect>
                                    <p:anim calcmode="lin" valueType="num">
                                      <p:cBhvr>
                                        <p:cTn id="88"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93" dur="26">
                                          <p:stCondLst>
                                            <p:cond delay="650"/>
                                          </p:stCondLst>
                                        </p:cTn>
                                        <p:tgtEl>
                                          <p:spTgt spid="35"/>
                                        </p:tgtEl>
                                      </p:cBhvr>
                                      <p:to x="100000" y="60000"/>
                                    </p:animScale>
                                    <p:animScale>
                                      <p:cBhvr>
                                        <p:cTn id="94" dur="166" decel="50000">
                                          <p:stCondLst>
                                            <p:cond delay="676"/>
                                          </p:stCondLst>
                                        </p:cTn>
                                        <p:tgtEl>
                                          <p:spTgt spid="35"/>
                                        </p:tgtEl>
                                      </p:cBhvr>
                                      <p:to x="100000" y="100000"/>
                                    </p:animScale>
                                    <p:animScale>
                                      <p:cBhvr>
                                        <p:cTn id="95" dur="26">
                                          <p:stCondLst>
                                            <p:cond delay="1312"/>
                                          </p:stCondLst>
                                        </p:cTn>
                                        <p:tgtEl>
                                          <p:spTgt spid="35"/>
                                        </p:tgtEl>
                                      </p:cBhvr>
                                      <p:to x="100000" y="80000"/>
                                    </p:animScale>
                                    <p:animScale>
                                      <p:cBhvr>
                                        <p:cTn id="96" dur="166" decel="50000">
                                          <p:stCondLst>
                                            <p:cond delay="1338"/>
                                          </p:stCondLst>
                                        </p:cTn>
                                        <p:tgtEl>
                                          <p:spTgt spid="35"/>
                                        </p:tgtEl>
                                      </p:cBhvr>
                                      <p:to x="100000" y="100000"/>
                                    </p:animScale>
                                    <p:animScale>
                                      <p:cBhvr>
                                        <p:cTn id="97" dur="26">
                                          <p:stCondLst>
                                            <p:cond delay="1642"/>
                                          </p:stCondLst>
                                        </p:cTn>
                                        <p:tgtEl>
                                          <p:spTgt spid="35"/>
                                        </p:tgtEl>
                                      </p:cBhvr>
                                      <p:to x="100000" y="90000"/>
                                    </p:animScale>
                                    <p:animScale>
                                      <p:cBhvr>
                                        <p:cTn id="98" dur="166" decel="50000">
                                          <p:stCondLst>
                                            <p:cond delay="1668"/>
                                          </p:stCondLst>
                                        </p:cTn>
                                        <p:tgtEl>
                                          <p:spTgt spid="35"/>
                                        </p:tgtEl>
                                      </p:cBhvr>
                                      <p:to x="100000" y="100000"/>
                                    </p:animScale>
                                    <p:animScale>
                                      <p:cBhvr>
                                        <p:cTn id="99" dur="26">
                                          <p:stCondLst>
                                            <p:cond delay="1808"/>
                                          </p:stCondLst>
                                        </p:cTn>
                                        <p:tgtEl>
                                          <p:spTgt spid="35"/>
                                        </p:tgtEl>
                                      </p:cBhvr>
                                      <p:to x="100000" y="95000"/>
                                    </p:animScale>
                                    <p:animScale>
                                      <p:cBhvr>
                                        <p:cTn id="100" dur="166" decel="50000">
                                          <p:stCondLst>
                                            <p:cond delay="1834"/>
                                          </p:stCondLst>
                                        </p:cTn>
                                        <p:tgtEl>
                                          <p:spTgt spid="35"/>
                                        </p:tgtEl>
                                      </p:cBhvr>
                                      <p:to x="100000" y="100000"/>
                                    </p:animScale>
                                  </p:childTnLst>
                                </p:cTn>
                              </p:par>
                            </p:childTnLst>
                          </p:cTn>
                        </p:par>
                      </p:childTnLst>
                    </p:cTn>
                  </p:par>
                  <p:par>
                    <p:cTn id="101" fill="hold">
                      <p:stCondLst>
                        <p:cond delay="indefinite"/>
                      </p:stCondLst>
                      <p:childTnLst>
                        <p:par>
                          <p:cTn id="102" fill="hold">
                            <p:stCondLst>
                              <p:cond delay="0"/>
                            </p:stCondLst>
                            <p:childTnLst>
                              <p:par>
                                <p:cTn id="103" presetID="6" presetClass="entr" presetSubtype="16" fill="hold" grpId="0" nodeType="clickEffect">
                                  <p:stCondLst>
                                    <p:cond delay="0"/>
                                  </p:stCondLst>
                                  <p:childTnLst>
                                    <p:set>
                                      <p:cBhvr>
                                        <p:cTn id="104" dur="1" fill="hold">
                                          <p:stCondLst>
                                            <p:cond delay="0"/>
                                          </p:stCondLst>
                                        </p:cTn>
                                        <p:tgtEl>
                                          <p:spTgt spid="74"/>
                                        </p:tgtEl>
                                        <p:attrNameLst>
                                          <p:attrName>style.visibility</p:attrName>
                                        </p:attrNameLst>
                                      </p:cBhvr>
                                      <p:to>
                                        <p:strVal val="visible"/>
                                      </p:to>
                                    </p:set>
                                    <p:animEffect transition="in" filter="circle(in)">
                                      <p:cBhvr>
                                        <p:cTn id="105" dur="2000"/>
                                        <p:tgtEl>
                                          <p:spTgt spid="74"/>
                                        </p:tgtEl>
                                      </p:cBhvr>
                                    </p:animEffect>
                                  </p:childTnLst>
                                </p:cTn>
                              </p:par>
                            </p:childTnLst>
                          </p:cTn>
                        </p:par>
                      </p:childTnLst>
                    </p:cTn>
                  </p:par>
                  <p:par>
                    <p:cTn id="106" fill="hold">
                      <p:stCondLst>
                        <p:cond delay="indefinite"/>
                      </p:stCondLst>
                      <p:childTnLst>
                        <p:par>
                          <p:cTn id="107" fill="hold">
                            <p:stCondLst>
                              <p:cond delay="0"/>
                            </p:stCondLst>
                            <p:childTnLst>
                              <p:par>
                                <p:cTn id="108" presetID="6" presetClass="entr" presetSubtype="16" fill="hold" grpId="0" nodeType="clickEffect">
                                  <p:stCondLst>
                                    <p:cond delay="0"/>
                                  </p:stCondLst>
                                  <p:childTnLst>
                                    <p:set>
                                      <p:cBhvr>
                                        <p:cTn id="109" dur="1" fill="hold">
                                          <p:stCondLst>
                                            <p:cond delay="0"/>
                                          </p:stCondLst>
                                        </p:cTn>
                                        <p:tgtEl>
                                          <p:spTgt spid="64"/>
                                        </p:tgtEl>
                                        <p:attrNameLst>
                                          <p:attrName>style.visibility</p:attrName>
                                        </p:attrNameLst>
                                      </p:cBhvr>
                                      <p:to>
                                        <p:strVal val="visible"/>
                                      </p:to>
                                    </p:set>
                                    <p:animEffect transition="in" filter="circle(in)">
                                      <p:cBhvr>
                                        <p:cTn id="110" dur="2000"/>
                                        <p:tgtEl>
                                          <p:spTgt spid="64"/>
                                        </p:tgtEl>
                                      </p:cBhvr>
                                    </p:animEffect>
                                  </p:childTnLst>
                                </p:cTn>
                              </p:par>
                            </p:childTnLst>
                          </p:cTn>
                        </p:par>
                      </p:childTnLst>
                    </p:cTn>
                  </p:par>
                  <p:par>
                    <p:cTn id="111" fill="hold">
                      <p:stCondLst>
                        <p:cond delay="indefinite"/>
                      </p:stCondLst>
                      <p:childTnLst>
                        <p:par>
                          <p:cTn id="112" fill="hold">
                            <p:stCondLst>
                              <p:cond delay="0"/>
                            </p:stCondLst>
                            <p:childTnLst>
                              <p:par>
                                <p:cTn id="113" presetID="6" presetClass="entr" presetSubtype="16" fill="hold" grpId="0" nodeType="click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circle(in)">
                                      <p:cBhvr>
                                        <p:cTn id="115" dur="2000"/>
                                        <p:tgtEl>
                                          <p:spTgt spid="65"/>
                                        </p:tgtEl>
                                      </p:cBhvr>
                                    </p:animEffect>
                                  </p:childTnLst>
                                </p:cTn>
                              </p:par>
                            </p:childTnLst>
                          </p:cTn>
                        </p:par>
                      </p:childTnLst>
                    </p:cTn>
                  </p:par>
                  <p:par>
                    <p:cTn id="116" fill="hold">
                      <p:stCondLst>
                        <p:cond delay="indefinite"/>
                      </p:stCondLst>
                      <p:childTnLst>
                        <p:par>
                          <p:cTn id="117" fill="hold">
                            <p:stCondLst>
                              <p:cond delay="0"/>
                            </p:stCondLst>
                            <p:childTnLst>
                              <p:par>
                                <p:cTn id="118" presetID="31" presetClass="entr" presetSubtype="0" fill="hold" nodeType="clickEffect">
                                  <p:stCondLst>
                                    <p:cond delay="0"/>
                                  </p:stCondLst>
                                  <p:childTnLst>
                                    <p:set>
                                      <p:cBhvr>
                                        <p:cTn id="119" dur="1" fill="hold">
                                          <p:stCondLst>
                                            <p:cond delay="0"/>
                                          </p:stCondLst>
                                        </p:cTn>
                                        <p:tgtEl>
                                          <p:spTgt spid="30"/>
                                        </p:tgtEl>
                                        <p:attrNameLst>
                                          <p:attrName>style.visibility</p:attrName>
                                        </p:attrNameLst>
                                      </p:cBhvr>
                                      <p:to>
                                        <p:strVal val="visible"/>
                                      </p:to>
                                    </p:set>
                                    <p:anim calcmode="lin" valueType="num">
                                      <p:cBhvr>
                                        <p:cTn id="120" dur="1000" fill="hold"/>
                                        <p:tgtEl>
                                          <p:spTgt spid="30"/>
                                        </p:tgtEl>
                                        <p:attrNameLst>
                                          <p:attrName>ppt_w</p:attrName>
                                        </p:attrNameLst>
                                      </p:cBhvr>
                                      <p:tavLst>
                                        <p:tav tm="0">
                                          <p:val>
                                            <p:fltVal val="0"/>
                                          </p:val>
                                        </p:tav>
                                        <p:tav tm="100000">
                                          <p:val>
                                            <p:strVal val="#ppt_w"/>
                                          </p:val>
                                        </p:tav>
                                      </p:tavLst>
                                    </p:anim>
                                    <p:anim calcmode="lin" valueType="num">
                                      <p:cBhvr>
                                        <p:cTn id="121" dur="1000" fill="hold"/>
                                        <p:tgtEl>
                                          <p:spTgt spid="30"/>
                                        </p:tgtEl>
                                        <p:attrNameLst>
                                          <p:attrName>ppt_h</p:attrName>
                                        </p:attrNameLst>
                                      </p:cBhvr>
                                      <p:tavLst>
                                        <p:tav tm="0">
                                          <p:val>
                                            <p:fltVal val="0"/>
                                          </p:val>
                                        </p:tav>
                                        <p:tav tm="100000">
                                          <p:val>
                                            <p:strVal val="#ppt_h"/>
                                          </p:val>
                                        </p:tav>
                                      </p:tavLst>
                                    </p:anim>
                                    <p:anim calcmode="lin" valueType="num">
                                      <p:cBhvr>
                                        <p:cTn id="122" dur="1000" fill="hold"/>
                                        <p:tgtEl>
                                          <p:spTgt spid="30"/>
                                        </p:tgtEl>
                                        <p:attrNameLst>
                                          <p:attrName>style.rotation</p:attrName>
                                        </p:attrNameLst>
                                      </p:cBhvr>
                                      <p:tavLst>
                                        <p:tav tm="0">
                                          <p:val>
                                            <p:fltVal val="90"/>
                                          </p:val>
                                        </p:tav>
                                        <p:tav tm="100000">
                                          <p:val>
                                            <p:fltVal val="0"/>
                                          </p:val>
                                        </p:tav>
                                      </p:tavLst>
                                    </p:anim>
                                    <p:animEffect transition="in" filter="fade">
                                      <p:cBhvr>
                                        <p:cTn id="123" dur="1000"/>
                                        <p:tgtEl>
                                          <p:spTgt spid="30"/>
                                        </p:tgtEl>
                                      </p:cBhvr>
                                    </p:animEffect>
                                  </p:childTnLst>
                                </p:cTn>
                              </p:par>
                            </p:childTnLst>
                          </p:cTn>
                        </p:par>
                      </p:childTnLst>
                    </p:cTn>
                  </p:par>
                  <p:par>
                    <p:cTn id="124" fill="hold">
                      <p:stCondLst>
                        <p:cond delay="indefinite"/>
                      </p:stCondLst>
                      <p:childTnLst>
                        <p:par>
                          <p:cTn id="125" fill="hold">
                            <p:stCondLst>
                              <p:cond delay="0"/>
                            </p:stCondLst>
                            <p:childTnLst>
                              <p:par>
                                <p:cTn id="126" presetID="6" presetClass="entr" presetSubtype="16" fill="hold" grpId="0" nodeType="clickEffect">
                                  <p:stCondLst>
                                    <p:cond delay="0"/>
                                  </p:stCondLst>
                                  <p:childTnLst>
                                    <p:set>
                                      <p:cBhvr>
                                        <p:cTn id="127" dur="1" fill="hold">
                                          <p:stCondLst>
                                            <p:cond delay="0"/>
                                          </p:stCondLst>
                                        </p:cTn>
                                        <p:tgtEl>
                                          <p:spTgt spid="77"/>
                                        </p:tgtEl>
                                        <p:attrNameLst>
                                          <p:attrName>style.visibility</p:attrName>
                                        </p:attrNameLst>
                                      </p:cBhvr>
                                      <p:to>
                                        <p:strVal val="visible"/>
                                      </p:to>
                                    </p:set>
                                    <p:animEffect transition="in" filter="circle(in)">
                                      <p:cBhvr>
                                        <p:cTn id="128" dur="2000"/>
                                        <p:tgtEl>
                                          <p:spTgt spid="77"/>
                                        </p:tgtEl>
                                      </p:cBhvr>
                                    </p:animEffect>
                                  </p:childTnLst>
                                </p:cTn>
                              </p:par>
                            </p:childTnLst>
                          </p:cTn>
                        </p:par>
                      </p:childTnLst>
                    </p:cTn>
                  </p:par>
                  <p:par>
                    <p:cTn id="129" fill="hold">
                      <p:stCondLst>
                        <p:cond delay="indefinite"/>
                      </p:stCondLst>
                      <p:childTnLst>
                        <p:par>
                          <p:cTn id="130" fill="hold">
                            <p:stCondLst>
                              <p:cond delay="0"/>
                            </p:stCondLst>
                            <p:childTnLst>
                              <p:par>
                                <p:cTn id="131" presetID="6" presetClass="entr" presetSubtype="16" fill="hold" nodeType="clickEffect">
                                  <p:stCondLst>
                                    <p:cond delay="0"/>
                                  </p:stCondLst>
                                  <p:childTnLst>
                                    <p:set>
                                      <p:cBhvr>
                                        <p:cTn id="132" dur="1" fill="hold">
                                          <p:stCondLst>
                                            <p:cond delay="0"/>
                                          </p:stCondLst>
                                        </p:cTn>
                                        <p:tgtEl>
                                          <p:spTgt spid="39"/>
                                        </p:tgtEl>
                                        <p:attrNameLst>
                                          <p:attrName>style.visibility</p:attrName>
                                        </p:attrNameLst>
                                      </p:cBhvr>
                                      <p:to>
                                        <p:strVal val="visible"/>
                                      </p:to>
                                    </p:set>
                                    <p:animEffect transition="in" filter="circle(in)">
                                      <p:cBhvr>
                                        <p:cTn id="133" dur="2000"/>
                                        <p:tgtEl>
                                          <p:spTgt spid="39"/>
                                        </p:tgtEl>
                                      </p:cBhvr>
                                    </p:animEffect>
                                  </p:childTnLst>
                                </p:cTn>
                              </p:par>
                            </p:childTnLst>
                          </p:cTn>
                        </p:par>
                      </p:childTnLst>
                    </p:cTn>
                  </p:par>
                  <p:par>
                    <p:cTn id="134" fill="hold">
                      <p:stCondLst>
                        <p:cond delay="indefinite"/>
                      </p:stCondLst>
                      <p:childTnLst>
                        <p:par>
                          <p:cTn id="135" fill="hold">
                            <p:stCondLst>
                              <p:cond delay="0"/>
                            </p:stCondLst>
                            <p:childTnLst>
                              <p:par>
                                <p:cTn id="136" presetID="31" presetClass="entr" presetSubtype="0" fill="hold" nodeType="clickEffect">
                                  <p:stCondLst>
                                    <p:cond delay="0"/>
                                  </p:stCondLst>
                                  <p:childTnLst>
                                    <p:set>
                                      <p:cBhvr>
                                        <p:cTn id="137" dur="1" fill="hold">
                                          <p:stCondLst>
                                            <p:cond delay="0"/>
                                          </p:stCondLst>
                                        </p:cTn>
                                        <p:tgtEl>
                                          <p:spTgt spid="85"/>
                                        </p:tgtEl>
                                        <p:attrNameLst>
                                          <p:attrName>style.visibility</p:attrName>
                                        </p:attrNameLst>
                                      </p:cBhvr>
                                      <p:to>
                                        <p:strVal val="visible"/>
                                      </p:to>
                                    </p:set>
                                    <p:anim calcmode="lin" valueType="num">
                                      <p:cBhvr>
                                        <p:cTn id="138" dur="1000" fill="hold"/>
                                        <p:tgtEl>
                                          <p:spTgt spid="85"/>
                                        </p:tgtEl>
                                        <p:attrNameLst>
                                          <p:attrName>ppt_w</p:attrName>
                                        </p:attrNameLst>
                                      </p:cBhvr>
                                      <p:tavLst>
                                        <p:tav tm="0">
                                          <p:val>
                                            <p:fltVal val="0"/>
                                          </p:val>
                                        </p:tav>
                                        <p:tav tm="100000">
                                          <p:val>
                                            <p:strVal val="#ppt_w"/>
                                          </p:val>
                                        </p:tav>
                                      </p:tavLst>
                                    </p:anim>
                                    <p:anim calcmode="lin" valueType="num">
                                      <p:cBhvr>
                                        <p:cTn id="139" dur="1000" fill="hold"/>
                                        <p:tgtEl>
                                          <p:spTgt spid="85"/>
                                        </p:tgtEl>
                                        <p:attrNameLst>
                                          <p:attrName>ppt_h</p:attrName>
                                        </p:attrNameLst>
                                      </p:cBhvr>
                                      <p:tavLst>
                                        <p:tav tm="0">
                                          <p:val>
                                            <p:fltVal val="0"/>
                                          </p:val>
                                        </p:tav>
                                        <p:tav tm="100000">
                                          <p:val>
                                            <p:strVal val="#ppt_h"/>
                                          </p:val>
                                        </p:tav>
                                      </p:tavLst>
                                    </p:anim>
                                    <p:anim calcmode="lin" valueType="num">
                                      <p:cBhvr>
                                        <p:cTn id="140" dur="1000" fill="hold"/>
                                        <p:tgtEl>
                                          <p:spTgt spid="85"/>
                                        </p:tgtEl>
                                        <p:attrNameLst>
                                          <p:attrName>style.rotation</p:attrName>
                                        </p:attrNameLst>
                                      </p:cBhvr>
                                      <p:tavLst>
                                        <p:tav tm="0">
                                          <p:val>
                                            <p:fltVal val="90"/>
                                          </p:val>
                                        </p:tav>
                                        <p:tav tm="100000">
                                          <p:val>
                                            <p:fltVal val="0"/>
                                          </p:val>
                                        </p:tav>
                                      </p:tavLst>
                                    </p:anim>
                                    <p:animEffect transition="in" filter="fade">
                                      <p:cBhvr>
                                        <p:cTn id="141" dur="1000"/>
                                        <p:tgtEl>
                                          <p:spTgt spid="85"/>
                                        </p:tgtEl>
                                      </p:cBhvr>
                                    </p:animEffect>
                                  </p:childTnLst>
                                </p:cTn>
                              </p:par>
                            </p:childTnLst>
                          </p:cTn>
                        </p:par>
                      </p:childTnLst>
                    </p:cTn>
                  </p:par>
                  <p:par>
                    <p:cTn id="142" fill="hold">
                      <p:stCondLst>
                        <p:cond delay="indefinite"/>
                      </p:stCondLst>
                      <p:childTnLst>
                        <p:par>
                          <p:cTn id="143" fill="hold">
                            <p:stCondLst>
                              <p:cond delay="0"/>
                            </p:stCondLst>
                            <p:childTnLst>
                              <p:par>
                                <p:cTn id="144" presetID="6" presetClass="entr" presetSubtype="16" fill="hold" nodeType="clickEffect">
                                  <p:stCondLst>
                                    <p:cond delay="0"/>
                                  </p:stCondLst>
                                  <p:childTnLst>
                                    <p:set>
                                      <p:cBhvr>
                                        <p:cTn id="145" dur="1" fill="hold">
                                          <p:stCondLst>
                                            <p:cond delay="0"/>
                                          </p:stCondLst>
                                        </p:cTn>
                                        <p:tgtEl>
                                          <p:spTgt spid="46"/>
                                        </p:tgtEl>
                                        <p:attrNameLst>
                                          <p:attrName>style.visibility</p:attrName>
                                        </p:attrNameLst>
                                      </p:cBhvr>
                                      <p:to>
                                        <p:strVal val="visible"/>
                                      </p:to>
                                    </p:set>
                                    <p:animEffect transition="in" filter="circle(in)">
                                      <p:cBhvr>
                                        <p:cTn id="146" dur="2000"/>
                                        <p:tgtEl>
                                          <p:spTgt spid="46"/>
                                        </p:tgtEl>
                                      </p:cBhvr>
                                    </p:animEffect>
                                  </p:childTnLst>
                                </p:cTn>
                              </p:par>
                            </p:childTnLst>
                          </p:cTn>
                        </p:par>
                      </p:childTnLst>
                    </p:cTn>
                  </p:par>
                  <p:par>
                    <p:cTn id="147" fill="hold">
                      <p:stCondLst>
                        <p:cond delay="indefinite"/>
                      </p:stCondLst>
                      <p:childTnLst>
                        <p:par>
                          <p:cTn id="148" fill="hold">
                            <p:stCondLst>
                              <p:cond delay="0"/>
                            </p:stCondLst>
                            <p:childTnLst>
                              <p:par>
                                <p:cTn id="149" presetID="6" presetClass="entr" presetSubtype="16" fill="hold" grpId="0" nodeType="clickEffect">
                                  <p:stCondLst>
                                    <p:cond delay="0"/>
                                  </p:stCondLst>
                                  <p:childTnLst>
                                    <p:set>
                                      <p:cBhvr>
                                        <p:cTn id="150" dur="1" fill="hold">
                                          <p:stCondLst>
                                            <p:cond delay="0"/>
                                          </p:stCondLst>
                                        </p:cTn>
                                        <p:tgtEl>
                                          <p:spTgt spid="78"/>
                                        </p:tgtEl>
                                        <p:attrNameLst>
                                          <p:attrName>style.visibility</p:attrName>
                                        </p:attrNameLst>
                                      </p:cBhvr>
                                      <p:to>
                                        <p:strVal val="visible"/>
                                      </p:to>
                                    </p:set>
                                    <p:animEffect transition="in" filter="circle(in)">
                                      <p:cBhvr>
                                        <p:cTn id="151" dur="2000"/>
                                        <p:tgtEl>
                                          <p:spTgt spid="78"/>
                                        </p:tgtEl>
                                      </p:cBhvr>
                                    </p:animEffect>
                                  </p:childTnLst>
                                </p:cTn>
                              </p:par>
                            </p:childTnLst>
                          </p:cTn>
                        </p:par>
                      </p:childTnLst>
                    </p:cTn>
                  </p:par>
                  <p:par>
                    <p:cTn id="152" fill="hold">
                      <p:stCondLst>
                        <p:cond delay="indefinite"/>
                      </p:stCondLst>
                      <p:childTnLst>
                        <p:par>
                          <p:cTn id="153" fill="hold">
                            <p:stCondLst>
                              <p:cond delay="0"/>
                            </p:stCondLst>
                            <p:childTnLst>
                              <p:par>
                                <p:cTn id="154" presetID="6" presetClass="entr" presetSubtype="16" fill="hold" grpId="0" nodeType="click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circle(in)">
                                      <p:cBhvr>
                                        <p:cTn id="156" dur="2000"/>
                                        <p:tgtEl>
                                          <p:spTgt spid="83"/>
                                        </p:tgtEl>
                                      </p:cBhvr>
                                    </p:animEffect>
                                  </p:childTnLst>
                                </p:cTn>
                              </p:par>
                            </p:childTnLst>
                          </p:cTn>
                        </p:par>
                      </p:childTnLst>
                    </p:cTn>
                  </p:par>
                  <p:par>
                    <p:cTn id="157" fill="hold">
                      <p:stCondLst>
                        <p:cond delay="indefinite"/>
                      </p:stCondLst>
                      <p:childTnLst>
                        <p:par>
                          <p:cTn id="158" fill="hold">
                            <p:stCondLst>
                              <p:cond delay="0"/>
                            </p:stCondLst>
                            <p:childTnLst>
                              <p:par>
                                <p:cTn id="159" presetID="6" presetClass="entr" presetSubtype="16" fill="hold" grpId="0" nodeType="click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circle(in)">
                                      <p:cBhvr>
                                        <p:cTn id="161" dur="2000"/>
                                        <p:tgtEl>
                                          <p:spTgt spid="84"/>
                                        </p:tgtEl>
                                      </p:cBhvr>
                                    </p:animEffect>
                                  </p:childTnLst>
                                </p:cTn>
                              </p:par>
                            </p:childTnLst>
                          </p:cTn>
                        </p:par>
                      </p:childTnLst>
                    </p:cTn>
                  </p:par>
                  <p:par>
                    <p:cTn id="162" fill="hold">
                      <p:stCondLst>
                        <p:cond delay="indefinite"/>
                      </p:stCondLst>
                      <p:childTnLst>
                        <p:par>
                          <p:cTn id="163" fill="hold">
                            <p:stCondLst>
                              <p:cond delay="0"/>
                            </p:stCondLst>
                            <p:childTnLst>
                              <p:par>
                                <p:cTn id="164" presetID="6" presetClass="entr" presetSubtype="16" fill="hold" grpId="0" nodeType="clickEffect">
                                  <p:stCondLst>
                                    <p:cond delay="0"/>
                                  </p:stCondLst>
                                  <p:childTnLst>
                                    <p:set>
                                      <p:cBhvr>
                                        <p:cTn id="165" dur="1" fill="hold">
                                          <p:stCondLst>
                                            <p:cond delay="0"/>
                                          </p:stCondLst>
                                        </p:cTn>
                                        <p:tgtEl>
                                          <p:spTgt spid="82"/>
                                        </p:tgtEl>
                                        <p:attrNameLst>
                                          <p:attrName>style.visibility</p:attrName>
                                        </p:attrNameLst>
                                      </p:cBhvr>
                                      <p:to>
                                        <p:strVal val="visible"/>
                                      </p:to>
                                    </p:set>
                                    <p:animEffect transition="in" filter="circle(in)">
                                      <p:cBhvr>
                                        <p:cTn id="166" dur="2000"/>
                                        <p:tgtEl>
                                          <p:spTgt spid="82"/>
                                        </p:tgtEl>
                                      </p:cBhvr>
                                    </p:animEffect>
                                  </p:childTnLst>
                                </p:cTn>
                              </p:par>
                            </p:childTnLst>
                          </p:cTn>
                        </p:par>
                      </p:childTnLst>
                    </p:cTn>
                  </p:par>
                  <p:par>
                    <p:cTn id="167" fill="hold">
                      <p:stCondLst>
                        <p:cond delay="indefinite"/>
                      </p:stCondLst>
                      <p:childTnLst>
                        <p:par>
                          <p:cTn id="168" fill="hold">
                            <p:stCondLst>
                              <p:cond delay="0"/>
                            </p:stCondLst>
                            <p:childTnLst>
                              <p:par>
                                <p:cTn id="169" presetID="31" presetClass="entr" presetSubtype="0" fill="hold" nodeType="clickEffect">
                                  <p:stCondLst>
                                    <p:cond delay="0"/>
                                  </p:stCondLst>
                                  <p:childTnLst>
                                    <p:set>
                                      <p:cBhvr>
                                        <p:cTn id="170" dur="1" fill="hold">
                                          <p:stCondLst>
                                            <p:cond delay="0"/>
                                          </p:stCondLst>
                                        </p:cTn>
                                        <p:tgtEl>
                                          <p:spTgt spid="48"/>
                                        </p:tgtEl>
                                        <p:attrNameLst>
                                          <p:attrName>style.visibility</p:attrName>
                                        </p:attrNameLst>
                                      </p:cBhvr>
                                      <p:to>
                                        <p:strVal val="visible"/>
                                      </p:to>
                                    </p:set>
                                    <p:anim calcmode="lin" valueType="num">
                                      <p:cBhvr>
                                        <p:cTn id="171" dur="1000" fill="hold"/>
                                        <p:tgtEl>
                                          <p:spTgt spid="48"/>
                                        </p:tgtEl>
                                        <p:attrNameLst>
                                          <p:attrName>ppt_w</p:attrName>
                                        </p:attrNameLst>
                                      </p:cBhvr>
                                      <p:tavLst>
                                        <p:tav tm="0">
                                          <p:val>
                                            <p:fltVal val="0"/>
                                          </p:val>
                                        </p:tav>
                                        <p:tav tm="100000">
                                          <p:val>
                                            <p:strVal val="#ppt_w"/>
                                          </p:val>
                                        </p:tav>
                                      </p:tavLst>
                                    </p:anim>
                                    <p:anim calcmode="lin" valueType="num">
                                      <p:cBhvr>
                                        <p:cTn id="172" dur="1000" fill="hold"/>
                                        <p:tgtEl>
                                          <p:spTgt spid="48"/>
                                        </p:tgtEl>
                                        <p:attrNameLst>
                                          <p:attrName>ppt_h</p:attrName>
                                        </p:attrNameLst>
                                      </p:cBhvr>
                                      <p:tavLst>
                                        <p:tav tm="0">
                                          <p:val>
                                            <p:fltVal val="0"/>
                                          </p:val>
                                        </p:tav>
                                        <p:tav tm="100000">
                                          <p:val>
                                            <p:strVal val="#ppt_h"/>
                                          </p:val>
                                        </p:tav>
                                      </p:tavLst>
                                    </p:anim>
                                    <p:anim calcmode="lin" valueType="num">
                                      <p:cBhvr>
                                        <p:cTn id="173" dur="1000" fill="hold"/>
                                        <p:tgtEl>
                                          <p:spTgt spid="48"/>
                                        </p:tgtEl>
                                        <p:attrNameLst>
                                          <p:attrName>style.rotation</p:attrName>
                                        </p:attrNameLst>
                                      </p:cBhvr>
                                      <p:tavLst>
                                        <p:tav tm="0">
                                          <p:val>
                                            <p:fltVal val="90"/>
                                          </p:val>
                                        </p:tav>
                                        <p:tav tm="100000">
                                          <p:val>
                                            <p:fltVal val="0"/>
                                          </p:val>
                                        </p:tav>
                                      </p:tavLst>
                                    </p:anim>
                                    <p:animEffect transition="in" filter="fade">
                                      <p:cBhvr>
                                        <p:cTn id="174" dur="1000"/>
                                        <p:tgtEl>
                                          <p:spTgt spid="48"/>
                                        </p:tgtEl>
                                      </p:cBhvr>
                                    </p:animEffect>
                                  </p:childTnLst>
                                </p:cTn>
                              </p:par>
                            </p:childTnLst>
                          </p:cTn>
                        </p:par>
                      </p:childTnLst>
                    </p:cTn>
                  </p:par>
                  <p:par>
                    <p:cTn id="175" fill="hold">
                      <p:stCondLst>
                        <p:cond delay="indefinite"/>
                      </p:stCondLst>
                      <p:childTnLst>
                        <p:par>
                          <p:cTn id="176" fill="hold">
                            <p:stCondLst>
                              <p:cond delay="0"/>
                            </p:stCondLst>
                            <p:childTnLst>
                              <p:par>
                                <p:cTn id="177" presetID="6" presetClass="entr" presetSubtype="16" fill="hold" grpId="0" nodeType="clickEffect">
                                  <p:stCondLst>
                                    <p:cond delay="0"/>
                                  </p:stCondLst>
                                  <p:childTnLst>
                                    <p:set>
                                      <p:cBhvr>
                                        <p:cTn id="178" dur="1" fill="hold">
                                          <p:stCondLst>
                                            <p:cond delay="0"/>
                                          </p:stCondLst>
                                        </p:cTn>
                                        <p:tgtEl>
                                          <p:spTgt spid="86"/>
                                        </p:tgtEl>
                                        <p:attrNameLst>
                                          <p:attrName>style.visibility</p:attrName>
                                        </p:attrNameLst>
                                      </p:cBhvr>
                                      <p:to>
                                        <p:strVal val="visible"/>
                                      </p:to>
                                    </p:set>
                                    <p:animEffect transition="in" filter="circle(in)">
                                      <p:cBhvr>
                                        <p:cTn id="179" dur="2000"/>
                                        <p:tgtEl>
                                          <p:spTgt spid="86"/>
                                        </p:tgtEl>
                                      </p:cBhvr>
                                    </p:animEffect>
                                  </p:childTnLst>
                                </p:cTn>
                              </p:par>
                            </p:childTnLst>
                          </p:cTn>
                        </p:par>
                      </p:childTnLst>
                    </p:cTn>
                  </p:par>
                  <p:par>
                    <p:cTn id="180" fill="hold">
                      <p:stCondLst>
                        <p:cond delay="indefinite"/>
                      </p:stCondLst>
                      <p:childTnLst>
                        <p:par>
                          <p:cTn id="181" fill="hold">
                            <p:stCondLst>
                              <p:cond delay="0"/>
                            </p:stCondLst>
                            <p:childTnLst>
                              <p:par>
                                <p:cTn id="182" presetID="31" presetClass="entr" presetSubtype="0" fill="hold" nodeType="clickEffect">
                                  <p:stCondLst>
                                    <p:cond delay="0"/>
                                  </p:stCondLst>
                                  <p:childTnLst>
                                    <p:set>
                                      <p:cBhvr>
                                        <p:cTn id="183" dur="1" fill="hold">
                                          <p:stCondLst>
                                            <p:cond delay="0"/>
                                          </p:stCondLst>
                                        </p:cTn>
                                        <p:tgtEl>
                                          <p:spTgt spid="49"/>
                                        </p:tgtEl>
                                        <p:attrNameLst>
                                          <p:attrName>style.visibility</p:attrName>
                                        </p:attrNameLst>
                                      </p:cBhvr>
                                      <p:to>
                                        <p:strVal val="visible"/>
                                      </p:to>
                                    </p:set>
                                    <p:anim calcmode="lin" valueType="num">
                                      <p:cBhvr>
                                        <p:cTn id="184" dur="1000" fill="hold"/>
                                        <p:tgtEl>
                                          <p:spTgt spid="49"/>
                                        </p:tgtEl>
                                        <p:attrNameLst>
                                          <p:attrName>ppt_w</p:attrName>
                                        </p:attrNameLst>
                                      </p:cBhvr>
                                      <p:tavLst>
                                        <p:tav tm="0">
                                          <p:val>
                                            <p:fltVal val="0"/>
                                          </p:val>
                                        </p:tav>
                                        <p:tav tm="100000">
                                          <p:val>
                                            <p:strVal val="#ppt_w"/>
                                          </p:val>
                                        </p:tav>
                                      </p:tavLst>
                                    </p:anim>
                                    <p:anim calcmode="lin" valueType="num">
                                      <p:cBhvr>
                                        <p:cTn id="185" dur="1000" fill="hold"/>
                                        <p:tgtEl>
                                          <p:spTgt spid="49"/>
                                        </p:tgtEl>
                                        <p:attrNameLst>
                                          <p:attrName>ppt_h</p:attrName>
                                        </p:attrNameLst>
                                      </p:cBhvr>
                                      <p:tavLst>
                                        <p:tav tm="0">
                                          <p:val>
                                            <p:fltVal val="0"/>
                                          </p:val>
                                        </p:tav>
                                        <p:tav tm="100000">
                                          <p:val>
                                            <p:strVal val="#ppt_h"/>
                                          </p:val>
                                        </p:tav>
                                      </p:tavLst>
                                    </p:anim>
                                    <p:anim calcmode="lin" valueType="num">
                                      <p:cBhvr>
                                        <p:cTn id="186" dur="1000" fill="hold"/>
                                        <p:tgtEl>
                                          <p:spTgt spid="49"/>
                                        </p:tgtEl>
                                        <p:attrNameLst>
                                          <p:attrName>style.rotation</p:attrName>
                                        </p:attrNameLst>
                                      </p:cBhvr>
                                      <p:tavLst>
                                        <p:tav tm="0">
                                          <p:val>
                                            <p:fltVal val="90"/>
                                          </p:val>
                                        </p:tav>
                                        <p:tav tm="100000">
                                          <p:val>
                                            <p:fltVal val="0"/>
                                          </p:val>
                                        </p:tav>
                                      </p:tavLst>
                                    </p:anim>
                                    <p:animEffect transition="in" filter="fade">
                                      <p:cBhvr>
                                        <p:cTn id="187" dur="1000"/>
                                        <p:tgtEl>
                                          <p:spTgt spid="49"/>
                                        </p:tgtEl>
                                      </p:cBhvr>
                                    </p:animEffect>
                                  </p:childTnLst>
                                </p:cTn>
                              </p:par>
                            </p:childTnLst>
                          </p:cTn>
                        </p:par>
                      </p:childTnLst>
                    </p:cTn>
                  </p:par>
                  <p:par>
                    <p:cTn id="188" fill="hold">
                      <p:stCondLst>
                        <p:cond delay="indefinite"/>
                      </p:stCondLst>
                      <p:childTnLst>
                        <p:par>
                          <p:cTn id="189" fill="hold">
                            <p:stCondLst>
                              <p:cond delay="0"/>
                            </p:stCondLst>
                            <p:childTnLst>
                              <p:par>
                                <p:cTn id="190" presetID="6" presetClass="entr" presetSubtype="16" fill="hold" grpId="0" nodeType="clickEffect">
                                  <p:stCondLst>
                                    <p:cond delay="0"/>
                                  </p:stCondLst>
                                  <p:childTnLst>
                                    <p:set>
                                      <p:cBhvr>
                                        <p:cTn id="191" dur="1" fill="hold">
                                          <p:stCondLst>
                                            <p:cond delay="0"/>
                                          </p:stCondLst>
                                        </p:cTn>
                                        <p:tgtEl>
                                          <p:spTgt spid="80"/>
                                        </p:tgtEl>
                                        <p:attrNameLst>
                                          <p:attrName>style.visibility</p:attrName>
                                        </p:attrNameLst>
                                      </p:cBhvr>
                                      <p:to>
                                        <p:strVal val="visible"/>
                                      </p:to>
                                    </p:set>
                                    <p:animEffect transition="in" filter="circle(in)">
                                      <p:cBhvr>
                                        <p:cTn id="192" dur="2000"/>
                                        <p:tgtEl>
                                          <p:spTgt spid="80"/>
                                        </p:tgtEl>
                                      </p:cBhvr>
                                    </p:animEffect>
                                  </p:childTnLst>
                                </p:cTn>
                              </p:par>
                            </p:childTnLst>
                          </p:cTn>
                        </p:par>
                      </p:childTnLst>
                    </p:cTn>
                  </p:par>
                  <p:par>
                    <p:cTn id="193" fill="hold">
                      <p:stCondLst>
                        <p:cond delay="indefinite"/>
                      </p:stCondLst>
                      <p:childTnLst>
                        <p:par>
                          <p:cTn id="194" fill="hold">
                            <p:stCondLst>
                              <p:cond delay="0"/>
                            </p:stCondLst>
                            <p:childTnLst>
                              <p:par>
                                <p:cTn id="195" presetID="31" presetClass="entr" presetSubtype="0" fill="hold" nodeType="clickEffect">
                                  <p:stCondLst>
                                    <p:cond delay="0"/>
                                  </p:stCondLst>
                                  <p:childTnLst>
                                    <p:set>
                                      <p:cBhvr>
                                        <p:cTn id="196" dur="1" fill="hold">
                                          <p:stCondLst>
                                            <p:cond delay="0"/>
                                          </p:stCondLst>
                                        </p:cTn>
                                        <p:tgtEl>
                                          <p:spTgt spid="54"/>
                                        </p:tgtEl>
                                        <p:attrNameLst>
                                          <p:attrName>style.visibility</p:attrName>
                                        </p:attrNameLst>
                                      </p:cBhvr>
                                      <p:to>
                                        <p:strVal val="visible"/>
                                      </p:to>
                                    </p:set>
                                    <p:anim calcmode="lin" valueType="num">
                                      <p:cBhvr>
                                        <p:cTn id="197" dur="1000" fill="hold"/>
                                        <p:tgtEl>
                                          <p:spTgt spid="54"/>
                                        </p:tgtEl>
                                        <p:attrNameLst>
                                          <p:attrName>ppt_w</p:attrName>
                                        </p:attrNameLst>
                                      </p:cBhvr>
                                      <p:tavLst>
                                        <p:tav tm="0">
                                          <p:val>
                                            <p:fltVal val="0"/>
                                          </p:val>
                                        </p:tav>
                                        <p:tav tm="100000">
                                          <p:val>
                                            <p:strVal val="#ppt_w"/>
                                          </p:val>
                                        </p:tav>
                                      </p:tavLst>
                                    </p:anim>
                                    <p:anim calcmode="lin" valueType="num">
                                      <p:cBhvr>
                                        <p:cTn id="198" dur="1000" fill="hold"/>
                                        <p:tgtEl>
                                          <p:spTgt spid="54"/>
                                        </p:tgtEl>
                                        <p:attrNameLst>
                                          <p:attrName>ppt_h</p:attrName>
                                        </p:attrNameLst>
                                      </p:cBhvr>
                                      <p:tavLst>
                                        <p:tav tm="0">
                                          <p:val>
                                            <p:fltVal val="0"/>
                                          </p:val>
                                        </p:tav>
                                        <p:tav tm="100000">
                                          <p:val>
                                            <p:strVal val="#ppt_h"/>
                                          </p:val>
                                        </p:tav>
                                      </p:tavLst>
                                    </p:anim>
                                    <p:anim calcmode="lin" valueType="num">
                                      <p:cBhvr>
                                        <p:cTn id="199" dur="1000" fill="hold"/>
                                        <p:tgtEl>
                                          <p:spTgt spid="54"/>
                                        </p:tgtEl>
                                        <p:attrNameLst>
                                          <p:attrName>style.rotation</p:attrName>
                                        </p:attrNameLst>
                                      </p:cBhvr>
                                      <p:tavLst>
                                        <p:tav tm="0">
                                          <p:val>
                                            <p:fltVal val="90"/>
                                          </p:val>
                                        </p:tav>
                                        <p:tav tm="100000">
                                          <p:val>
                                            <p:fltVal val="0"/>
                                          </p:val>
                                        </p:tav>
                                      </p:tavLst>
                                    </p:anim>
                                    <p:animEffect transition="in" filter="fade">
                                      <p:cBhvr>
                                        <p:cTn id="200" dur="1000"/>
                                        <p:tgtEl>
                                          <p:spTgt spid="54"/>
                                        </p:tgtEl>
                                      </p:cBhvr>
                                    </p:animEffect>
                                  </p:childTnLst>
                                </p:cTn>
                              </p:par>
                            </p:childTnLst>
                          </p:cTn>
                        </p:par>
                      </p:childTnLst>
                    </p:cTn>
                  </p:par>
                  <p:par>
                    <p:cTn id="201" fill="hold">
                      <p:stCondLst>
                        <p:cond delay="indefinite"/>
                      </p:stCondLst>
                      <p:childTnLst>
                        <p:par>
                          <p:cTn id="202" fill="hold">
                            <p:stCondLst>
                              <p:cond delay="0"/>
                            </p:stCondLst>
                            <p:childTnLst>
                              <p:par>
                                <p:cTn id="203" presetID="6" presetClass="entr" presetSubtype="16" fill="hold" grpId="0" nodeType="clickEffect">
                                  <p:stCondLst>
                                    <p:cond delay="0"/>
                                  </p:stCondLst>
                                  <p:childTnLst>
                                    <p:set>
                                      <p:cBhvr>
                                        <p:cTn id="204" dur="1" fill="hold">
                                          <p:stCondLst>
                                            <p:cond delay="0"/>
                                          </p:stCondLst>
                                        </p:cTn>
                                        <p:tgtEl>
                                          <p:spTgt spid="88"/>
                                        </p:tgtEl>
                                        <p:attrNameLst>
                                          <p:attrName>style.visibility</p:attrName>
                                        </p:attrNameLst>
                                      </p:cBhvr>
                                      <p:to>
                                        <p:strVal val="visible"/>
                                      </p:to>
                                    </p:set>
                                    <p:animEffect transition="in" filter="circle(in)">
                                      <p:cBhvr>
                                        <p:cTn id="205" dur="2000"/>
                                        <p:tgtEl>
                                          <p:spTgt spid="88"/>
                                        </p:tgtEl>
                                      </p:cBhvr>
                                    </p:animEffect>
                                  </p:childTnLst>
                                </p:cTn>
                              </p:par>
                            </p:childTnLst>
                          </p:cTn>
                        </p:par>
                      </p:childTnLst>
                    </p:cTn>
                  </p:par>
                  <p:par>
                    <p:cTn id="206" fill="hold">
                      <p:stCondLst>
                        <p:cond delay="indefinite"/>
                      </p:stCondLst>
                      <p:childTnLst>
                        <p:par>
                          <p:cTn id="207" fill="hold">
                            <p:stCondLst>
                              <p:cond delay="0"/>
                            </p:stCondLst>
                            <p:childTnLst>
                              <p:par>
                                <p:cTn id="208" presetID="31" presetClass="entr" presetSubtype="0" fill="hold" nodeType="clickEffect">
                                  <p:stCondLst>
                                    <p:cond delay="0"/>
                                  </p:stCondLst>
                                  <p:childTnLst>
                                    <p:set>
                                      <p:cBhvr>
                                        <p:cTn id="209" dur="1" fill="hold">
                                          <p:stCondLst>
                                            <p:cond delay="0"/>
                                          </p:stCondLst>
                                        </p:cTn>
                                        <p:tgtEl>
                                          <p:spTgt spid="61"/>
                                        </p:tgtEl>
                                        <p:attrNameLst>
                                          <p:attrName>style.visibility</p:attrName>
                                        </p:attrNameLst>
                                      </p:cBhvr>
                                      <p:to>
                                        <p:strVal val="visible"/>
                                      </p:to>
                                    </p:set>
                                    <p:anim calcmode="lin" valueType="num">
                                      <p:cBhvr>
                                        <p:cTn id="210" dur="1000" fill="hold"/>
                                        <p:tgtEl>
                                          <p:spTgt spid="61"/>
                                        </p:tgtEl>
                                        <p:attrNameLst>
                                          <p:attrName>ppt_w</p:attrName>
                                        </p:attrNameLst>
                                      </p:cBhvr>
                                      <p:tavLst>
                                        <p:tav tm="0">
                                          <p:val>
                                            <p:fltVal val="0"/>
                                          </p:val>
                                        </p:tav>
                                        <p:tav tm="100000">
                                          <p:val>
                                            <p:strVal val="#ppt_w"/>
                                          </p:val>
                                        </p:tav>
                                      </p:tavLst>
                                    </p:anim>
                                    <p:anim calcmode="lin" valueType="num">
                                      <p:cBhvr>
                                        <p:cTn id="211" dur="1000" fill="hold"/>
                                        <p:tgtEl>
                                          <p:spTgt spid="61"/>
                                        </p:tgtEl>
                                        <p:attrNameLst>
                                          <p:attrName>ppt_h</p:attrName>
                                        </p:attrNameLst>
                                      </p:cBhvr>
                                      <p:tavLst>
                                        <p:tav tm="0">
                                          <p:val>
                                            <p:fltVal val="0"/>
                                          </p:val>
                                        </p:tav>
                                        <p:tav tm="100000">
                                          <p:val>
                                            <p:strVal val="#ppt_h"/>
                                          </p:val>
                                        </p:tav>
                                      </p:tavLst>
                                    </p:anim>
                                    <p:anim calcmode="lin" valueType="num">
                                      <p:cBhvr>
                                        <p:cTn id="212" dur="1000" fill="hold"/>
                                        <p:tgtEl>
                                          <p:spTgt spid="61"/>
                                        </p:tgtEl>
                                        <p:attrNameLst>
                                          <p:attrName>style.rotation</p:attrName>
                                        </p:attrNameLst>
                                      </p:cBhvr>
                                      <p:tavLst>
                                        <p:tav tm="0">
                                          <p:val>
                                            <p:fltVal val="90"/>
                                          </p:val>
                                        </p:tav>
                                        <p:tav tm="100000">
                                          <p:val>
                                            <p:fltVal val="0"/>
                                          </p:val>
                                        </p:tav>
                                      </p:tavLst>
                                    </p:anim>
                                    <p:animEffect transition="in" filter="fade">
                                      <p:cBhvr>
                                        <p:cTn id="213" dur="1000"/>
                                        <p:tgtEl>
                                          <p:spTgt spid="61"/>
                                        </p:tgtEl>
                                      </p:cBhvr>
                                    </p:animEffect>
                                  </p:childTnLst>
                                </p:cTn>
                              </p:par>
                            </p:childTnLst>
                          </p:cTn>
                        </p:par>
                      </p:childTnLst>
                    </p:cTn>
                  </p:par>
                  <p:par>
                    <p:cTn id="214" fill="hold">
                      <p:stCondLst>
                        <p:cond delay="indefinite"/>
                      </p:stCondLst>
                      <p:childTnLst>
                        <p:par>
                          <p:cTn id="215" fill="hold">
                            <p:stCondLst>
                              <p:cond delay="0"/>
                            </p:stCondLst>
                            <p:childTnLst>
                              <p:par>
                                <p:cTn id="216" presetID="6" presetClass="entr" presetSubtype="16" fill="hold" grpId="0" nodeType="clickEffect">
                                  <p:stCondLst>
                                    <p:cond delay="0"/>
                                  </p:stCondLst>
                                  <p:childTnLst>
                                    <p:set>
                                      <p:cBhvr>
                                        <p:cTn id="217" dur="1" fill="hold">
                                          <p:stCondLst>
                                            <p:cond delay="0"/>
                                          </p:stCondLst>
                                        </p:cTn>
                                        <p:tgtEl>
                                          <p:spTgt spid="89"/>
                                        </p:tgtEl>
                                        <p:attrNameLst>
                                          <p:attrName>style.visibility</p:attrName>
                                        </p:attrNameLst>
                                      </p:cBhvr>
                                      <p:to>
                                        <p:strVal val="visible"/>
                                      </p:to>
                                    </p:set>
                                    <p:animEffect transition="in" filter="circle(in)">
                                      <p:cBhvr>
                                        <p:cTn id="218" dur="2000"/>
                                        <p:tgtEl>
                                          <p:spTgt spid="89"/>
                                        </p:tgtEl>
                                      </p:cBhvr>
                                    </p:animEffect>
                                  </p:childTnLst>
                                </p:cTn>
                              </p:par>
                            </p:childTnLst>
                          </p:cTn>
                        </p:par>
                      </p:childTnLst>
                    </p:cTn>
                  </p:par>
                  <p:par>
                    <p:cTn id="219" fill="hold">
                      <p:stCondLst>
                        <p:cond delay="indefinite"/>
                      </p:stCondLst>
                      <p:childTnLst>
                        <p:par>
                          <p:cTn id="220" fill="hold">
                            <p:stCondLst>
                              <p:cond delay="0"/>
                            </p:stCondLst>
                            <p:childTnLst>
                              <p:par>
                                <p:cTn id="221" presetID="2" presetClass="entr" presetSubtype="4" fill="hold" grpId="1" nodeType="clickEffect">
                                  <p:stCondLst>
                                    <p:cond delay="0"/>
                                  </p:stCondLst>
                                  <p:childTnLst>
                                    <p:set>
                                      <p:cBhvr>
                                        <p:cTn id="222" dur="1" fill="hold">
                                          <p:stCondLst>
                                            <p:cond delay="0"/>
                                          </p:stCondLst>
                                        </p:cTn>
                                        <p:tgtEl>
                                          <p:spTgt spid="63"/>
                                        </p:tgtEl>
                                        <p:attrNameLst>
                                          <p:attrName>style.visibility</p:attrName>
                                        </p:attrNameLst>
                                      </p:cBhvr>
                                      <p:to>
                                        <p:strVal val="visible"/>
                                      </p:to>
                                    </p:set>
                                    <p:anim calcmode="lin" valueType="num">
                                      <p:cBhvr additive="base">
                                        <p:cTn id="223" dur="500" fill="hold"/>
                                        <p:tgtEl>
                                          <p:spTgt spid="63"/>
                                        </p:tgtEl>
                                        <p:attrNameLst>
                                          <p:attrName>ppt_x</p:attrName>
                                        </p:attrNameLst>
                                      </p:cBhvr>
                                      <p:tavLst>
                                        <p:tav tm="0">
                                          <p:val>
                                            <p:strVal val="#ppt_x"/>
                                          </p:val>
                                        </p:tav>
                                        <p:tav tm="100000">
                                          <p:val>
                                            <p:strVal val="#ppt_x"/>
                                          </p:val>
                                        </p:tav>
                                      </p:tavLst>
                                    </p:anim>
                                    <p:anim calcmode="lin" valueType="num">
                                      <p:cBhvr additive="base">
                                        <p:cTn id="224"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3" grpId="1" animBg="1"/>
      <p:bldP spid="67" grpId="0" animBg="1"/>
      <p:bldP spid="70" grpId="0" animBg="1"/>
      <p:bldP spid="71" grpId="0" animBg="1"/>
      <p:bldP spid="72" grpId="0" animBg="1"/>
      <p:bldP spid="73" grpId="0" animBg="1"/>
      <p:bldP spid="75" grpId="0" animBg="1"/>
      <p:bldP spid="66" grpId="1" animBg="1"/>
      <p:bldP spid="64" grpId="0" animBg="1"/>
      <p:bldP spid="65" grpId="0" animBg="1"/>
      <p:bldP spid="77" grpId="0" animBg="1"/>
      <p:bldP spid="86" grpId="0" animBg="1"/>
      <p:bldP spid="78" grpId="0" animBg="1"/>
      <p:bldP spid="83" grpId="0" animBg="1"/>
      <p:bldP spid="84" grpId="0" animBg="1"/>
      <p:bldP spid="82" grpId="0" animBg="1"/>
      <p:bldP spid="80" grpId="0" animBg="1"/>
      <p:bldP spid="74" grpId="0" animBg="1"/>
      <p:bldP spid="88" grpId="0" animBg="1"/>
      <p:bldP spid="89"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f leading 0s are dropped or if data is not entered correctly, in accordance with the CSV Record Layout, the file will not upload." descr="If leading 0s are dropped or if data is not entered correctly, in accordance with the CSV Record Layout, the file will not upload.">
            <a:extLst>
              <a:ext uri="{FF2B5EF4-FFF2-40B4-BE49-F238E27FC236}">
                <a16:creationId xmlns:a16="http://schemas.microsoft.com/office/drawing/2014/main" id="{1E9E1E21-075C-4F57-9A12-89770EC38B3E}"/>
              </a:ext>
            </a:extLst>
          </p:cNvPr>
          <p:cNvSpPr>
            <a:spLocks noGrp="1"/>
          </p:cNvSpPr>
          <p:nvPr>
            <p:ph type="title"/>
          </p:nvPr>
        </p:nvSpPr>
        <p:spPr>
          <a:xfrm>
            <a:off x="381000" y="152400"/>
            <a:ext cx="7467600" cy="1143000"/>
          </a:xfrm>
        </p:spPr>
        <p:txBody>
          <a:bodyPr/>
          <a:lstStyle/>
          <a:p>
            <a:r>
              <a:rPr lang="en-US" dirty="0"/>
              <a:t>OGOR CSV SAMPLE FILE WITH</a:t>
            </a:r>
            <a:r>
              <a:rPr lang="en-US" baseline="0" dirty="0"/>
              <a:t> LARGE RED X OVER IT</a:t>
            </a:r>
            <a:endParaRPr lang="en-US" dirty="0"/>
          </a:p>
        </p:txBody>
      </p:sp>
      <p:sp>
        <p:nvSpPr>
          <p:cNvPr id="3" name="Slide number 10.">
            <a:extLst>
              <a:ext uri="{FF2B5EF4-FFF2-40B4-BE49-F238E27FC236}">
                <a16:creationId xmlns:a16="http://schemas.microsoft.com/office/drawing/2014/main" id="{53DE2811-2127-494F-98AB-9CD45B863B66}"/>
              </a:ext>
            </a:extLst>
          </p:cNvPr>
          <p:cNvSpPr>
            <a:spLocks noGrp="1"/>
          </p:cNvSpPr>
          <p:nvPr>
            <p:ph type="sldNum" sz="quarter" idx="4"/>
          </p:nvPr>
        </p:nvSpPr>
        <p:spPr/>
        <p:txBody>
          <a:bodyPr/>
          <a:lstStyle/>
          <a:p>
            <a:fld id="{850B1B32-CFA8-4BD1-A730-6F4B7E12345B}" type="slidenum">
              <a:rPr lang="en-US" smtClean="0"/>
              <a:pPr/>
              <a:t>12</a:t>
            </a:fld>
            <a:r>
              <a:rPr lang="en-US" dirty="0"/>
              <a:t>S</a:t>
            </a:r>
          </a:p>
        </p:txBody>
      </p:sp>
      <p:pic>
        <p:nvPicPr>
          <p:cNvPr id="5" name="Large red X over report." descr="Large red X over a report that will not upload.  The data is not entered correctly and/or leading zeros are dropped.">
            <a:extLst>
              <a:ext uri="{FF2B5EF4-FFF2-40B4-BE49-F238E27FC236}">
                <a16:creationId xmlns:a16="http://schemas.microsoft.com/office/drawing/2014/main" id="{927FF11B-BE65-4A20-A429-8CE2C84269C6}"/>
              </a:ext>
            </a:extLst>
          </p:cNvPr>
          <p:cNvPicPr>
            <a:picLocks noChangeAspect="1"/>
          </p:cNvPicPr>
          <p:nvPr/>
        </p:nvPicPr>
        <p:blipFill>
          <a:blip r:embed="rId3"/>
          <a:stretch>
            <a:fillRect/>
          </a:stretch>
        </p:blipFill>
        <p:spPr>
          <a:xfrm>
            <a:off x="0" y="0"/>
            <a:ext cx="9144000" cy="6330462"/>
          </a:xfrm>
          <a:prstGeom prst="rect">
            <a:avLst/>
          </a:prstGeom>
        </p:spPr>
      </p:pic>
    </p:spTree>
    <p:extLst>
      <p:ext uri="{BB962C8B-B14F-4D97-AF65-F5344CB8AC3E}">
        <p14:creationId xmlns:p14="http://schemas.microsoft.com/office/powerpoint/2010/main" val="1545084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CB1F5-5A1E-4C5D-9D35-99263B02B50A}"/>
              </a:ext>
            </a:extLst>
          </p:cNvPr>
          <p:cNvSpPr>
            <a:spLocks noGrp="1"/>
          </p:cNvSpPr>
          <p:nvPr>
            <p:ph type="title"/>
          </p:nvPr>
        </p:nvSpPr>
        <p:spPr/>
        <p:txBody>
          <a:bodyPr>
            <a:normAutofit/>
          </a:bodyPr>
          <a:lstStyle/>
          <a:p>
            <a:r>
              <a:rPr lang="en-US" dirty="0"/>
              <a:t>OGOR CSV SAMPLE FILE (continued…)</a:t>
            </a:r>
          </a:p>
        </p:txBody>
      </p:sp>
      <p:sp>
        <p:nvSpPr>
          <p:cNvPr id="3" name="Slide Number Placeholder 2">
            <a:extLst>
              <a:ext uri="{FF2B5EF4-FFF2-40B4-BE49-F238E27FC236}">
                <a16:creationId xmlns:a16="http://schemas.microsoft.com/office/drawing/2014/main" id="{DE901CB9-87E2-4654-9FAA-DCAAEBEE83D4}"/>
              </a:ext>
            </a:extLst>
          </p:cNvPr>
          <p:cNvSpPr>
            <a:spLocks noGrp="1"/>
          </p:cNvSpPr>
          <p:nvPr>
            <p:ph type="sldNum" sz="quarter" idx="4"/>
          </p:nvPr>
        </p:nvSpPr>
        <p:spPr/>
        <p:txBody>
          <a:bodyPr/>
          <a:lstStyle/>
          <a:p>
            <a:fld id="{850B1B32-CFA8-4BD1-A730-6F4B7E12345B}" type="slidenum">
              <a:rPr lang="en-US" smtClean="0"/>
              <a:pPr/>
              <a:t>13</a:t>
            </a:fld>
            <a:endParaRPr lang="en-US" dirty="0"/>
          </a:p>
        </p:txBody>
      </p:sp>
      <p:pic>
        <p:nvPicPr>
          <p:cNvPr id="4" name="Picture 3" descr="OGOR CSV Sample File">
            <a:extLst>
              <a:ext uri="{FF2B5EF4-FFF2-40B4-BE49-F238E27FC236}">
                <a16:creationId xmlns:a16="http://schemas.microsoft.com/office/drawing/2014/main" id="{6A5CF056-B439-44F5-AAA9-506BC5619224}"/>
              </a:ext>
            </a:extLst>
          </p:cNvPr>
          <p:cNvPicPr>
            <a:picLocks noChangeAspect="1"/>
          </p:cNvPicPr>
          <p:nvPr/>
        </p:nvPicPr>
        <p:blipFill>
          <a:blip r:embed="rId3"/>
          <a:stretch>
            <a:fillRect/>
          </a:stretch>
        </p:blipFill>
        <p:spPr>
          <a:xfrm>
            <a:off x="32321" y="0"/>
            <a:ext cx="9079357" cy="6858000"/>
          </a:xfrm>
          <a:prstGeom prst="rect">
            <a:avLst/>
          </a:prstGeom>
        </p:spPr>
      </p:pic>
      <p:sp>
        <p:nvSpPr>
          <p:cNvPr id="7" name="TextBox 6" descr="OGOR CSV Sample File.">
            <a:extLst>
              <a:ext uri="{FF2B5EF4-FFF2-40B4-BE49-F238E27FC236}">
                <a16:creationId xmlns:a16="http://schemas.microsoft.com/office/drawing/2014/main" id="{1CDB0BA6-991F-476E-A98B-40DB30376C28}"/>
              </a:ext>
            </a:extLst>
          </p:cNvPr>
          <p:cNvSpPr txBox="1"/>
          <p:nvPr/>
        </p:nvSpPr>
        <p:spPr>
          <a:xfrm>
            <a:off x="228600" y="1676400"/>
            <a:ext cx="8777036" cy="4572000"/>
          </a:xfrm>
          <a:prstGeom prst="rect">
            <a:avLst/>
          </a:prstGeom>
          <a:noFill/>
        </p:spPr>
        <p:txBody>
          <a:bodyPr wrap="square" rtlCol="0">
            <a:spAutoFit/>
          </a:bodyPr>
          <a:lstStyle/>
          <a:p>
            <a:endParaRPr lang="en-US" dirty="0"/>
          </a:p>
        </p:txBody>
      </p:sp>
      <p:pic>
        <p:nvPicPr>
          <p:cNvPr id="5" name="Picture 4" descr="Detail Record B, columns A and B, Disposition Code.  Complete with a valid code.">
            <a:extLst>
              <a:ext uri="{FF2B5EF4-FFF2-40B4-BE49-F238E27FC236}">
                <a16:creationId xmlns:a16="http://schemas.microsoft.com/office/drawing/2014/main" id="{2190AFAC-0570-480F-8638-804597253AED}"/>
              </a:ext>
            </a:extLst>
          </p:cNvPr>
          <p:cNvPicPr>
            <a:picLocks noChangeAspect="1"/>
          </p:cNvPicPr>
          <p:nvPr/>
        </p:nvPicPr>
        <p:blipFill>
          <a:blip r:embed="rId4"/>
          <a:stretch>
            <a:fillRect/>
          </a:stretch>
        </p:blipFill>
        <p:spPr>
          <a:xfrm>
            <a:off x="228600" y="3200400"/>
            <a:ext cx="609600" cy="1219201"/>
          </a:xfrm>
          <a:prstGeom prst="rect">
            <a:avLst/>
          </a:prstGeom>
        </p:spPr>
      </p:pic>
      <p:pic>
        <p:nvPicPr>
          <p:cNvPr id="6" name="Picture 5">
            <a:extLst>
              <a:ext uri="{FF2B5EF4-FFF2-40B4-BE49-F238E27FC236}">
                <a16:creationId xmlns:a16="http://schemas.microsoft.com/office/drawing/2014/main" id="{C213E968-BE4E-4101-9A10-42B1697DC69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429000" y="3200400"/>
            <a:ext cx="228600" cy="1219201"/>
          </a:xfrm>
          <a:prstGeom prst="rect">
            <a:avLst/>
          </a:prstGeom>
        </p:spPr>
      </p:pic>
      <p:sp>
        <p:nvSpPr>
          <p:cNvPr id="15" name="Rectangle 14" descr="Detail Record B, column I, Oil/Condensate Disposed Quantity.  Complete with valid data or zero.">
            <a:extLst>
              <a:ext uri="{FF2B5EF4-FFF2-40B4-BE49-F238E27FC236}">
                <a16:creationId xmlns:a16="http://schemas.microsoft.com/office/drawing/2014/main" id="{8A70EB4E-6D60-40D5-B748-AC02E3B8BA2F}"/>
              </a:ext>
            </a:extLst>
          </p:cNvPr>
          <p:cNvSpPr/>
          <p:nvPr/>
        </p:nvSpPr>
        <p:spPr>
          <a:xfrm>
            <a:off x="7315200" y="3200400"/>
            <a:ext cx="409575" cy="1548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descr="Detail Record B, column J, Gas Disposed Quantity.  Complete with valid data or zero.">
            <a:extLst>
              <a:ext uri="{FF2B5EF4-FFF2-40B4-BE49-F238E27FC236}">
                <a16:creationId xmlns:a16="http://schemas.microsoft.com/office/drawing/2014/main" id="{2780EAF0-480D-4FA4-B844-8B4B9A141E2A}"/>
              </a:ext>
            </a:extLst>
          </p:cNvPr>
          <p:cNvSpPr/>
          <p:nvPr/>
        </p:nvSpPr>
        <p:spPr>
          <a:xfrm>
            <a:off x="7724775" y="3355297"/>
            <a:ext cx="276225" cy="2000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Detail Record C, columns A and B, Lines LC 3001 and LC 3002.  ">
            <a:extLst>
              <a:ext uri="{FF2B5EF4-FFF2-40B4-BE49-F238E27FC236}">
                <a16:creationId xmlns:a16="http://schemas.microsoft.com/office/drawing/2014/main" id="{57CD5AF3-4264-4FDA-89E6-6B06CCFFB015}"/>
              </a:ext>
            </a:extLst>
          </p:cNvPr>
          <p:cNvPicPr>
            <a:picLocks noChangeAspect="1"/>
          </p:cNvPicPr>
          <p:nvPr/>
        </p:nvPicPr>
        <p:blipFill>
          <a:blip r:embed="rId6"/>
          <a:stretch>
            <a:fillRect/>
          </a:stretch>
        </p:blipFill>
        <p:spPr>
          <a:xfrm>
            <a:off x="211584" y="4386495"/>
            <a:ext cx="609600" cy="400050"/>
          </a:xfrm>
          <a:prstGeom prst="rect">
            <a:avLst/>
          </a:prstGeom>
        </p:spPr>
      </p:pic>
      <p:sp>
        <p:nvSpPr>
          <p:cNvPr id="18" name="Rectangle 17">
            <a:extLst>
              <a:ext uri="{FF2B5EF4-FFF2-40B4-BE49-F238E27FC236}">
                <a16:creationId xmlns:a16="http://schemas.microsoft.com/office/drawing/2014/main" id="{8654B500-D1F0-44F9-BA52-9411FB8DEC0D}"/>
              </a:ext>
              <a:ext uri="{C183D7F6-B498-43B3-948B-1728B52AA6E4}">
                <adec:decorative xmlns:adec="http://schemas.microsoft.com/office/drawing/2017/decorative" val="1"/>
              </a:ext>
            </a:extLst>
          </p:cNvPr>
          <p:cNvSpPr/>
          <p:nvPr/>
        </p:nvSpPr>
        <p:spPr>
          <a:xfrm>
            <a:off x="3429000" y="4419601"/>
            <a:ext cx="228600" cy="3669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descr="Detail Record C, columns E and F.  Column E, Inventory Storage Point Number.  Column F, Metering Point Number.  Complete with valid data or leave blank.">
            <a:extLst>
              <a:ext uri="{FF2B5EF4-FFF2-40B4-BE49-F238E27FC236}">
                <a16:creationId xmlns:a16="http://schemas.microsoft.com/office/drawing/2014/main" id="{6C232400-5203-495A-947F-F7575B049E9D}"/>
              </a:ext>
            </a:extLst>
          </p:cNvPr>
          <p:cNvSpPr/>
          <p:nvPr/>
        </p:nvSpPr>
        <p:spPr>
          <a:xfrm>
            <a:off x="4005260" y="4419601"/>
            <a:ext cx="1133475" cy="3669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descr="Detail Record C, column G, API Gravity.  Complete with valid data or leave blank. Do not use a space or decimal point, for example 35.6 should be reported as 356.">
            <a:extLst>
              <a:ext uri="{FF2B5EF4-FFF2-40B4-BE49-F238E27FC236}">
                <a16:creationId xmlns:a16="http://schemas.microsoft.com/office/drawing/2014/main" id="{A1733BED-1B48-4915-9B23-0FF2D6A6D143}"/>
              </a:ext>
            </a:extLst>
          </p:cNvPr>
          <p:cNvSpPr/>
          <p:nvPr/>
        </p:nvSpPr>
        <p:spPr>
          <a:xfrm>
            <a:off x="5867400" y="4419601"/>
            <a:ext cx="398016" cy="1523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descr="Detail Record C, column H, Beginning Inventory Quantity.  Complete with valid data for zero.">
            <a:extLst>
              <a:ext uri="{FF2B5EF4-FFF2-40B4-BE49-F238E27FC236}">
                <a16:creationId xmlns:a16="http://schemas.microsoft.com/office/drawing/2014/main" id="{6E28F27A-65EF-46DC-909F-A465ED102E18}"/>
              </a:ext>
            </a:extLst>
          </p:cNvPr>
          <p:cNvSpPr/>
          <p:nvPr/>
        </p:nvSpPr>
        <p:spPr>
          <a:xfrm>
            <a:off x="7010400" y="4419601"/>
            <a:ext cx="205158" cy="1523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descr="Detail Record C, column I, Production Quantity.  Complete with valid data or zero.">
            <a:extLst>
              <a:ext uri="{FF2B5EF4-FFF2-40B4-BE49-F238E27FC236}">
                <a16:creationId xmlns:a16="http://schemas.microsoft.com/office/drawing/2014/main" id="{C6AC7AEE-C0D2-4407-B5AC-CA3760E48813}"/>
              </a:ext>
            </a:extLst>
          </p:cNvPr>
          <p:cNvSpPr/>
          <p:nvPr/>
        </p:nvSpPr>
        <p:spPr>
          <a:xfrm>
            <a:off x="7481887" y="4434121"/>
            <a:ext cx="205158" cy="1523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descr="Detail Record C, column J, Sales Quantity.  Complete with valid data or zero.">
            <a:extLst>
              <a:ext uri="{FF2B5EF4-FFF2-40B4-BE49-F238E27FC236}">
                <a16:creationId xmlns:a16="http://schemas.microsoft.com/office/drawing/2014/main" id="{4F8C6B2D-B69D-48B1-B8EC-FD8D48ABACD2}"/>
              </a:ext>
            </a:extLst>
          </p:cNvPr>
          <p:cNvSpPr/>
          <p:nvPr/>
        </p:nvSpPr>
        <p:spPr>
          <a:xfrm>
            <a:off x="7734855" y="4419600"/>
            <a:ext cx="205158" cy="1523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descr="Detail Record C, column K, Adjustment Code.  Complete with a valid code or leave blank.">
            <a:extLst>
              <a:ext uri="{FF2B5EF4-FFF2-40B4-BE49-F238E27FC236}">
                <a16:creationId xmlns:a16="http://schemas.microsoft.com/office/drawing/2014/main" id="{308C80C6-C511-433C-A58E-38472578A2D8}"/>
              </a:ext>
            </a:extLst>
          </p:cNvPr>
          <p:cNvSpPr/>
          <p:nvPr/>
        </p:nvSpPr>
        <p:spPr>
          <a:xfrm>
            <a:off x="7981350" y="4419600"/>
            <a:ext cx="205158" cy="1523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descr="Detail Record C, column L, Adjustment Volume.  Complete with valid data or zero.">
            <a:extLst>
              <a:ext uri="{FF2B5EF4-FFF2-40B4-BE49-F238E27FC236}">
                <a16:creationId xmlns:a16="http://schemas.microsoft.com/office/drawing/2014/main" id="{E94EF1EC-3D86-440E-B30A-893BE9FDFC8C}"/>
              </a:ext>
            </a:extLst>
          </p:cNvPr>
          <p:cNvSpPr/>
          <p:nvPr/>
        </p:nvSpPr>
        <p:spPr>
          <a:xfrm>
            <a:off x="8184935" y="4419599"/>
            <a:ext cx="247093" cy="1523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descr="Detail Record C, column M, Ending Inventory Quantity.  Complete with valid data or zero.">
            <a:extLst>
              <a:ext uri="{FF2B5EF4-FFF2-40B4-BE49-F238E27FC236}">
                <a16:creationId xmlns:a16="http://schemas.microsoft.com/office/drawing/2014/main" id="{4172EF61-6AFF-4752-A206-F2543FFD4278}"/>
              </a:ext>
            </a:extLst>
          </p:cNvPr>
          <p:cNvSpPr/>
          <p:nvPr/>
        </p:nvSpPr>
        <p:spPr>
          <a:xfrm>
            <a:off x="8471792" y="4417105"/>
            <a:ext cx="205158" cy="1523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Trailer Record 1, Record Type, complete with a literal T1.">
            <a:extLst>
              <a:ext uri="{FF2B5EF4-FFF2-40B4-BE49-F238E27FC236}">
                <a16:creationId xmlns:a16="http://schemas.microsoft.com/office/drawing/2014/main" id="{177F9F75-02E5-4135-BE40-78E599FD44EB}"/>
              </a:ext>
            </a:extLst>
          </p:cNvPr>
          <p:cNvPicPr>
            <a:picLocks noChangeAspect="1"/>
          </p:cNvPicPr>
          <p:nvPr/>
        </p:nvPicPr>
        <p:blipFill>
          <a:blip r:embed="rId7"/>
          <a:stretch>
            <a:fillRect/>
          </a:stretch>
        </p:blipFill>
        <p:spPr>
          <a:xfrm>
            <a:off x="245555" y="4721350"/>
            <a:ext cx="419100" cy="228600"/>
          </a:xfrm>
          <a:prstGeom prst="rect">
            <a:avLst/>
          </a:prstGeom>
        </p:spPr>
      </p:pic>
      <p:pic>
        <p:nvPicPr>
          <p:cNvPr id="29" name="Picture 28" descr="Trailer Record 1, Column B, Line Count, complete with total number of OGOR lines.  This is the total number of LA, LB, and LC lines for an OGOR Header.">
            <a:extLst>
              <a:ext uri="{FF2B5EF4-FFF2-40B4-BE49-F238E27FC236}">
                <a16:creationId xmlns:a16="http://schemas.microsoft.com/office/drawing/2014/main" id="{6628159B-B78A-4047-A2A3-53C881958AAD}"/>
              </a:ext>
            </a:extLst>
          </p:cNvPr>
          <p:cNvPicPr>
            <a:picLocks noChangeAspect="1"/>
          </p:cNvPicPr>
          <p:nvPr/>
        </p:nvPicPr>
        <p:blipFill>
          <a:blip r:embed="rId8"/>
          <a:stretch>
            <a:fillRect/>
          </a:stretch>
        </p:blipFill>
        <p:spPr>
          <a:xfrm>
            <a:off x="2716567" y="4615095"/>
            <a:ext cx="348497" cy="366944"/>
          </a:xfrm>
          <a:prstGeom prst="rect">
            <a:avLst/>
          </a:prstGeom>
        </p:spPr>
      </p:pic>
      <p:pic>
        <p:nvPicPr>
          <p:cNvPr id="31" name="Picture 30">
            <a:extLst>
              <a:ext uri="{FF2B5EF4-FFF2-40B4-BE49-F238E27FC236}">
                <a16:creationId xmlns:a16="http://schemas.microsoft.com/office/drawing/2014/main" id="{CE0EADAE-CFCB-435C-ADF3-B5CE567E2568}"/>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228599" y="1972139"/>
            <a:ext cx="676275" cy="2814406"/>
          </a:xfrm>
          <a:prstGeom prst="rect">
            <a:avLst/>
          </a:prstGeom>
        </p:spPr>
      </p:pic>
      <p:pic>
        <p:nvPicPr>
          <p:cNvPr id="35" name="Picture 34" descr="Detail Record B, columns A and B, LB and 2001.">
            <a:extLst>
              <a:ext uri="{FF2B5EF4-FFF2-40B4-BE49-F238E27FC236}">
                <a16:creationId xmlns:a16="http://schemas.microsoft.com/office/drawing/2014/main" id="{7CEB5C88-2537-4651-A511-C4DA90F23570}"/>
              </a:ext>
            </a:extLst>
          </p:cNvPr>
          <p:cNvPicPr>
            <a:picLocks noChangeAspect="1"/>
          </p:cNvPicPr>
          <p:nvPr/>
        </p:nvPicPr>
        <p:blipFill>
          <a:blip r:embed="rId10"/>
          <a:stretch>
            <a:fillRect/>
          </a:stretch>
        </p:blipFill>
        <p:spPr>
          <a:xfrm>
            <a:off x="268896" y="3244834"/>
            <a:ext cx="619125" cy="180975"/>
          </a:xfrm>
          <a:prstGeom prst="rect">
            <a:avLst/>
          </a:prstGeom>
          <a:noFill/>
          <a:ln w="25400">
            <a:solidFill>
              <a:srgbClr val="FF0000"/>
            </a:solidFill>
          </a:ln>
        </p:spPr>
      </p:pic>
      <p:pic>
        <p:nvPicPr>
          <p:cNvPr id="36" name="Picture 35">
            <a:extLst>
              <a:ext uri="{FF2B5EF4-FFF2-40B4-BE49-F238E27FC236}">
                <a16:creationId xmlns:a16="http://schemas.microsoft.com/office/drawing/2014/main" id="{BC40D711-1C30-4DBD-A825-CD78E0EA2274}"/>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3414062" y="3196237"/>
            <a:ext cx="258269" cy="229572"/>
          </a:xfrm>
          <a:prstGeom prst="rect">
            <a:avLst/>
          </a:prstGeom>
          <a:ln w="25400">
            <a:solidFill>
              <a:srgbClr val="FF0000"/>
            </a:solidFill>
          </a:ln>
        </p:spPr>
      </p:pic>
      <p:sp>
        <p:nvSpPr>
          <p:cNvPr id="37" name="Rectangle 36" descr="Detail Record B, column E, Metering Point Number.  Complete with valid data or leave blank.">
            <a:extLst>
              <a:ext uri="{FF2B5EF4-FFF2-40B4-BE49-F238E27FC236}">
                <a16:creationId xmlns:a16="http://schemas.microsoft.com/office/drawing/2014/main" id="{D90FB73B-4A81-49A6-959F-A8770695F794}"/>
              </a:ext>
            </a:extLst>
          </p:cNvPr>
          <p:cNvSpPr/>
          <p:nvPr/>
        </p:nvSpPr>
        <p:spPr>
          <a:xfrm>
            <a:off x="4005260" y="3355297"/>
            <a:ext cx="525630" cy="2000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descr="Detail Record B, column F, Gas Plant Number.  Complete with valid data or leave blank.">
            <a:extLst>
              <a:ext uri="{FF2B5EF4-FFF2-40B4-BE49-F238E27FC236}">
                <a16:creationId xmlns:a16="http://schemas.microsoft.com/office/drawing/2014/main" id="{79018670-CB96-41DD-A9CC-48DB0A3ABB68}"/>
              </a:ext>
            </a:extLst>
          </p:cNvPr>
          <p:cNvSpPr/>
          <p:nvPr/>
        </p:nvSpPr>
        <p:spPr>
          <a:xfrm flipV="1">
            <a:off x="4530891" y="3355298"/>
            <a:ext cx="509216" cy="200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descr="Detail Record B, column H, BTU content.  Complete with valid data or leave blank.">
            <a:extLst>
              <a:ext uri="{FF2B5EF4-FFF2-40B4-BE49-F238E27FC236}">
                <a16:creationId xmlns:a16="http://schemas.microsoft.com/office/drawing/2014/main" id="{C574EA7E-DF7C-4A52-A4A0-B1C11E4BF606}"/>
              </a:ext>
            </a:extLst>
          </p:cNvPr>
          <p:cNvSpPr/>
          <p:nvPr/>
        </p:nvSpPr>
        <p:spPr>
          <a:xfrm>
            <a:off x="6858000" y="3355297"/>
            <a:ext cx="357558" cy="200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descr="Detail Record C, column D, Product code.  Complete with a valid code.">
            <a:extLst>
              <a:ext uri="{FF2B5EF4-FFF2-40B4-BE49-F238E27FC236}">
                <a16:creationId xmlns:a16="http://schemas.microsoft.com/office/drawing/2014/main" id="{8D0CD788-794B-4585-9732-F721EE86FF16}"/>
              </a:ext>
            </a:extLst>
          </p:cNvPr>
          <p:cNvSpPr/>
          <p:nvPr/>
        </p:nvSpPr>
        <p:spPr>
          <a:xfrm>
            <a:off x="3429000" y="4417105"/>
            <a:ext cx="228600" cy="1523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descr="Detail Record C, column E, Inventory Storage Point Number.  Complete with valid data or leave blank.">
            <a:extLst>
              <a:ext uri="{FF2B5EF4-FFF2-40B4-BE49-F238E27FC236}">
                <a16:creationId xmlns:a16="http://schemas.microsoft.com/office/drawing/2014/main" id="{60A505C7-C654-4AA4-955E-BF30657D4E23}"/>
              </a:ext>
            </a:extLst>
          </p:cNvPr>
          <p:cNvSpPr/>
          <p:nvPr/>
        </p:nvSpPr>
        <p:spPr>
          <a:xfrm>
            <a:off x="4005260" y="4417105"/>
            <a:ext cx="525630" cy="1523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descr="Detail Record C, column F, Metering Point Number.  Complete with valid data or leave blank.">
            <a:extLst>
              <a:ext uri="{FF2B5EF4-FFF2-40B4-BE49-F238E27FC236}">
                <a16:creationId xmlns:a16="http://schemas.microsoft.com/office/drawing/2014/main" id="{D95D9C37-941C-4138-9628-BA305474147B}"/>
              </a:ext>
            </a:extLst>
          </p:cNvPr>
          <p:cNvSpPr/>
          <p:nvPr/>
        </p:nvSpPr>
        <p:spPr>
          <a:xfrm>
            <a:off x="4530890" y="4434121"/>
            <a:ext cx="591526" cy="1353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descr="Detail Record B, column D, Disposition Code.  Complete with a valid code.">
            <a:extLst>
              <a:ext uri="{FF2B5EF4-FFF2-40B4-BE49-F238E27FC236}">
                <a16:creationId xmlns:a16="http://schemas.microsoft.com/office/drawing/2014/main" id="{4E3AC617-9E1F-4B25-B5F7-3F53EC38C992}"/>
              </a:ext>
            </a:extLst>
          </p:cNvPr>
          <p:cNvPicPr>
            <a:picLocks noChangeAspect="1"/>
          </p:cNvPicPr>
          <p:nvPr/>
        </p:nvPicPr>
        <p:blipFill>
          <a:blip r:embed="rId12"/>
          <a:stretch>
            <a:fillRect/>
          </a:stretch>
        </p:blipFill>
        <p:spPr>
          <a:xfrm>
            <a:off x="3414062" y="3176223"/>
            <a:ext cx="278095" cy="266004"/>
          </a:xfrm>
          <a:prstGeom prst="rect">
            <a:avLst/>
          </a:prstGeom>
        </p:spPr>
      </p:pic>
      <p:pic>
        <p:nvPicPr>
          <p:cNvPr id="44" name="Picture 43">
            <a:extLst>
              <a:ext uri="{FF2B5EF4-FFF2-40B4-BE49-F238E27FC236}">
                <a16:creationId xmlns:a16="http://schemas.microsoft.com/office/drawing/2014/main" id="{0F41380D-5925-4D04-89A7-8506DCE21312}"/>
              </a:ext>
              <a:ext uri="{C183D7F6-B498-43B3-948B-1728B52AA6E4}">
                <adec:decorative xmlns:adec="http://schemas.microsoft.com/office/drawing/2017/decorative" val="1"/>
              </a:ext>
            </a:extLst>
          </p:cNvPr>
          <p:cNvPicPr>
            <a:picLocks noChangeAspect="1"/>
          </p:cNvPicPr>
          <p:nvPr/>
        </p:nvPicPr>
        <p:blipFill>
          <a:blip r:embed="rId13"/>
          <a:stretch>
            <a:fillRect/>
          </a:stretch>
        </p:blipFill>
        <p:spPr>
          <a:xfrm>
            <a:off x="7271794" y="3217759"/>
            <a:ext cx="443681" cy="158489"/>
          </a:xfrm>
          <a:prstGeom prst="rect">
            <a:avLst/>
          </a:prstGeom>
          <a:ln w="22225">
            <a:solidFill>
              <a:srgbClr val="FF0000"/>
            </a:solidFill>
          </a:ln>
        </p:spPr>
      </p:pic>
      <p:pic>
        <p:nvPicPr>
          <p:cNvPr id="45" name="Picture 44">
            <a:extLst>
              <a:ext uri="{FF2B5EF4-FFF2-40B4-BE49-F238E27FC236}">
                <a16:creationId xmlns:a16="http://schemas.microsoft.com/office/drawing/2014/main" id="{7F4370C9-8C1C-4FFB-A67B-EF771A3F5B86}"/>
              </a:ext>
              <a:ext uri="{C183D7F6-B498-43B3-948B-1728B52AA6E4}">
                <adec:decorative xmlns:adec="http://schemas.microsoft.com/office/drawing/2017/decorative" val="1"/>
              </a:ext>
            </a:extLst>
          </p:cNvPr>
          <p:cNvPicPr>
            <a:picLocks noChangeAspect="1"/>
          </p:cNvPicPr>
          <p:nvPr/>
        </p:nvPicPr>
        <p:blipFill>
          <a:blip r:embed="rId14"/>
          <a:stretch>
            <a:fillRect/>
          </a:stretch>
        </p:blipFill>
        <p:spPr>
          <a:xfrm>
            <a:off x="3414062" y="3440885"/>
            <a:ext cx="258269" cy="152399"/>
          </a:xfrm>
          <a:prstGeom prst="rect">
            <a:avLst/>
          </a:prstGeom>
          <a:ln w="22225">
            <a:solidFill>
              <a:srgbClr val="FF0000"/>
            </a:solidFill>
          </a:ln>
        </p:spPr>
      </p:pic>
      <p:pic>
        <p:nvPicPr>
          <p:cNvPr id="46" name="Picture 45" descr="Detail Record B, column J, Gas Disposed Quantity.  Complete with valid data or zero.">
            <a:extLst>
              <a:ext uri="{FF2B5EF4-FFF2-40B4-BE49-F238E27FC236}">
                <a16:creationId xmlns:a16="http://schemas.microsoft.com/office/drawing/2014/main" id="{4FC5B0DF-0F73-4B86-B076-7C9C3B628D89}"/>
              </a:ext>
            </a:extLst>
          </p:cNvPr>
          <p:cNvPicPr>
            <a:picLocks noChangeAspect="1"/>
          </p:cNvPicPr>
          <p:nvPr/>
        </p:nvPicPr>
        <p:blipFill>
          <a:blip r:embed="rId15"/>
          <a:stretch>
            <a:fillRect/>
          </a:stretch>
        </p:blipFill>
        <p:spPr>
          <a:xfrm>
            <a:off x="7715475" y="3400424"/>
            <a:ext cx="248859" cy="154897"/>
          </a:xfrm>
          <a:prstGeom prst="rect">
            <a:avLst/>
          </a:prstGeom>
          <a:ln w="22225">
            <a:solidFill>
              <a:srgbClr val="FF0000"/>
            </a:solidFill>
          </a:ln>
        </p:spPr>
      </p:pic>
      <p:sp>
        <p:nvSpPr>
          <p:cNvPr id="47" name="Rectangle 46">
            <a:extLst>
              <a:ext uri="{FF2B5EF4-FFF2-40B4-BE49-F238E27FC236}">
                <a16:creationId xmlns:a16="http://schemas.microsoft.com/office/drawing/2014/main" id="{C4488500-DF5F-4DBB-9D29-77217320EE55}"/>
              </a:ext>
              <a:ext uri="{C183D7F6-B498-43B3-948B-1728B52AA6E4}">
                <adec:decorative xmlns:adec="http://schemas.microsoft.com/office/drawing/2017/decorative" val="1"/>
              </a:ext>
            </a:extLst>
          </p:cNvPr>
          <p:cNvSpPr/>
          <p:nvPr/>
        </p:nvSpPr>
        <p:spPr>
          <a:xfrm>
            <a:off x="7215558" y="1790700"/>
            <a:ext cx="471487" cy="200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Arrow Connector 48">
            <a:extLst>
              <a:ext uri="{FF2B5EF4-FFF2-40B4-BE49-F238E27FC236}">
                <a16:creationId xmlns:a16="http://schemas.microsoft.com/office/drawing/2014/main" id="{D0FE5C99-7408-4D64-A08F-C154BB3B9CED}"/>
              </a:ext>
              <a:ext uri="{C183D7F6-B498-43B3-948B-1728B52AA6E4}">
                <adec:decorative xmlns:adec="http://schemas.microsoft.com/office/drawing/2017/decorative" val="1"/>
              </a:ext>
            </a:extLst>
          </p:cNvPr>
          <p:cNvCxnSpPr>
            <a:cxnSpLocks/>
          </p:cNvCxnSpPr>
          <p:nvPr/>
        </p:nvCxnSpPr>
        <p:spPr>
          <a:xfrm>
            <a:off x="7391400" y="2209800"/>
            <a:ext cx="0" cy="9454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FD5E9E0B-B4D9-4902-BF9E-FC5902A22D5B}"/>
              </a:ext>
              <a:ext uri="{C183D7F6-B498-43B3-948B-1728B52AA6E4}">
                <adec:decorative xmlns:adec="http://schemas.microsoft.com/office/drawing/2017/decorative" val="1"/>
              </a:ext>
            </a:extLst>
          </p:cNvPr>
          <p:cNvSpPr txBox="1"/>
          <p:nvPr/>
        </p:nvSpPr>
        <p:spPr>
          <a:xfrm>
            <a:off x="376487" y="2100495"/>
            <a:ext cx="8777036" cy="4572000"/>
          </a:xfrm>
          <a:prstGeom prst="rect">
            <a:avLst/>
          </a:prstGeom>
          <a:noFill/>
        </p:spPr>
        <p:txBody>
          <a:bodyPr wrap="square" rtlCol="0">
            <a:spAutoFit/>
          </a:bodyPr>
          <a:lstStyle/>
          <a:p>
            <a:endParaRPr lang="en-US" dirty="0"/>
          </a:p>
        </p:txBody>
      </p:sp>
      <p:sp>
        <p:nvSpPr>
          <p:cNvPr id="57" name="Rectangle 56">
            <a:extLst>
              <a:ext uri="{FF2B5EF4-FFF2-40B4-BE49-F238E27FC236}">
                <a16:creationId xmlns:a16="http://schemas.microsoft.com/office/drawing/2014/main" id="{5AD0C430-8A50-4E73-8D1D-26ECFCF2A0EC}"/>
              </a:ext>
              <a:ext uri="{C183D7F6-B498-43B3-948B-1728B52AA6E4}">
                <adec:decorative xmlns:adec="http://schemas.microsoft.com/office/drawing/2017/decorative" val="1"/>
              </a:ext>
            </a:extLst>
          </p:cNvPr>
          <p:cNvSpPr/>
          <p:nvPr/>
        </p:nvSpPr>
        <p:spPr>
          <a:xfrm>
            <a:off x="7715475" y="1790700"/>
            <a:ext cx="224538" cy="200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Arrow Connector 58">
            <a:extLst>
              <a:ext uri="{FF2B5EF4-FFF2-40B4-BE49-F238E27FC236}">
                <a16:creationId xmlns:a16="http://schemas.microsoft.com/office/drawing/2014/main" id="{BBC2D32B-DE90-417E-A4DA-CC3531643B12}"/>
              </a:ext>
              <a:ext uri="{C183D7F6-B498-43B3-948B-1728B52AA6E4}">
                <adec:decorative xmlns:adec="http://schemas.microsoft.com/office/drawing/2017/decorative" val="1"/>
              </a:ext>
            </a:extLst>
          </p:cNvPr>
          <p:cNvCxnSpPr>
            <a:cxnSpLocks/>
          </p:cNvCxnSpPr>
          <p:nvPr/>
        </p:nvCxnSpPr>
        <p:spPr>
          <a:xfrm>
            <a:off x="7827579" y="2209800"/>
            <a:ext cx="32641" cy="114549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34D7F8DE-956F-4497-842A-D65639611EF0}"/>
              </a:ext>
              <a:ext uri="{C183D7F6-B498-43B3-948B-1728B52AA6E4}">
                <adec:decorative xmlns:adec="http://schemas.microsoft.com/office/drawing/2017/decorative" val="1"/>
              </a:ext>
            </a:extLst>
          </p:cNvPr>
          <p:cNvSpPr/>
          <p:nvPr/>
        </p:nvSpPr>
        <p:spPr>
          <a:xfrm>
            <a:off x="7964334" y="1790700"/>
            <a:ext cx="205158" cy="200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Arrow Connector 64">
            <a:extLst>
              <a:ext uri="{FF2B5EF4-FFF2-40B4-BE49-F238E27FC236}">
                <a16:creationId xmlns:a16="http://schemas.microsoft.com/office/drawing/2014/main" id="{76996963-2C02-4308-8659-601EAE0F9FC6}"/>
              </a:ext>
              <a:ext uri="{C183D7F6-B498-43B3-948B-1728B52AA6E4}">
                <adec:decorative xmlns:adec="http://schemas.microsoft.com/office/drawing/2017/decorative" val="1"/>
              </a:ext>
            </a:extLst>
          </p:cNvPr>
          <p:cNvCxnSpPr>
            <a:cxnSpLocks/>
          </p:cNvCxnSpPr>
          <p:nvPr/>
        </p:nvCxnSpPr>
        <p:spPr>
          <a:xfrm>
            <a:off x="8028266" y="2209800"/>
            <a:ext cx="11619" cy="10350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descr="Detail Record C, columns A and B, LC and 3001.">
            <a:extLst>
              <a:ext uri="{FF2B5EF4-FFF2-40B4-BE49-F238E27FC236}">
                <a16:creationId xmlns:a16="http://schemas.microsoft.com/office/drawing/2014/main" id="{7EB73477-1EA1-460C-B78F-755903AFC0CD}"/>
              </a:ext>
            </a:extLst>
          </p:cNvPr>
          <p:cNvPicPr>
            <a:picLocks noChangeAspect="1"/>
          </p:cNvPicPr>
          <p:nvPr/>
        </p:nvPicPr>
        <p:blipFill>
          <a:blip r:embed="rId16"/>
          <a:stretch>
            <a:fillRect/>
          </a:stretch>
        </p:blipFill>
        <p:spPr>
          <a:xfrm>
            <a:off x="373415" y="4392740"/>
            <a:ext cx="476506" cy="192085"/>
          </a:xfrm>
          <a:prstGeom prst="rect">
            <a:avLst/>
          </a:prstGeom>
        </p:spPr>
      </p:pic>
      <p:sp>
        <p:nvSpPr>
          <p:cNvPr id="9" name="Rectangle 8" descr="Trailer Record 1, column C, Contact Name.  Complete with valid data.">
            <a:extLst>
              <a:ext uri="{FF2B5EF4-FFF2-40B4-BE49-F238E27FC236}">
                <a16:creationId xmlns:a16="http://schemas.microsoft.com/office/drawing/2014/main" id="{D688C9AD-F7D1-42F8-97A1-EE1EEF598870}"/>
              </a:ext>
            </a:extLst>
          </p:cNvPr>
          <p:cNvSpPr/>
          <p:nvPr/>
        </p:nvSpPr>
        <p:spPr>
          <a:xfrm>
            <a:off x="3048000" y="4786545"/>
            <a:ext cx="457200" cy="1740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Trailer Record 1, column D, Phone Number.  Complete using 9999999999 format, for example 8005551234.">
            <a:extLst>
              <a:ext uri="{FF2B5EF4-FFF2-40B4-BE49-F238E27FC236}">
                <a16:creationId xmlns:a16="http://schemas.microsoft.com/office/drawing/2014/main" id="{6CF6706F-BC1F-47F0-AF02-8FF5F8EB7B94}"/>
              </a:ext>
            </a:extLst>
          </p:cNvPr>
          <p:cNvSpPr/>
          <p:nvPr/>
        </p:nvSpPr>
        <p:spPr>
          <a:xfrm>
            <a:off x="3505200" y="4786545"/>
            <a:ext cx="525630" cy="1634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descr="Trailer Record 1, column E, Phone Extension.  Complete or leave blank.">
            <a:extLst>
              <a:ext uri="{FF2B5EF4-FFF2-40B4-BE49-F238E27FC236}">
                <a16:creationId xmlns:a16="http://schemas.microsoft.com/office/drawing/2014/main" id="{5D61C29C-2475-4078-A461-201C02FC187B}"/>
              </a:ext>
            </a:extLst>
          </p:cNvPr>
          <p:cNvSpPr/>
          <p:nvPr/>
        </p:nvSpPr>
        <p:spPr>
          <a:xfrm>
            <a:off x="4030830" y="4786545"/>
            <a:ext cx="500060" cy="1499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descr="Trailer Record 1, column F, Authorization Date.  Complete using MMDDYYYY format, for example 01312017.">
            <a:extLst>
              <a:ext uri="{FF2B5EF4-FFF2-40B4-BE49-F238E27FC236}">
                <a16:creationId xmlns:a16="http://schemas.microsoft.com/office/drawing/2014/main" id="{034AC32F-D6AE-485A-8FDC-EEBC400DC5A1}"/>
              </a:ext>
            </a:extLst>
          </p:cNvPr>
          <p:cNvSpPr/>
          <p:nvPr/>
        </p:nvSpPr>
        <p:spPr>
          <a:xfrm>
            <a:off x="4530890" y="4786545"/>
            <a:ext cx="373230" cy="1353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p>
        </p:txBody>
      </p:sp>
      <p:pic>
        <p:nvPicPr>
          <p:cNvPr id="30" name="Picture 29" descr="OGOR CSV Sample File title.">
            <a:extLst>
              <a:ext uri="{FF2B5EF4-FFF2-40B4-BE49-F238E27FC236}">
                <a16:creationId xmlns:a16="http://schemas.microsoft.com/office/drawing/2014/main" id="{F62F7F0D-74D9-4329-8056-304307BE6AC2}"/>
              </a:ext>
            </a:extLst>
          </p:cNvPr>
          <p:cNvPicPr>
            <a:picLocks noChangeAspect="1"/>
          </p:cNvPicPr>
          <p:nvPr/>
        </p:nvPicPr>
        <p:blipFill>
          <a:blip r:embed="rId17"/>
          <a:stretch>
            <a:fillRect/>
          </a:stretch>
        </p:blipFill>
        <p:spPr>
          <a:xfrm>
            <a:off x="-3" y="9601"/>
            <a:ext cx="9144000" cy="1319368"/>
          </a:xfrm>
          <a:prstGeom prst="rect">
            <a:avLst/>
          </a:prstGeom>
        </p:spPr>
      </p:pic>
    </p:spTree>
    <p:extLst>
      <p:ext uri="{BB962C8B-B14F-4D97-AF65-F5344CB8AC3E}">
        <p14:creationId xmlns:p14="http://schemas.microsoft.com/office/powerpoint/2010/main" val="9851262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circle(in)">
                                      <p:cBhvr>
                                        <p:cTn id="15" dur="20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circle(in)">
                                      <p:cBhvr>
                                        <p:cTn id="28" dur="2000"/>
                                        <p:tgtEl>
                                          <p:spTgt spid="3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7"/>
                                        </p:tgtEl>
                                        <p:attrNameLst>
                                          <p:attrName>style.visibility</p:attrName>
                                        </p:attrNameLst>
                                      </p:cBhvr>
                                      <p:to>
                                        <p:strVal val="visible"/>
                                      </p:to>
                                    </p:set>
                                    <p:anim calcmode="lin" valueType="num">
                                      <p:cBhvr additive="base">
                                        <p:cTn id="33" dur="500" fill="hold"/>
                                        <p:tgtEl>
                                          <p:spTgt spid="47"/>
                                        </p:tgtEl>
                                        <p:attrNameLst>
                                          <p:attrName>ppt_x</p:attrName>
                                        </p:attrNameLst>
                                      </p:cBhvr>
                                      <p:tavLst>
                                        <p:tav tm="0">
                                          <p:val>
                                            <p:strVal val="#ppt_x"/>
                                          </p:val>
                                        </p:tav>
                                        <p:tav tm="100000">
                                          <p:val>
                                            <p:strVal val="#ppt_x"/>
                                          </p:val>
                                        </p:tav>
                                      </p:tavLst>
                                    </p:anim>
                                    <p:anim calcmode="lin" valueType="num">
                                      <p:cBhvr additive="base">
                                        <p:cTn id="34"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7"/>
                                        </p:tgtEl>
                                        <p:attrNameLst>
                                          <p:attrName>style.visibility</p:attrName>
                                        </p:attrNameLst>
                                      </p:cBhvr>
                                      <p:to>
                                        <p:strVal val="visible"/>
                                      </p:to>
                                    </p:set>
                                    <p:anim calcmode="lin" valueType="num">
                                      <p:cBhvr additive="base">
                                        <p:cTn id="43" dur="500" fill="hold"/>
                                        <p:tgtEl>
                                          <p:spTgt spid="57"/>
                                        </p:tgtEl>
                                        <p:attrNameLst>
                                          <p:attrName>ppt_x</p:attrName>
                                        </p:attrNameLst>
                                      </p:cBhvr>
                                      <p:tavLst>
                                        <p:tav tm="0">
                                          <p:val>
                                            <p:strVal val="#ppt_x"/>
                                          </p:val>
                                        </p:tav>
                                        <p:tav tm="100000">
                                          <p:val>
                                            <p:strVal val="#ppt_x"/>
                                          </p:val>
                                        </p:tav>
                                      </p:tavLst>
                                    </p:anim>
                                    <p:anim calcmode="lin" valueType="num">
                                      <p:cBhvr additive="base">
                                        <p:cTn id="44"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additive="base">
                                        <p:cTn id="53" dur="500" fill="hold"/>
                                        <p:tgtEl>
                                          <p:spTgt spid="64"/>
                                        </p:tgtEl>
                                        <p:attrNameLst>
                                          <p:attrName>ppt_x</p:attrName>
                                        </p:attrNameLst>
                                      </p:cBhvr>
                                      <p:tavLst>
                                        <p:tav tm="0">
                                          <p:val>
                                            <p:strVal val="#ppt_x"/>
                                          </p:val>
                                        </p:tav>
                                        <p:tav tm="100000">
                                          <p:val>
                                            <p:strVal val="#ppt_x"/>
                                          </p:val>
                                        </p:tav>
                                      </p:tavLst>
                                    </p:anim>
                                    <p:anim calcmode="lin" valueType="num">
                                      <p:cBhvr additive="base">
                                        <p:cTn id="5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additive="base">
                                        <p:cTn id="63" dur="500" fill="hold"/>
                                        <p:tgtEl>
                                          <p:spTgt spid="44"/>
                                        </p:tgtEl>
                                        <p:attrNameLst>
                                          <p:attrName>ppt_x</p:attrName>
                                        </p:attrNameLst>
                                      </p:cBhvr>
                                      <p:tavLst>
                                        <p:tav tm="0">
                                          <p:val>
                                            <p:strVal val="#ppt_x"/>
                                          </p:val>
                                        </p:tav>
                                        <p:tav tm="100000">
                                          <p:val>
                                            <p:strVal val="#ppt_x"/>
                                          </p:val>
                                        </p:tav>
                                      </p:tavLst>
                                    </p:anim>
                                    <p:anim calcmode="lin" valueType="num">
                                      <p:cBhvr additive="base">
                                        <p:cTn id="6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43"/>
                                        </p:tgtEl>
                                        <p:attrNameLst>
                                          <p:attrName>style.visibility</p:attrName>
                                        </p:attrNameLst>
                                      </p:cBhvr>
                                      <p:to>
                                        <p:strVal val="visible"/>
                                      </p:to>
                                    </p:set>
                                    <p:anim calcmode="lin" valueType="num">
                                      <p:cBhvr additive="base">
                                        <p:cTn id="69" dur="500" fill="hold"/>
                                        <p:tgtEl>
                                          <p:spTgt spid="43"/>
                                        </p:tgtEl>
                                        <p:attrNameLst>
                                          <p:attrName>ppt_x</p:attrName>
                                        </p:attrNameLst>
                                      </p:cBhvr>
                                      <p:tavLst>
                                        <p:tav tm="0">
                                          <p:val>
                                            <p:strVal val="#ppt_x"/>
                                          </p:val>
                                        </p:tav>
                                        <p:tav tm="100000">
                                          <p:val>
                                            <p:strVal val="#ppt_x"/>
                                          </p:val>
                                        </p:tav>
                                      </p:tavLst>
                                    </p:anim>
                                    <p:anim calcmode="lin" valueType="num">
                                      <p:cBhvr additive="base">
                                        <p:cTn id="7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45"/>
                                        </p:tgtEl>
                                        <p:attrNameLst>
                                          <p:attrName>style.visibility</p:attrName>
                                        </p:attrNameLst>
                                      </p:cBhvr>
                                      <p:to>
                                        <p:strVal val="visible"/>
                                      </p:to>
                                    </p:set>
                                    <p:anim calcmode="lin" valueType="num">
                                      <p:cBhvr additive="base">
                                        <p:cTn id="75" dur="500" fill="hold"/>
                                        <p:tgtEl>
                                          <p:spTgt spid="45"/>
                                        </p:tgtEl>
                                        <p:attrNameLst>
                                          <p:attrName>ppt_x</p:attrName>
                                        </p:attrNameLst>
                                      </p:cBhvr>
                                      <p:tavLst>
                                        <p:tav tm="0">
                                          <p:val>
                                            <p:strVal val="#ppt_x"/>
                                          </p:val>
                                        </p:tav>
                                        <p:tav tm="100000">
                                          <p:val>
                                            <p:strVal val="#ppt_x"/>
                                          </p:val>
                                        </p:tav>
                                      </p:tavLst>
                                    </p:anim>
                                    <p:anim calcmode="lin" valueType="num">
                                      <p:cBhvr additive="base">
                                        <p:cTn id="76"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500" fill="hold"/>
                                        <p:tgtEl>
                                          <p:spTgt spid="46"/>
                                        </p:tgtEl>
                                        <p:attrNameLst>
                                          <p:attrName>ppt_x</p:attrName>
                                        </p:attrNameLst>
                                      </p:cBhvr>
                                      <p:tavLst>
                                        <p:tav tm="0">
                                          <p:val>
                                            <p:strVal val="#ppt_x"/>
                                          </p:val>
                                        </p:tav>
                                        <p:tav tm="100000">
                                          <p:val>
                                            <p:strVal val="#ppt_x"/>
                                          </p:val>
                                        </p:tav>
                                      </p:tavLst>
                                    </p:anim>
                                    <p:anim calcmode="lin" valueType="num">
                                      <p:cBhvr additive="base">
                                        <p:cTn id="8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6" presetClass="entr" presetSubtype="16" fill="hold" grpId="0" nodeType="click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circle(in)">
                                      <p:cBhvr>
                                        <p:cTn id="87" dur="2000"/>
                                        <p:tgtEl>
                                          <p:spTgt spid="37"/>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grpId="0" nodeType="click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circle(in)">
                                      <p:cBhvr>
                                        <p:cTn id="92" dur="2000"/>
                                        <p:tgtEl>
                                          <p:spTgt spid="38"/>
                                        </p:tgtEl>
                                      </p:cBhvr>
                                    </p:animEffect>
                                  </p:childTnLst>
                                </p:cTn>
                              </p:par>
                            </p:childTnLst>
                          </p:cTn>
                        </p:par>
                      </p:childTnLst>
                    </p:cTn>
                  </p:par>
                  <p:par>
                    <p:cTn id="93" fill="hold">
                      <p:stCondLst>
                        <p:cond delay="indefinite"/>
                      </p:stCondLst>
                      <p:childTnLst>
                        <p:par>
                          <p:cTn id="94" fill="hold">
                            <p:stCondLst>
                              <p:cond delay="0"/>
                            </p:stCondLst>
                            <p:childTnLst>
                              <p:par>
                                <p:cTn id="95" presetID="6" presetClass="entr" presetSubtype="16" fill="hold" grpId="0" nodeType="click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circle(in)">
                                      <p:cBhvr>
                                        <p:cTn id="97" dur="2000"/>
                                        <p:tgtEl>
                                          <p:spTgt spid="39"/>
                                        </p:tgtEl>
                                      </p:cBhvr>
                                    </p:animEffect>
                                  </p:childTnLst>
                                </p:cTn>
                              </p:par>
                            </p:childTnLst>
                          </p:cTn>
                        </p:par>
                      </p:childTnLst>
                    </p:cTn>
                  </p:par>
                  <p:par>
                    <p:cTn id="98" fill="hold">
                      <p:stCondLst>
                        <p:cond delay="indefinite"/>
                      </p:stCondLst>
                      <p:childTnLst>
                        <p:par>
                          <p:cTn id="99" fill="hold">
                            <p:stCondLst>
                              <p:cond delay="0"/>
                            </p:stCondLst>
                            <p:childTnLst>
                              <p:par>
                                <p:cTn id="100" presetID="31" presetClass="entr" presetSubtype="0" fill="hold" nodeType="click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1000" fill="hold"/>
                                        <p:tgtEl>
                                          <p:spTgt spid="17"/>
                                        </p:tgtEl>
                                        <p:attrNameLst>
                                          <p:attrName>ppt_w</p:attrName>
                                        </p:attrNameLst>
                                      </p:cBhvr>
                                      <p:tavLst>
                                        <p:tav tm="0">
                                          <p:val>
                                            <p:fltVal val="0"/>
                                          </p:val>
                                        </p:tav>
                                        <p:tav tm="100000">
                                          <p:val>
                                            <p:strVal val="#ppt_w"/>
                                          </p:val>
                                        </p:tav>
                                      </p:tavLst>
                                    </p:anim>
                                    <p:anim calcmode="lin" valueType="num">
                                      <p:cBhvr>
                                        <p:cTn id="103" dur="1000" fill="hold"/>
                                        <p:tgtEl>
                                          <p:spTgt spid="17"/>
                                        </p:tgtEl>
                                        <p:attrNameLst>
                                          <p:attrName>ppt_h</p:attrName>
                                        </p:attrNameLst>
                                      </p:cBhvr>
                                      <p:tavLst>
                                        <p:tav tm="0">
                                          <p:val>
                                            <p:fltVal val="0"/>
                                          </p:val>
                                        </p:tav>
                                        <p:tav tm="100000">
                                          <p:val>
                                            <p:strVal val="#ppt_h"/>
                                          </p:val>
                                        </p:tav>
                                      </p:tavLst>
                                    </p:anim>
                                    <p:anim calcmode="lin" valueType="num">
                                      <p:cBhvr>
                                        <p:cTn id="104" dur="1000" fill="hold"/>
                                        <p:tgtEl>
                                          <p:spTgt spid="17"/>
                                        </p:tgtEl>
                                        <p:attrNameLst>
                                          <p:attrName>style.rotation</p:attrName>
                                        </p:attrNameLst>
                                      </p:cBhvr>
                                      <p:tavLst>
                                        <p:tav tm="0">
                                          <p:val>
                                            <p:fltVal val="90"/>
                                          </p:val>
                                        </p:tav>
                                        <p:tav tm="100000">
                                          <p:val>
                                            <p:fltVal val="0"/>
                                          </p:val>
                                        </p:tav>
                                      </p:tavLst>
                                    </p:anim>
                                    <p:animEffect transition="in" filter="fade">
                                      <p:cBhvr>
                                        <p:cTn id="105" dur="1000"/>
                                        <p:tgtEl>
                                          <p:spTgt spid="17"/>
                                        </p:tgtEl>
                                      </p:cBhvr>
                                    </p:animEffect>
                                  </p:childTnLst>
                                </p:cTn>
                              </p:par>
                            </p:childTnLst>
                          </p:cTn>
                        </p:par>
                      </p:childTnLst>
                    </p:cTn>
                  </p:par>
                  <p:par>
                    <p:cTn id="106" fill="hold">
                      <p:stCondLst>
                        <p:cond delay="indefinite"/>
                      </p:stCondLst>
                      <p:childTnLst>
                        <p:par>
                          <p:cTn id="107" fill="hold">
                            <p:stCondLst>
                              <p:cond delay="0"/>
                            </p:stCondLst>
                            <p:childTnLst>
                              <p:par>
                                <p:cTn id="108" presetID="31" presetClass="entr" presetSubtype="0" fill="hold" nodeType="clickEffect">
                                  <p:stCondLst>
                                    <p:cond delay="0"/>
                                  </p:stCondLst>
                                  <p:childTnLst>
                                    <p:set>
                                      <p:cBhvr>
                                        <p:cTn id="109" dur="1" fill="hold">
                                          <p:stCondLst>
                                            <p:cond delay="0"/>
                                          </p:stCondLst>
                                        </p:cTn>
                                        <p:tgtEl>
                                          <p:spTgt spid="8"/>
                                        </p:tgtEl>
                                        <p:attrNameLst>
                                          <p:attrName>style.visibility</p:attrName>
                                        </p:attrNameLst>
                                      </p:cBhvr>
                                      <p:to>
                                        <p:strVal val="visible"/>
                                      </p:to>
                                    </p:set>
                                    <p:anim calcmode="lin" valueType="num">
                                      <p:cBhvr>
                                        <p:cTn id="110" dur="1000" fill="hold"/>
                                        <p:tgtEl>
                                          <p:spTgt spid="8"/>
                                        </p:tgtEl>
                                        <p:attrNameLst>
                                          <p:attrName>ppt_w</p:attrName>
                                        </p:attrNameLst>
                                      </p:cBhvr>
                                      <p:tavLst>
                                        <p:tav tm="0">
                                          <p:val>
                                            <p:fltVal val="0"/>
                                          </p:val>
                                        </p:tav>
                                        <p:tav tm="100000">
                                          <p:val>
                                            <p:strVal val="#ppt_w"/>
                                          </p:val>
                                        </p:tav>
                                      </p:tavLst>
                                    </p:anim>
                                    <p:anim calcmode="lin" valueType="num">
                                      <p:cBhvr>
                                        <p:cTn id="111" dur="1000" fill="hold"/>
                                        <p:tgtEl>
                                          <p:spTgt spid="8"/>
                                        </p:tgtEl>
                                        <p:attrNameLst>
                                          <p:attrName>ppt_h</p:attrName>
                                        </p:attrNameLst>
                                      </p:cBhvr>
                                      <p:tavLst>
                                        <p:tav tm="0">
                                          <p:val>
                                            <p:fltVal val="0"/>
                                          </p:val>
                                        </p:tav>
                                        <p:tav tm="100000">
                                          <p:val>
                                            <p:strVal val="#ppt_h"/>
                                          </p:val>
                                        </p:tav>
                                      </p:tavLst>
                                    </p:anim>
                                    <p:anim calcmode="lin" valueType="num">
                                      <p:cBhvr>
                                        <p:cTn id="112" dur="1000" fill="hold"/>
                                        <p:tgtEl>
                                          <p:spTgt spid="8"/>
                                        </p:tgtEl>
                                        <p:attrNameLst>
                                          <p:attrName>style.rotation</p:attrName>
                                        </p:attrNameLst>
                                      </p:cBhvr>
                                      <p:tavLst>
                                        <p:tav tm="0">
                                          <p:val>
                                            <p:fltVal val="90"/>
                                          </p:val>
                                        </p:tav>
                                        <p:tav tm="100000">
                                          <p:val>
                                            <p:fltVal val="0"/>
                                          </p:val>
                                        </p:tav>
                                      </p:tavLst>
                                    </p:anim>
                                    <p:animEffect transition="in" filter="fade">
                                      <p:cBhvr>
                                        <p:cTn id="113" dur="1000"/>
                                        <p:tgtEl>
                                          <p:spTgt spid="8"/>
                                        </p:tgtEl>
                                      </p:cBhvr>
                                    </p:animEffect>
                                  </p:childTnLst>
                                </p:cTn>
                              </p:par>
                            </p:childTnLst>
                          </p:cTn>
                        </p:par>
                      </p:childTnLst>
                    </p:cTn>
                  </p:par>
                  <p:par>
                    <p:cTn id="114" fill="hold">
                      <p:stCondLst>
                        <p:cond delay="indefinite"/>
                      </p:stCondLst>
                      <p:childTnLst>
                        <p:par>
                          <p:cTn id="115" fill="hold">
                            <p:stCondLst>
                              <p:cond delay="0"/>
                            </p:stCondLst>
                            <p:childTnLst>
                              <p:par>
                                <p:cTn id="116" presetID="31" presetClass="entr" presetSubtype="0" fill="hold" grpId="0" nodeType="clickEffect">
                                  <p:stCondLst>
                                    <p:cond delay="0"/>
                                  </p:stCondLst>
                                  <p:childTnLst>
                                    <p:set>
                                      <p:cBhvr>
                                        <p:cTn id="117" dur="1" fill="hold">
                                          <p:stCondLst>
                                            <p:cond delay="0"/>
                                          </p:stCondLst>
                                        </p:cTn>
                                        <p:tgtEl>
                                          <p:spTgt spid="18"/>
                                        </p:tgtEl>
                                        <p:attrNameLst>
                                          <p:attrName>style.visibility</p:attrName>
                                        </p:attrNameLst>
                                      </p:cBhvr>
                                      <p:to>
                                        <p:strVal val="visible"/>
                                      </p:to>
                                    </p:set>
                                    <p:anim calcmode="lin" valueType="num">
                                      <p:cBhvr>
                                        <p:cTn id="118" dur="1000" fill="hold"/>
                                        <p:tgtEl>
                                          <p:spTgt spid="18"/>
                                        </p:tgtEl>
                                        <p:attrNameLst>
                                          <p:attrName>ppt_w</p:attrName>
                                        </p:attrNameLst>
                                      </p:cBhvr>
                                      <p:tavLst>
                                        <p:tav tm="0">
                                          <p:val>
                                            <p:fltVal val="0"/>
                                          </p:val>
                                        </p:tav>
                                        <p:tav tm="100000">
                                          <p:val>
                                            <p:strVal val="#ppt_w"/>
                                          </p:val>
                                        </p:tav>
                                      </p:tavLst>
                                    </p:anim>
                                    <p:anim calcmode="lin" valueType="num">
                                      <p:cBhvr>
                                        <p:cTn id="119" dur="1000" fill="hold"/>
                                        <p:tgtEl>
                                          <p:spTgt spid="18"/>
                                        </p:tgtEl>
                                        <p:attrNameLst>
                                          <p:attrName>ppt_h</p:attrName>
                                        </p:attrNameLst>
                                      </p:cBhvr>
                                      <p:tavLst>
                                        <p:tav tm="0">
                                          <p:val>
                                            <p:fltVal val="0"/>
                                          </p:val>
                                        </p:tav>
                                        <p:tav tm="100000">
                                          <p:val>
                                            <p:strVal val="#ppt_h"/>
                                          </p:val>
                                        </p:tav>
                                      </p:tavLst>
                                    </p:anim>
                                    <p:anim calcmode="lin" valueType="num">
                                      <p:cBhvr>
                                        <p:cTn id="120" dur="1000" fill="hold"/>
                                        <p:tgtEl>
                                          <p:spTgt spid="18"/>
                                        </p:tgtEl>
                                        <p:attrNameLst>
                                          <p:attrName>style.rotation</p:attrName>
                                        </p:attrNameLst>
                                      </p:cBhvr>
                                      <p:tavLst>
                                        <p:tav tm="0">
                                          <p:val>
                                            <p:fltVal val="90"/>
                                          </p:val>
                                        </p:tav>
                                        <p:tav tm="100000">
                                          <p:val>
                                            <p:fltVal val="0"/>
                                          </p:val>
                                        </p:tav>
                                      </p:tavLst>
                                    </p:anim>
                                    <p:animEffect transition="in" filter="fade">
                                      <p:cBhvr>
                                        <p:cTn id="121" dur="1000"/>
                                        <p:tgtEl>
                                          <p:spTgt spid="18"/>
                                        </p:tgtEl>
                                      </p:cBhvr>
                                    </p:animEffect>
                                  </p:childTnLst>
                                </p:cTn>
                              </p:par>
                            </p:childTnLst>
                          </p:cTn>
                        </p:par>
                      </p:childTnLst>
                    </p:cTn>
                  </p:par>
                  <p:par>
                    <p:cTn id="122" fill="hold">
                      <p:stCondLst>
                        <p:cond delay="indefinite"/>
                      </p:stCondLst>
                      <p:childTnLst>
                        <p:par>
                          <p:cTn id="123" fill="hold">
                            <p:stCondLst>
                              <p:cond delay="0"/>
                            </p:stCondLst>
                            <p:childTnLst>
                              <p:par>
                                <p:cTn id="124" presetID="6" presetClass="entr" presetSubtype="16" fill="hold" grpId="0" nodeType="click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circle(in)">
                                      <p:cBhvr>
                                        <p:cTn id="126" dur="2000"/>
                                        <p:tgtEl>
                                          <p:spTgt spid="40"/>
                                        </p:tgtEl>
                                      </p:cBhvr>
                                    </p:animEffect>
                                  </p:childTnLst>
                                </p:cTn>
                              </p:par>
                            </p:childTnLst>
                          </p:cTn>
                        </p:par>
                      </p:childTnLst>
                    </p:cTn>
                  </p:par>
                  <p:par>
                    <p:cTn id="127" fill="hold">
                      <p:stCondLst>
                        <p:cond delay="indefinite"/>
                      </p:stCondLst>
                      <p:childTnLst>
                        <p:par>
                          <p:cTn id="128" fill="hold">
                            <p:stCondLst>
                              <p:cond delay="0"/>
                            </p:stCondLst>
                            <p:childTnLst>
                              <p:par>
                                <p:cTn id="129" presetID="31" presetClass="entr" presetSubtype="0" fill="hold" grpId="0" nodeType="clickEffect">
                                  <p:stCondLst>
                                    <p:cond delay="0"/>
                                  </p:stCondLst>
                                  <p:childTnLst>
                                    <p:set>
                                      <p:cBhvr>
                                        <p:cTn id="130" dur="1" fill="hold">
                                          <p:stCondLst>
                                            <p:cond delay="0"/>
                                          </p:stCondLst>
                                        </p:cTn>
                                        <p:tgtEl>
                                          <p:spTgt spid="19"/>
                                        </p:tgtEl>
                                        <p:attrNameLst>
                                          <p:attrName>style.visibility</p:attrName>
                                        </p:attrNameLst>
                                      </p:cBhvr>
                                      <p:to>
                                        <p:strVal val="visible"/>
                                      </p:to>
                                    </p:set>
                                    <p:anim calcmode="lin" valueType="num">
                                      <p:cBhvr>
                                        <p:cTn id="131" dur="1000" fill="hold"/>
                                        <p:tgtEl>
                                          <p:spTgt spid="19"/>
                                        </p:tgtEl>
                                        <p:attrNameLst>
                                          <p:attrName>ppt_w</p:attrName>
                                        </p:attrNameLst>
                                      </p:cBhvr>
                                      <p:tavLst>
                                        <p:tav tm="0">
                                          <p:val>
                                            <p:fltVal val="0"/>
                                          </p:val>
                                        </p:tav>
                                        <p:tav tm="100000">
                                          <p:val>
                                            <p:strVal val="#ppt_w"/>
                                          </p:val>
                                        </p:tav>
                                      </p:tavLst>
                                    </p:anim>
                                    <p:anim calcmode="lin" valueType="num">
                                      <p:cBhvr>
                                        <p:cTn id="132" dur="1000" fill="hold"/>
                                        <p:tgtEl>
                                          <p:spTgt spid="19"/>
                                        </p:tgtEl>
                                        <p:attrNameLst>
                                          <p:attrName>ppt_h</p:attrName>
                                        </p:attrNameLst>
                                      </p:cBhvr>
                                      <p:tavLst>
                                        <p:tav tm="0">
                                          <p:val>
                                            <p:fltVal val="0"/>
                                          </p:val>
                                        </p:tav>
                                        <p:tav tm="100000">
                                          <p:val>
                                            <p:strVal val="#ppt_h"/>
                                          </p:val>
                                        </p:tav>
                                      </p:tavLst>
                                    </p:anim>
                                    <p:anim calcmode="lin" valueType="num">
                                      <p:cBhvr>
                                        <p:cTn id="133" dur="1000" fill="hold"/>
                                        <p:tgtEl>
                                          <p:spTgt spid="19"/>
                                        </p:tgtEl>
                                        <p:attrNameLst>
                                          <p:attrName>style.rotation</p:attrName>
                                        </p:attrNameLst>
                                      </p:cBhvr>
                                      <p:tavLst>
                                        <p:tav tm="0">
                                          <p:val>
                                            <p:fltVal val="90"/>
                                          </p:val>
                                        </p:tav>
                                        <p:tav tm="100000">
                                          <p:val>
                                            <p:fltVal val="0"/>
                                          </p:val>
                                        </p:tav>
                                      </p:tavLst>
                                    </p:anim>
                                    <p:animEffect transition="in" filter="fade">
                                      <p:cBhvr>
                                        <p:cTn id="134" dur="1000"/>
                                        <p:tgtEl>
                                          <p:spTgt spid="19"/>
                                        </p:tgtEl>
                                      </p:cBhvr>
                                    </p:animEffect>
                                  </p:childTnLst>
                                </p:cTn>
                              </p:par>
                            </p:childTnLst>
                          </p:cTn>
                        </p:par>
                      </p:childTnLst>
                    </p:cTn>
                  </p:par>
                  <p:par>
                    <p:cTn id="135" fill="hold">
                      <p:stCondLst>
                        <p:cond delay="indefinite"/>
                      </p:stCondLst>
                      <p:childTnLst>
                        <p:par>
                          <p:cTn id="136" fill="hold">
                            <p:stCondLst>
                              <p:cond delay="0"/>
                            </p:stCondLst>
                            <p:childTnLst>
                              <p:par>
                                <p:cTn id="137" presetID="6" presetClass="entr" presetSubtype="16" fill="hold" grpId="0" nodeType="clickEffect">
                                  <p:stCondLst>
                                    <p:cond delay="0"/>
                                  </p:stCondLst>
                                  <p:childTnLst>
                                    <p:set>
                                      <p:cBhvr>
                                        <p:cTn id="138" dur="1" fill="hold">
                                          <p:stCondLst>
                                            <p:cond delay="0"/>
                                          </p:stCondLst>
                                        </p:cTn>
                                        <p:tgtEl>
                                          <p:spTgt spid="41"/>
                                        </p:tgtEl>
                                        <p:attrNameLst>
                                          <p:attrName>style.visibility</p:attrName>
                                        </p:attrNameLst>
                                      </p:cBhvr>
                                      <p:to>
                                        <p:strVal val="visible"/>
                                      </p:to>
                                    </p:set>
                                    <p:animEffect transition="in" filter="circle(in)">
                                      <p:cBhvr>
                                        <p:cTn id="139" dur="2000"/>
                                        <p:tgtEl>
                                          <p:spTgt spid="41"/>
                                        </p:tgtEl>
                                      </p:cBhvr>
                                    </p:animEffect>
                                  </p:childTnLst>
                                </p:cTn>
                              </p:par>
                            </p:childTnLst>
                          </p:cTn>
                        </p:par>
                      </p:childTnLst>
                    </p:cTn>
                  </p:par>
                  <p:par>
                    <p:cTn id="140" fill="hold">
                      <p:stCondLst>
                        <p:cond delay="indefinite"/>
                      </p:stCondLst>
                      <p:childTnLst>
                        <p:par>
                          <p:cTn id="141" fill="hold">
                            <p:stCondLst>
                              <p:cond delay="0"/>
                            </p:stCondLst>
                            <p:childTnLst>
                              <p:par>
                                <p:cTn id="142" presetID="6" presetClass="entr" presetSubtype="16" fill="hold" grpId="0" nodeType="clickEffect">
                                  <p:stCondLst>
                                    <p:cond delay="0"/>
                                  </p:stCondLst>
                                  <p:childTnLst>
                                    <p:set>
                                      <p:cBhvr>
                                        <p:cTn id="143" dur="1" fill="hold">
                                          <p:stCondLst>
                                            <p:cond delay="0"/>
                                          </p:stCondLst>
                                        </p:cTn>
                                        <p:tgtEl>
                                          <p:spTgt spid="42"/>
                                        </p:tgtEl>
                                        <p:attrNameLst>
                                          <p:attrName>style.visibility</p:attrName>
                                        </p:attrNameLst>
                                      </p:cBhvr>
                                      <p:to>
                                        <p:strVal val="visible"/>
                                      </p:to>
                                    </p:set>
                                    <p:animEffect transition="in" filter="circle(in)">
                                      <p:cBhvr>
                                        <p:cTn id="144" dur="2000"/>
                                        <p:tgtEl>
                                          <p:spTgt spid="42"/>
                                        </p:tgtEl>
                                      </p:cBhvr>
                                    </p:animEffect>
                                  </p:childTnLst>
                                </p:cTn>
                              </p:par>
                            </p:childTnLst>
                          </p:cTn>
                        </p:par>
                      </p:childTnLst>
                    </p:cTn>
                  </p:par>
                  <p:par>
                    <p:cTn id="145" fill="hold">
                      <p:stCondLst>
                        <p:cond delay="indefinite"/>
                      </p:stCondLst>
                      <p:childTnLst>
                        <p:par>
                          <p:cTn id="146" fill="hold">
                            <p:stCondLst>
                              <p:cond delay="0"/>
                            </p:stCondLst>
                            <p:childTnLst>
                              <p:par>
                                <p:cTn id="147" presetID="31" presetClass="entr" presetSubtype="0" fill="hold" grpId="0" nodeType="clickEffect">
                                  <p:stCondLst>
                                    <p:cond delay="0"/>
                                  </p:stCondLst>
                                  <p:childTnLst>
                                    <p:set>
                                      <p:cBhvr>
                                        <p:cTn id="148" dur="1" fill="hold">
                                          <p:stCondLst>
                                            <p:cond delay="0"/>
                                          </p:stCondLst>
                                        </p:cTn>
                                        <p:tgtEl>
                                          <p:spTgt spid="20"/>
                                        </p:tgtEl>
                                        <p:attrNameLst>
                                          <p:attrName>style.visibility</p:attrName>
                                        </p:attrNameLst>
                                      </p:cBhvr>
                                      <p:to>
                                        <p:strVal val="visible"/>
                                      </p:to>
                                    </p:set>
                                    <p:anim calcmode="lin" valueType="num">
                                      <p:cBhvr>
                                        <p:cTn id="149" dur="1000" fill="hold"/>
                                        <p:tgtEl>
                                          <p:spTgt spid="20"/>
                                        </p:tgtEl>
                                        <p:attrNameLst>
                                          <p:attrName>ppt_w</p:attrName>
                                        </p:attrNameLst>
                                      </p:cBhvr>
                                      <p:tavLst>
                                        <p:tav tm="0">
                                          <p:val>
                                            <p:fltVal val="0"/>
                                          </p:val>
                                        </p:tav>
                                        <p:tav tm="100000">
                                          <p:val>
                                            <p:strVal val="#ppt_w"/>
                                          </p:val>
                                        </p:tav>
                                      </p:tavLst>
                                    </p:anim>
                                    <p:anim calcmode="lin" valueType="num">
                                      <p:cBhvr>
                                        <p:cTn id="150" dur="1000" fill="hold"/>
                                        <p:tgtEl>
                                          <p:spTgt spid="20"/>
                                        </p:tgtEl>
                                        <p:attrNameLst>
                                          <p:attrName>ppt_h</p:attrName>
                                        </p:attrNameLst>
                                      </p:cBhvr>
                                      <p:tavLst>
                                        <p:tav tm="0">
                                          <p:val>
                                            <p:fltVal val="0"/>
                                          </p:val>
                                        </p:tav>
                                        <p:tav tm="100000">
                                          <p:val>
                                            <p:strVal val="#ppt_h"/>
                                          </p:val>
                                        </p:tav>
                                      </p:tavLst>
                                    </p:anim>
                                    <p:anim calcmode="lin" valueType="num">
                                      <p:cBhvr>
                                        <p:cTn id="151" dur="1000" fill="hold"/>
                                        <p:tgtEl>
                                          <p:spTgt spid="20"/>
                                        </p:tgtEl>
                                        <p:attrNameLst>
                                          <p:attrName>style.rotation</p:attrName>
                                        </p:attrNameLst>
                                      </p:cBhvr>
                                      <p:tavLst>
                                        <p:tav tm="0">
                                          <p:val>
                                            <p:fltVal val="90"/>
                                          </p:val>
                                        </p:tav>
                                        <p:tav tm="100000">
                                          <p:val>
                                            <p:fltVal val="0"/>
                                          </p:val>
                                        </p:tav>
                                      </p:tavLst>
                                    </p:anim>
                                    <p:animEffect transition="in" filter="fade">
                                      <p:cBhvr>
                                        <p:cTn id="152" dur="1000"/>
                                        <p:tgtEl>
                                          <p:spTgt spid="20"/>
                                        </p:tgtEl>
                                      </p:cBhvr>
                                    </p:animEffect>
                                  </p:childTnLst>
                                </p:cTn>
                              </p:par>
                            </p:childTnLst>
                          </p:cTn>
                        </p:par>
                      </p:childTnLst>
                    </p:cTn>
                  </p:par>
                  <p:par>
                    <p:cTn id="153" fill="hold">
                      <p:stCondLst>
                        <p:cond delay="indefinite"/>
                      </p:stCondLst>
                      <p:childTnLst>
                        <p:par>
                          <p:cTn id="154" fill="hold">
                            <p:stCondLst>
                              <p:cond delay="0"/>
                            </p:stCondLst>
                            <p:childTnLst>
                              <p:par>
                                <p:cTn id="155" presetID="31" presetClass="entr" presetSubtype="0" fill="hold" grpId="0" nodeType="clickEffect">
                                  <p:stCondLst>
                                    <p:cond delay="0"/>
                                  </p:stCondLst>
                                  <p:childTnLst>
                                    <p:set>
                                      <p:cBhvr>
                                        <p:cTn id="156" dur="1" fill="hold">
                                          <p:stCondLst>
                                            <p:cond delay="0"/>
                                          </p:stCondLst>
                                        </p:cTn>
                                        <p:tgtEl>
                                          <p:spTgt spid="22"/>
                                        </p:tgtEl>
                                        <p:attrNameLst>
                                          <p:attrName>style.visibility</p:attrName>
                                        </p:attrNameLst>
                                      </p:cBhvr>
                                      <p:to>
                                        <p:strVal val="visible"/>
                                      </p:to>
                                    </p:set>
                                    <p:anim calcmode="lin" valueType="num">
                                      <p:cBhvr>
                                        <p:cTn id="157" dur="1000" fill="hold"/>
                                        <p:tgtEl>
                                          <p:spTgt spid="22"/>
                                        </p:tgtEl>
                                        <p:attrNameLst>
                                          <p:attrName>ppt_w</p:attrName>
                                        </p:attrNameLst>
                                      </p:cBhvr>
                                      <p:tavLst>
                                        <p:tav tm="0">
                                          <p:val>
                                            <p:fltVal val="0"/>
                                          </p:val>
                                        </p:tav>
                                        <p:tav tm="100000">
                                          <p:val>
                                            <p:strVal val="#ppt_w"/>
                                          </p:val>
                                        </p:tav>
                                      </p:tavLst>
                                    </p:anim>
                                    <p:anim calcmode="lin" valueType="num">
                                      <p:cBhvr>
                                        <p:cTn id="158" dur="1000" fill="hold"/>
                                        <p:tgtEl>
                                          <p:spTgt spid="22"/>
                                        </p:tgtEl>
                                        <p:attrNameLst>
                                          <p:attrName>ppt_h</p:attrName>
                                        </p:attrNameLst>
                                      </p:cBhvr>
                                      <p:tavLst>
                                        <p:tav tm="0">
                                          <p:val>
                                            <p:fltVal val="0"/>
                                          </p:val>
                                        </p:tav>
                                        <p:tav tm="100000">
                                          <p:val>
                                            <p:strVal val="#ppt_h"/>
                                          </p:val>
                                        </p:tav>
                                      </p:tavLst>
                                    </p:anim>
                                    <p:anim calcmode="lin" valueType="num">
                                      <p:cBhvr>
                                        <p:cTn id="159" dur="1000" fill="hold"/>
                                        <p:tgtEl>
                                          <p:spTgt spid="22"/>
                                        </p:tgtEl>
                                        <p:attrNameLst>
                                          <p:attrName>style.rotation</p:attrName>
                                        </p:attrNameLst>
                                      </p:cBhvr>
                                      <p:tavLst>
                                        <p:tav tm="0">
                                          <p:val>
                                            <p:fltVal val="90"/>
                                          </p:val>
                                        </p:tav>
                                        <p:tav tm="100000">
                                          <p:val>
                                            <p:fltVal val="0"/>
                                          </p:val>
                                        </p:tav>
                                      </p:tavLst>
                                    </p:anim>
                                    <p:animEffect transition="in" filter="fade">
                                      <p:cBhvr>
                                        <p:cTn id="160" dur="1000"/>
                                        <p:tgtEl>
                                          <p:spTgt spid="22"/>
                                        </p:tgtEl>
                                      </p:cBhvr>
                                    </p:animEffect>
                                  </p:childTnLst>
                                </p:cTn>
                              </p:par>
                            </p:childTnLst>
                          </p:cTn>
                        </p:par>
                      </p:childTnLst>
                    </p:cTn>
                  </p:par>
                  <p:par>
                    <p:cTn id="161" fill="hold">
                      <p:stCondLst>
                        <p:cond delay="indefinite"/>
                      </p:stCondLst>
                      <p:childTnLst>
                        <p:par>
                          <p:cTn id="162" fill="hold">
                            <p:stCondLst>
                              <p:cond delay="0"/>
                            </p:stCondLst>
                            <p:childTnLst>
                              <p:par>
                                <p:cTn id="163" presetID="31" presetClass="entr" presetSubtype="0" fill="hold" grpId="0" nodeType="clickEffect">
                                  <p:stCondLst>
                                    <p:cond delay="0"/>
                                  </p:stCondLst>
                                  <p:childTnLst>
                                    <p:set>
                                      <p:cBhvr>
                                        <p:cTn id="164" dur="1" fill="hold">
                                          <p:stCondLst>
                                            <p:cond delay="0"/>
                                          </p:stCondLst>
                                        </p:cTn>
                                        <p:tgtEl>
                                          <p:spTgt spid="23"/>
                                        </p:tgtEl>
                                        <p:attrNameLst>
                                          <p:attrName>style.visibility</p:attrName>
                                        </p:attrNameLst>
                                      </p:cBhvr>
                                      <p:to>
                                        <p:strVal val="visible"/>
                                      </p:to>
                                    </p:set>
                                    <p:anim calcmode="lin" valueType="num">
                                      <p:cBhvr>
                                        <p:cTn id="165" dur="1000" fill="hold"/>
                                        <p:tgtEl>
                                          <p:spTgt spid="23"/>
                                        </p:tgtEl>
                                        <p:attrNameLst>
                                          <p:attrName>ppt_w</p:attrName>
                                        </p:attrNameLst>
                                      </p:cBhvr>
                                      <p:tavLst>
                                        <p:tav tm="0">
                                          <p:val>
                                            <p:fltVal val="0"/>
                                          </p:val>
                                        </p:tav>
                                        <p:tav tm="100000">
                                          <p:val>
                                            <p:strVal val="#ppt_w"/>
                                          </p:val>
                                        </p:tav>
                                      </p:tavLst>
                                    </p:anim>
                                    <p:anim calcmode="lin" valueType="num">
                                      <p:cBhvr>
                                        <p:cTn id="166" dur="1000" fill="hold"/>
                                        <p:tgtEl>
                                          <p:spTgt spid="23"/>
                                        </p:tgtEl>
                                        <p:attrNameLst>
                                          <p:attrName>ppt_h</p:attrName>
                                        </p:attrNameLst>
                                      </p:cBhvr>
                                      <p:tavLst>
                                        <p:tav tm="0">
                                          <p:val>
                                            <p:fltVal val="0"/>
                                          </p:val>
                                        </p:tav>
                                        <p:tav tm="100000">
                                          <p:val>
                                            <p:strVal val="#ppt_h"/>
                                          </p:val>
                                        </p:tav>
                                      </p:tavLst>
                                    </p:anim>
                                    <p:anim calcmode="lin" valueType="num">
                                      <p:cBhvr>
                                        <p:cTn id="167" dur="1000" fill="hold"/>
                                        <p:tgtEl>
                                          <p:spTgt spid="23"/>
                                        </p:tgtEl>
                                        <p:attrNameLst>
                                          <p:attrName>style.rotation</p:attrName>
                                        </p:attrNameLst>
                                      </p:cBhvr>
                                      <p:tavLst>
                                        <p:tav tm="0">
                                          <p:val>
                                            <p:fltVal val="90"/>
                                          </p:val>
                                        </p:tav>
                                        <p:tav tm="100000">
                                          <p:val>
                                            <p:fltVal val="0"/>
                                          </p:val>
                                        </p:tav>
                                      </p:tavLst>
                                    </p:anim>
                                    <p:animEffect transition="in" filter="fade">
                                      <p:cBhvr>
                                        <p:cTn id="168" dur="1000"/>
                                        <p:tgtEl>
                                          <p:spTgt spid="23"/>
                                        </p:tgtEl>
                                      </p:cBhvr>
                                    </p:animEffect>
                                  </p:childTnLst>
                                </p:cTn>
                              </p:par>
                            </p:childTnLst>
                          </p:cTn>
                        </p:par>
                      </p:childTnLst>
                    </p:cTn>
                  </p:par>
                  <p:par>
                    <p:cTn id="169" fill="hold">
                      <p:stCondLst>
                        <p:cond delay="indefinite"/>
                      </p:stCondLst>
                      <p:childTnLst>
                        <p:par>
                          <p:cTn id="170" fill="hold">
                            <p:stCondLst>
                              <p:cond delay="0"/>
                            </p:stCondLst>
                            <p:childTnLst>
                              <p:par>
                                <p:cTn id="171" presetID="31" presetClass="entr" presetSubtype="0" fill="hold" grpId="0" nodeType="clickEffect">
                                  <p:stCondLst>
                                    <p:cond delay="0"/>
                                  </p:stCondLst>
                                  <p:childTnLst>
                                    <p:set>
                                      <p:cBhvr>
                                        <p:cTn id="172" dur="1" fill="hold">
                                          <p:stCondLst>
                                            <p:cond delay="0"/>
                                          </p:stCondLst>
                                        </p:cTn>
                                        <p:tgtEl>
                                          <p:spTgt spid="24"/>
                                        </p:tgtEl>
                                        <p:attrNameLst>
                                          <p:attrName>style.visibility</p:attrName>
                                        </p:attrNameLst>
                                      </p:cBhvr>
                                      <p:to>
                                        <p:strVal val="visible"/>
                                      </p:to>
                                    </p:set>
                                    <p:anim calcmode="lin" valueType="num">
                                      <p:cBhvr>
                                        <p:cTn id="173" dur="1000" fill="hold"/>
                                        <p:tgtEl>
                                          <p:spTgt spid="24"/>
                                        </p:tgtEl>
                                        <p:attrNameLst>
                                          <p:attrName>ppt_w</p:attrName>
                                        </p:attrNameLst>
                                      </p:cBhvr>
                                      <p:tavLst>
                                        <p:tav tm="0">
                                          <p:val>
                                            <p:fltVal val="0"/>
                                          </p:val>
                                        </p:tav>
                                        <p:tav tm="100000">
                                          <p:val>
                                            <p:strVal val="#ppt_w"/>
                                          </p:val>
                                        </p:tav>
                                      </p:tavLst>
                                    </p:anim>
                                    <p:anim calcmode="lin" valueType="num">
                                      <p:cBhvr>
                                        <p:cTn id="174" dur="1000" fill="hold"/>
                                        <p:tgtEl>
                                          <p:spTgt spid="24"/>
                                        </p:tgtEl>
                                        <p:attrNameLst>
                                          <p:attrName>ppt_h</p:attrName>
                                        </p:attrNameLst>
                                      </p:cBhvr>
                                      <p:tavLst>
                                        <p:tav tm="0">
                                          <p:val>
                                            <p:fltVal val="0"/>
                                          </p:val>
                                        </p:tav>
                                        <p:tav tm="100000">
                                          <p:val>
                                            <p:strVal val="#ppt_h"/>
                                          </p:val>
                                        </p:tav>
                                      </p:tavLst>
                                    </p:anim>
                                    <p:anim calcmode="lin" valueType="num">
                                      <p:cBhvr>
                                        <p:cTn id="175" dur="1000" fill="hold"/>
                                        <p:tgtEl>
                                          <p:spTgt spid="24"/>
                                        </p:tgtEl>
                                        <p:attrNameLst>
                                          <p:attrName>style.rotation</p:attrName>
                                        </p:attrNameLst>
                                      </p:cBhvr>
                                      <p:tavLst>
                                        <p:tav tm="0">
                                          <p:val>
                                            <p:fltVal val="90"/>
                                          </p:val>
                                        </p:tav>
                                        <p:tav tm="100000">
                                          <p:val>
                                            <p:fltVal val="0"/>
                                          </p:val>
                                        </p:tav>
                                      </p:tavLst>
                                    </p:anim>
                                    <p:animEffect transition="in" filter="fade">
                                      <p:cBhvr>
                                        <p:cTn id="176" dur="1000"/>
                                        <p:tgtEl>
                                          <p:spTgt spid="24"/>
                                        </p:tgtEl>
                                      </p:cBhvr>
                                    </p:animEffect>
                                  </p:childTnLst>
                                </p:cTn>
                              </p:par>
                            </p:childTnLst>
                          </p:cTn>
                        </p:par>
                      </p:childTnLst>
                    </p:cTn>
                  </p:par>
                  <p:par>
                    <p:cTn id="177" fill="hold">
                      <p:stCondLst>
                        <p:cond delay="indefinite"/>
                      </p:stCondLst>
                      <p:childTnLst>
                        <p:par>
                          <p:cTn id="178" fill="hold">
                            <p:stCondLst>
                              <p:cond delay="0"/>
                            </p:stCondLst>
                            <p:childTnLst>
                              <p:par>
                                <p:cTn id="179" presetID="31" presetClass="entr" presetSubtype="0" fill="hold" grpId="0" nodeType="clickEffect">
                                  <p:stCondLst>
                                    <p:cond delay="0"/>
                                  </p:stCondLst>
                                  <p:childTnLst>
                                    <p:set>
                                      <p:cBhvr>
                                        <p:cTn id="180" dur="1" fill="hold">
                                          <p:stCondLst>
                                            <p:cond delay="0"/>
                                          </p:stCondLst>
                                        </p:cTn>
                                        <p:tgtEl>
                                          <p:spTgt spid="25"/>
                                        </p:tgtEl>
                                        <p:attrNameLst>
                                          <p:attrName>style.visibility</p:attrName>
                                        </p:attrNameLst>
                                      </p:cBhvr>
                                      <p:to>
                                        <p:strVal val="visible"/>
                                      </p:to>
                                    </p:set>
                                    <p:anim calcmode="lin" valueType="num">
                                      <p:cBhvr>
                                        <p:cTn id="181" dur="1000" fill="hold"/>
                                        <p:tgtEl>
                                          <p:spTgt spid="25"/>
                                        </p:tgtEl>
                                        <p:attrNameLst>
                                          <p:attrName>ppt_w</p:attrName>
                                        </p:attrNameLst>
                                      </p:cBhvr>
                                      <p:tavLst>
                                        <p:tav tm="0">
                                          <p:val>
                                            <p:fltVal val="0"/>
                                          </p:val>
                                        </p:tav>
                                        <p:tav tm="100000">
                                          <p:val>
                                            <p:strVal val="#ppt_w"/>
                                          </p:val>
                                        </p:tav>
                                      </p:tavLst>
                                    </p:anim>
                                    <p:anim calcmode="lin" valueType="num">
                                      <p:cBhvr>
                                        <p:cTn id="182" dur="1000" fill="hold"/>
                                        <p:tgtEl>
                                          <p:spTgt spid="25"/>
                                        </p:tgtEl>
                                        <p:attrNameLst>
                                          <p:attrName>ppt_h</p:attrName>
                                        </p:attrNameLst>
                                      </p:cBhvr>
                                      <p:tavLst>
                                        <p:tav tm="0">
                                          <p:val>
                                            <p:fltVal val="0"/>
                                          </p:val>
                                        </p:tav>
                                        <p:tav tm="100000">
                                          <p:val>
                                            <p:strVal val="#ppt_h"/>
                                          </p:val>
                                        </p:tav>
                                      </p:tavLst>
                                    </p:anim>
                                    <p:anim calcmode="lin" valueType="num">
                                      <p:cBhvr>
                                        <p:cTn id="183" dur="1000" fill="hold"/>
                                        <p:tgtEl>
                                          <p:spTgt spid="25"/>
                                        </p:tgtEl>
                                        <p:attrNameLst>
                                          <p:attrName>style.rotation</p:attrName>
                                        </p:attrNameLst>
                                      </p:cBhvr>
                                      <p:tavLst>
                                        <p:tav tm="0">
                                          <p:val>
                                            <p:fltVal val="90"/>
                                          </p:val>
                                        </p:tav>
                                        <p:tav tm="100000">
                                          <p:val>
                                            <p:fltVal val="0"/>
                                          </p:val>
                                        </p:tav>
                                      </p:tavLst>
                                    </p:anim>
                                    <p:animEffect transition="in" filter="fade">
                                      <p:cBhvr>
                                        <p:cTn id="184" dur="1000"/>
                                        <p:tgtEl>
                                          <p:spTgt spid="25"/>
                                        </p:tgtEl>
                                      </p:cBhvr>
                                    </p:animEffect>
                                  </p:childTnLst>
                                </p:cTn>
                              </p:par>
                            </p:childTnLst>
                          </p:cTn>
                        </p:par>
                      </p:childTnLst>
                    </p:cTn>
                  </p:par>
                  <p:par>
                    <p:cTn id="185" fill="hold">
                      <p:stCondLst>
                        <p:cond delay="indefinite"/>
                      </p:stCondLst>
                      <p:childTnLst>
                        <p:par>
                          <p:cTn id="186" fill="hold">
                            <p:stCondLst>
                              <p:cond delay="0"/>
                            </p:stCondLst>
                            <p:childTnLst>
                              <p:par>
                                <p:cTn id="187" presetID="31" presetClass="entr" presetSubtype="0" fill="hold" grpId="0" nodeType="clickEffect">
                                  <p:stCondLst>
                                    <p:cond delay="0"/>
                                  </p:stCondLst>
                                  <p:childTnLst>
                                    <p:set>
                                      <p:cBhvr>
                                        <p:cTn id="188" dur="1" fill="hold">
                                          <p:stCondLst>
                                            <p:cond delay="0"/>
                                          </p:stCondLst>
                                        </p:cTn>
                                        <p:tgtEl>
                                          <p:spTgt spid="26"/>
                                        </p:tgtEl>
                                        <p:attrNameLst>
                                          <p:attrName>style.visibility</p:attrName>
                                        </p:attrNameLst>
                                      </p:cBhvr>
                                      <p:to>
                                        <p:strVal val="visible"/>
                                      </p:to>
                                    </p:set>
                                    <p:anim calcmode="lin" valueType="num">
                                      <p:cBhvr>
                                        <p:cTn id="189" dur="1000" fill="hold"/>
                                        <p:tgtEl>
                                          <p:spTgt spid="26"/>
                                        </p:tgtEl>
                                        <p:attrNameLst>
                                          <p:attrName>ppt_w</p:attrName>
                                        </p:attrNameLst>
                                      </p:cBhvr>
                                      <p:tavLst>
                                        <p:tav tm="0">
                                          <p:val>
                                            <p:fltVal val="0"/>
                                          </p:val>
                                        </p:tav>
                                        <p:tav tm="100000">
                                          <p:val>
                                            <p:strVal val="#ppt_w"/>
                                          </p:val>
                                        </p:tav>
                                      </p:tavLst>
                                    </p:anim>
                                    <p:anim calcmode="lin" valueType="num">
                                      <p:cBhvr>
                                        <p:cTn id="190" dur="1000" fill="hold"/>
                                        <p:tgtEl>
                                          <p:spTgt spid="26"/>
                                        </p:tgtEl>
                                        <p:attrNameLst>
                                          <p:attrName>ppt_h</p:attrName>
                                        </p:attrNameLst>
                                      </p:cBhvr>
                                      <p:tavLst>
                                        <p:tav tm="0">
                                          <p:val>
                                            <p:fltVal val="0"/>
                                          </p:val>
                                        </p:tav>
                                        <p:tav tm="100000">
                                          <p:val>
                                            <p:strVal val="#ppt_h"/>
                                          </p:val>
                                        </p:tav>
                                      </p:tavLst>
                                    </p:anim>
                                    <p:anim calcmode="lin" valueType="num">
                                      <p:cBhvr>
                                        <p:cTn id="191" dur="1000" fill="hold"/>
                                        <p:tgtEl>
                                          <p:spTgt spid="26"/>
                                        </p:tgtEl>
                                        <p:attrNameLst>
                                          <p:attrName>style.rotation</p:attrName>
                                        </p:attrNameLst>
                                      </p:cBhvr>
                                      <p:tavLst>
                                        <p:tav tm="0">
                                          <p:val>
                                            <p:fltVal val="90"/>
                                          </p:val>
                                        </p:tav>
                                        <p:tav tm="100000">
                                          <p:val>
                                            <p:fltVal val="0"/>
                                          </p:val>
                                        </p:tav>
                                      </p:tavLst>
                                    </p:anim>
                                    <p:animEffect transition="in" filter="fade">
                                      <p:cBhvr>
                                        <p:cTn id="192" dur="1000"/>
                                        <p:tgtEl>
                                          <p:spTgt spid="26"/>
                                        </p:tgtEl>
                                      </p:cBhvr>
                                    </p:animEffect>
                                  </p:childTnLst>
                                </p:cTn>
                              </p:par>
                            </p:childTnLst>
                          </p:cTn>
                        </p:par>
                      </p:childTnLst>
                    </p:cTn>
                  </p:par>
                  <p:par>
                    <p:cTn id="193" fill="hold">
                      <p:stCondLst>
                        <p:cond delay="indefinite"/>
                      </p:stCondLst>
                      <p:childTnLst>
                        <p:par>
                          <p:cTn id="194" fill="hold">
                            <p:stCondLst>
                              <p:cond delay="0"/>
                            </p:stCondLst>
                            <p:childTnLst>
                              <p:par>
                                <p:cTn id="195" presetID="31" presetClass="entr" presetSubtype="0" fill="hold" grpId="0" nodeType="clickEffect">
                                  <p:stCondLst>
                                    <p:cond delay="0"/>
                                  </p:stCondLst>
                                  <p:childTnLst>
                                    <p:set>
                                      <p:cBhvr>
                                        <p:cTn id="196" dur="1" fill="hold">
                                          <p:stCondLst>
                                            <p:cond delay="0"/>
                                          </p:stCondLst>
                                        </p:cTn>
                                        <p:tgtEl>
                                          <p:spTgt spid="27"/>
                                        </p:tgtEl>
                                        <p:attrNameLst>
                                          <p:attrName>style.visibility</p:attrName>
                                        </p:attrNameLst>
                                      </p:cBhvr>
                                      <p:to>
                                        <p:strVal val="visible"/>
                                      </p:to>
                                    </p:set>
                                    <p:anim calcmode="lin" valueType="num">
                                      <p:cBhvr>
                                        <p:cTn id="197" dur="1000" fill="hold"/>
                                        <p:tgtEl>
                                          <p:spTgt spid="27"/>
                                        </p:tgtEl>
                                        <p:attrNameLst>
                                          <p:attrName>ppt_w</p:attrName>
                                        </p:attrNameLst>
                                      </p:cBhvr>
                                      <p:tavLst>
                                        <p:tav tm="0">
                                          <p:val>
                                            <p:fltVal val="0"/>
                                          </p:val>
                                        </p:tav>
                                        <p:tav tm="100000">
                                          <p:val>
                                            <p:strVal val="#ppt_w"/>
                                          </p:val>
                                        </p:tav>
                                      </p:tavLst>
                                    </p:anim>
                                    <p:anim calcmode="lin" valueType="num">
                                      <p:cBhvr>
                                        <p:cTn id="198" dur="1000" fill="hold"/>
                                        <p:tgtEl>
                                          <p:spTgt spid="27"/>
                                        </p:tgtEl>
                                        <p:attrNameLst>
                                          <p:attrName>ppt_h</p:attrName>
                                        </p:attrNameLst>
                                      </p:cBhvr>
                                      <p:tavLst>
                                        <p:tav tm="0">
                                          <p:val>
                                            <p:fltVal val="0"/>
                                          </p:val>
                                        </p:tav>
                                        <p:tav tm="100000">
                                          <p:val>
                                            <p:strVal val="#ppt_h"/>
                                          </p:val>
                                        </p:tav>
                                      </p:tavLst>
                                    </p:anim>
                                    <p:anim calcmode="lin" valueType="num">
                                      <p:cBhvr>
                                        <p:cTn id="199" dur="1000" fill="hold"/>
                                        <p:tgtEl>
                                          <p:spTgt spid="27"/>
                                        </p:tgtEl>
                                        <p:attrNameLst>
                                          <p:attrName>style.rotation</p:attrName>
                                        </p:attrNameLst>
                                      </p:cBhvr>
                                      <p:tavLst>
                                        <p:tav tm="0">
                                          <p:val>
                                            <p:fltVal val="90"/>
                                          </p:val>
                                        </p:tav>
                                        <p:tav tm="100000">
                                          <p:val>
                                            <p:fltVal val="0"/>
                                          </p:val>
                                        </p:tav>
                                      </p:tavLst>
                                    </p:anim>
                                    <p:animEffect transition="in" filter="fade">
                                      <p:cBhvr>
                                        <p:cTn id="200" dur="1000"/>
                                        <p:tgtEl>
                                          <p:spTgt spid="27"/>
                                        </p:tgtEl>
                                      </p:cBhvr>
                                    </p:animEffect>
                                  </p:childTnLst>
                                </p:cTn>
                              </p:par>
                            </p:childTnLst>
                          </p:cTn>
                        </p:par>
                      </p:childTnLst>
                    </p:cTn>
                  </p:par>
                  <p:par>
                    <p:cTn id="201" fill="hold">
                      <p:stCondLst>
                        <p:cond delay="indefinite"/>
                      </p:stCondLst>
                      <p:childTnLst>
                        <p:par>
                          <p:cTn id="202" fill="hold">
                            <p:stCondLst>
                              <p:cond delay="0"/>
                            </p:stCondLst>
                            <p:childTnLst>
                              <p:par>
                                <p:cTn id="203" presetID="26" presetClass="entr" presetSubtype="0" fill="hold" nodeType="clickEffect">
                                  <p:stCondLst>
                                    <p:cond delay="0"/>
                                  </p:stCondLst>
                                  <p:childTnLst>
                                    <p:set>
                                      <p:cBhvr>
                                        <p:cTn id="204" dur="1" fill="hold">
                                          <p:stCondLst>
                                            <p:cond delay="0"/>
                                          </p:stCondLst>
                                        </p:cTn>
                                        <p:tgtEl>
                                          <p:spTgt spid="28"/>
                                        </p:tgtEl>
                                        <p:attrNameLst>
                                          <p:attrName>style.visibility</p:attrName>
                                        </p:attrNameLst>
                                      </p:cBhvr>
                                      <p:to>
                                        <p:strVal val="visible"/>
                                      </p:to>
                                    </p:set>
                                    <p:animEffect transition="in" filter="wipe(down)">
                                      <p:cBhvr>
                                        <p:cTn id="205" dur="580">
                                          <p:stCondLst>
                                            <p:cond delay="0"/>
                                          </p:stCondLst>
                                        </p:cTn>
                                        <p:tgtEl>
                                          <p:spTgt spid="28"/>
                                        </p:tgtEl>
                                      </p:cBhvr>
                                    </p:animEffect>
                                    <p:anim calcmode="lin" valueType="num">
                                      <p:cBhvr>
                                        <p:cTn id="206"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07"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08"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209"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210"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211" dur="26">
                                          <p:stCondLst>
                                            <p:cond delay="650"/>
                                          </p:stCondLst>
                                        </p:cTn>
                                        <p:tgtEl>
                                          <p:spTgt spid="28"/>
                                        </p:tgtEl>
                                      </p:cBhvr>
                                      <p:to x="100000" y="60000"/>
                                    </p:animScale>
                                    <p:animScale>
                                      <p:cBhvr>
                                        <p:cTn id="212" dur="166" decel="50000">
                                          <p:stCondLst>
                                            <p:cond delay="676"/>
                                          </p:stCondLst>
                                        </p:cTn>
                                        <p:tgtEl>
                                          <p:spTgt spid="28"/>
                                        </p:tgtEl>
                                      </p:cBhvr>
                                      <p:to x="100000" y="100000"/>
                                    </p:animScale>
                                    <p:animScale>
                                      <p:cBhvr>
                                        <p:cTn id="213" dur="26">
                                          <p:stCondLst>
                                            <p:cond delay="1312"/>
                                          </p:stCondLst>
                                        </p:cTn>
                                        <p:tgtEl>
                                          <p:spTgt spid="28"/>
                                        </p:tgtEl>
                                      </p:cBhvr>
                                      <p:to x="100000" y="80000"/>
                                    </p:animScale>
                                    <p:animScale>
                                      <p:cBhvr>
                                        <p:cTn id="214" dur="166" decel="50000">
                                          <p:stCondLst>
                                            <p:cond delay="1338"/>
                                          </p:stCondLst>
                                        </p:cTn>
                                        <p:tgtEl>
                                          <p:spTgt spid="28"/>
                                        </p:tgtEl>
                                      </p:cBhvr>
                                      <p:to x="100000" y="100000"/>
                                    </p:animScale>
                                    <p:animScale>
                                      <p:cBhvr>
                                        <p:cTn id="215" dur="26">
                                          <p:stCondLst>
                                            <p:cond delay="1642"/>
                                          </p:stCondLst>
                                        </p:cTn>
                                        <p:tgtEl>
                                          <p:spTgt spid="28"/>
                                        </p:tgtEl>
                                      </p:cBhvr>
                                      <p:to x="100000" y="90000"/>
                                    </p:animScale>
                                    <p:animScale>
                                      <p:cBhvr>
                                        <p:cTn id="216" dur="166" decel="50000">
                                          <p:stCondLst>
                                            <p:cond delay="1668"/>
                                          </p:stCondLst>
                                        </p:cTn>
                                        <p:tgtEl>
                                          <p:spTgt spid="28"/>
                                        </p:tgtEl>
                                      </p:cBhvr>
                                      <p:to x="100000" y="100000"/>
                                    </p:animScale>
                                    <p:animScale>
                                      <p:cBhvr>
                                        <p:cTn id="217" dur="26">
                                          <p:stCondLst>
                                            <p:cond delay="1808"/>
                                          </p:stCondLst>
                                        </p:cTn>
                                        <p:tgtEl>
                                          <p:spTgt spid="28"/>
                                        </p:tgtEl>
                                      </p:cBhvr>
                                      <p:to x="100000" y="95000"/>
                                    </p:animScale>
                                    <p:animScale>
                                      <p:cBhvr>
                                        <p:cTn id="218" dur="166" decel="50000">
                                          <p:stCondLst>
                                            <p:cond delay="1834"/>
                                          </p:stCondLst>
                                        </p:cTn>
                                        <p:tgtEl>
                                          <p:spTgt spid="28"/>
                                        </p:tgtEl>
                                      </p:cBhvr>
                                      <p:to x="100000" y="100000"/>
                                    </p:animScale>
                                  </p:childTnLst>
                                </p:cTn>
                              </p:par>
                            </p:childTnLst>
                          </p:cTn>
                        </p:par>
                      </p:childTnLst>
                    </p:cTn>
                  </p:par>
                  <p:par>
                    <p:cTn id="219" fill="hold">
                      <p:stCondLst>
                        <p:cond delay="indefinite"/>
                      </p:stCondLst>
                      <p:childTnLst>
                        <p:par>
                          <p:cTn id="220" fill="hold">
                            <p:stCondLst>
                              <p:cond delay="0"/>
                            </p:stCondLst>
                            <p:childTnLst>
                              <p:par>
                                <p:cTn id="221" presetID="2" presetClass="entr" presetSubtype="4" fill="hold" nodeType="clickEffect">
                                  <p:stCondLst>
                                    <p:cond delay="0"/>
                                  </p:stCondLst>
                                  <p:childTnLst>
                                    <p:set>
                                      <p:cBhvr>
                                        <p:cTn id="222" dur="1" fill="hold">
                                          <p:stCondLst>
                                            <p:cond delay="0"/>
                                          </p:stCondLst>
                                        </p:cTn>
                                        <p:tgtEl>
                                          <p:spTgt spid="31"/>
                                        </p:tgtEl>
                                        <p:attrNameLst>
                                          <p:attrName>style.visibility</p:attrName>
                                        </p:attrNameLst>
                                      </p:cBhvr>
                                      <p:to>
                                        <p:strVal val="visible"/>
                                      </p:to>
                                    </p:set>
                                    <p:anim calcmode="lin" valueType="num">
                                      <p:cBhvr additive="base">
                                        <p:cTn id="223" dur="500" fill="hold"/>
                                        <p:tgtEl>
                                          <p:spTgt spid="31"/>
                                        </p:tgtEl>
                                        <p:attrNameLst>
                                          <p:attrName>ppt_x</p:attrName>
                                        </p:attrNameLst>
                                      </p:cBhvr>
                                      <p:tavLst>
                                        <p:tav tm="0">
                                          <p:val>
                                            <p:strVal val="#ppt_x"/>
                                          </p:val>
                                        </p:tav>
                                        <p:tav tm="100000">
                                          <p:val>
                                            <p:strVal val="#ppt_x"/>
                                          </p:val>
                                        </p:tav>
                                      </p:tavLst>
                                    </p:anim>
                                    <p:anim calcmode="lin" valueType="num">
                                      <p:cBhvr additive="base">
                                        <p:cTn id="22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25" fill="hold">
                      <p:stCondLst>
                        <p:cond delay="indefinite"/>
                      </p:stCondLst>
                      <p:childTnLst>
                        <p:par>
                          <p:cTn id="226" fill="hold">
                            <p:stCondLst>
                              <p:cond delay="0"/>
                            </p:stCondLst>
                            <p:childTnLst>
                              <p:par>
                                <p:cTn id="227" presetID="53" presetClass="entr" presetSubtype="16" fill="hold" grpId="0" nodeType="clickEffect">
                                  <p:stCondLst>
                                    <p:cond delay="0"/>
                                  </p:stCondLst>
                                  <p:childTnLst>
                                    <p:set>
                                      <p:cBhvr>
                                        <p:cTn id="228" dur="1" fill="hold">
                                          <p:stCondLst>
                                            <p:cond delay="0"/>
                                          </p:stCondLst>
                                        </p:cTn>
                                        <p:tgtEl>
                                          <p:spTgt spid="15"/>
                                        </p:tgtEl>
                                        <p:attrNameLst>
                                          <p:attrName>style.visibility</p:attrName>
                                        </p:attrNameLst>
                                      </p:cBhvr>
                                      <p:to>
                                        <p:strVal val="visible"/>
                                      </p:to>
                                    </p:set>
                                    <p:anim calcmode="lin" valueType="num">
                                      <p:cBhvr>
                                        <p:cTn id="229" dur="500" fill="hold"/>
                                        <p:tgtEl>
                                          <p:spTgt spid="15"/>
                                        </p:tgtEl>
                                        <p:attrNameLst>
                                          <p:attrName>ppt_w</p:attrName>
                                        </p:attrNameLst>
                                      </p:cBhvr>
                                      <p:tavLst>
                                        <p:tav tm="0">
                                          <p:val>
                                            <p:fltVal val="0"/>
                                          </p:val>
                                        </p:tav>
                                        <p:tav tm="100000">
                                          <p:val>
                                            <p:strVal val="#ppt_w"/>
                                          </p:val>
                                        </p:tav>
                                      </p:tavLst>
                                    </p:anim>
                                    <p:anim calcmode="lin" valueType="num">
                                      <p:cBhvr>
                                        <p:cTn id="230" dur="500" fill="hold"/>
                                        <p:tgtEl>
                                          <p:spTgt spid="15"/>
                                        </p:tgtEl>
                                        <p:attrNameLst>
                                          <p:attrName>ppt_h</p:attrName>
                                        </p:attrNameLst>
                                      </p:cBhvr>
                                      <p:tavLst>
                                        <p:tav tm="0">
                                          <p:val>
                                            <p:fltVal val="0"/>
                                          </p:val>
                                        </p:tav>
                                        <p:tav tm="100000">
                                          <p:val>
                                            <p:strVal val="#ppt_h"/>
                                          </p:val>
                                        </p:tav>
                                      </p:tavLst>
                                    </p:anim>
                                    <p:animEffect transition="in" filter="fade">
                                      <p:cBhvr>
                                        <p:cTn id="231" dur="500"/>
                                        <p:tgtEl>
                                          <p:spTgt spid="15"/>
                                        </p:tgtEl>
                                      </p:cBhvr>
                                    </p:animEffect>
                                  </p:childTnLst>
                                </p:cTn>
                              </p:par>
                            </p:childTnLst>
                          </p:cTn>
                        </p:par>
                      </p:childTnLst>
                    </p:cTn>
                  </p:par>
                  <p:par>
                    <p:cTn id="232" fill="hold">
                      <p:stCondLst>
                        <p:cond delay="indefinite"/>
                      </p:stCondLst>
                      <p:childTnLst>
                        <p:par>
                          <p:cTn id="233" fill="hold">
                            <p:stCondLst>
                              <p:cond delay="0"/>
                            </p:stCondLst>
                            <p:childTnLst>
                              <p:par>
                                <p:cTn id="234" presetID="26" presetClass="entr" presetSubtype="0" fill="hold" nodeType="clickEffect">
                                  <p:stCondLst>
                                    <p:cond delay="0"/>
                                  </p:stCondLst>
                                  <p:childTnLst>
                                    <p:set>
                                      <p:cBhvr>
                                        <p:cTn id="235" dur="1" fill="hold">
                                          <p:stCondLst>
                                            <p:cond delay="0"/>
                                          </p:stCondLst>
                                        </p:cTn>
                                        <p:tgtEl>
                                          <p:spTgt spid="29"/>
                                        </p:tgtEl>
                                        <p:attrNameLst>
                                          <p:attrName>style.visibility</p:attrName>
                                        </p:attrNameLst>
                                      </p:cBhvr>
                                      <p:to>
                                        <p:strVal val="visible"/>
                                      </p:to>
                                    </p:set>
                                    <p:animEffect transition="in" filter="wipe(down)">
                                      <p:cBhvr>
                                        <p:cTn id="236" dur="580">
                                          <p:stCondLst>
                                            <p:cond delay="0"/>
                                          </p:stCondLst>
                                        </p:cTn>
                                        <p:tgtEl>
                                          <p:spTgt spid="29"/>
                                        </p:tgtEl>
                                      </p:cBhvr>
                                    </p:animEffect>
                                    <p:anim calcmode="lin" valueType="num">
                                      <p:cBhvr>
                                        <p:cTn id="237"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238"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239"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240"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241"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242" dur="26">
                                          <p:stCondLst>
                                            <p:cond delay="650"/>
                                          </p:stCondLst>
                                        </p:cTn>
                                        <p:tgtEl>
                                          <p:spTgt spid="29"/>
                                        </p:tgtEl>
                                      </p:cBhvr>
                                      <p:to x="100000" y="60000"/>
                                    </p:animScale>
                                    <p:animScale>
                                      <p:cBhvr>
                                        <p:cTn id="243" dur="166" decel="50000">
                                          <p:stCondLst>
                                            <p:cond delay="676"/>
                                          </p:stCondLst>
                                        </p:cTn>
                                        <p:tgtEl>
                                          <p:spTgt spid="29"/>
                                        </p:tgtEl>
                                      </p:cBhvr>
                                      <p:to x="100000" y="100000"/>
                                    </p:animScale>
                                    <p:animScale>
                                      <p:cBhvr>
                                        <p:cTn id="244" dur="26">
                                          <p:stCondLst>
                                            <p:cond delay="1312"/>
                                          </p:stCondLst>
                                        </p:cTn>
                                        <p:tgtEl>
                                          <p:spTgt spid="29"/>
                                        </p:tgtEl>
                                      </p:cBhvr>
                                      <p:to x="100000" y="80000"/>
                                    </p:animScale>
                                    <p:animScale>
                                      <p:cBhvr>
                                        <p:cTn id="245" dur="166" decel="50000">
                                          <p:stCondLst>
                                            <p:cond delay="1338"/>
                                          </p:stCondLst>
                                        </p:cTn>
                                        <p:tgtEl>
                                          <p:spTgt spid="29"/>
                                        </p:tgtEl>
                                      </p:cBhvr>
                                      <p:to x="100000" y="100000"/>
                                    </p:animScale>
                                    <p:animScale>
                                      <p:cBhvr>
                                        <p:cTn id="246" dur="26">
                                          <p:stCondLst>
                                            <p:cond delay="1642"/>
                                          </p:stCondLst>
                                        </p:cTn>
                                        <p:tgtEl>
                                          <p:spTgt spid="29"/>
                                        </p:tgtEl>
                                      </p:cBhvr>
                                      <p:to x="100000" y="90000"/>
                                    </p:animScale>
                                    <p:animScale>
                                      <p:cBhvr>
                                        <p:cTn id="247" dur="166" decel="50000">
                                          <p:stCondLst>
                                            <p:cond delay="1668"/>
                                          </p:stCondLst>
                                        </p:cTn>
                                        <p:tgtEl>
                                          <p:spTgt spid="29"/>
                                        </p:tgtEl>
                                      </p:cBhvr>
                                      <p:to x="100000" y="100000"/>
                                    </p:animScale>
                                    <p:animScale>
                                      <p:cBhvr>
                                        <p:cTn id="248" dur="26">
                                          <p:stCondLst>
                                            <p:cond delay="1808"/>
                                          </p:stCondLst>
                                        </p:cTn>
                                        <p:tgtEl>
                                          <p:spTgt spid="29"/>
                                        </p:tgtEl>
                                      </p:cBhvr>
                                      <p:to x="100000" y="95000"/>
                                    </p:animScale>
                                    <p:animScale>
                                      <p:cBhvr>
                                        <p:cTn id="249" dur="166" decel="50000">
                                          <p:stCondLst>
                                            <p:cond delay="1834"/>
                                          </p:stCondLst>
                                        </p:cTn>
                                        <p:tgtEl>
                                          <p:spTgt spid="29"/>
                                        </p:tgtEl>
                                      </p:cBhvr>
                                      <p:to x="100000" y="100000"/>
                                    </p:animScale>
                                  </p:childTnLst>
                                </p:cTn>
                              </p:par>
                            </p:childTnLst>
                          </p:cTn>
                        </p:par>
                      </p:childTnLst>
                    </p:cTn>
                  </p:par>
                  <p:par>
                    <p:cTn id="250" fill="hold">
                      <p:stCondLst>
                        <p:cond delay="indefinite"/>
                      </p:stCondLst>
                      <p:childTnLst>
                        <p:par>
                          <p:cTn id="251" fill="hold">
                            <p:stCondLst>
                              <p:cond delay="0"/>
                            </p:stCondLst>
                            <p:childTnLst>
                              <p:par>
                                <p:cTn id="252" presetID="6" presetClass="entr" presetSubtype="16" fill="hold" grpId="0" nodeType="clickEffect">
                                  <p:stCondLst>
                                    <p:cond delay="0"/>
                                  </p:stCondLst>
                                  <p:childTnLst>
                                    <p:set>
                                      <p:cBhvr>
                                        <p:cTn id="253" dur="1" fill="hold">
                                          <p:stCondLst>
                                            <p:cond delay="0"/>
                                          </p:stCondLst>
                                        </p:cTn>
                                        <p:tgtEl>
                                          <p:spTgt spid="9"/>
                                        </p:tgtEl>
                                        <p:attrNameLst>
                                          <p:attrName>style.visibility</p:attrName>
                                        </p:attrNameLst>
                                      </p:cBhvr>
                                      <p:to>
                                        <p:strVal val="visible"/>
                                      </p:to>
                                    </p:set>
                                    <p:animEffect transition="in" filter="circle(in)">
                                      <p:cBhvr>
                                        <p:cTn id="254" dur="2000"/>
                                        <p:tgtEl>
                                          <p:spTgt spid="9"/>
                                        </p:tgtEl>
                                      </p:cBhvr>
                                    </p:animEffect>
                                  </p:childTnLst>
                                </p:cTn>
                              </p:par>
                            </p:childTnLst>
                          </p:cTn>
                        </p:par>
                      </p:childTnLst>
                    </p:cTn>
                  </p:par>
                  <p:par>
                    <p:cTn id="255" fill="hold">
                      <p:stCondLst>
                        <p:cond delay="indefinite"/>
                      </p:stCondLst>
                      <p:childTnLst>
                        <p:par>
                          <p:cTn id="256" fill="hold">
                            <p:stCondLst>
                              <p:cond delay="0"/>
                            </p:stCondLst>
                            <p:childTnLst>
                              <p:par>
                                <p:cTn id="257" presetID="6" presetClass="entr" presetSubtype="16" fill="hold" grpId="0" nodeType="clickEffect">
                                  <p:stCondLst>
                                    <p:cond delay="0"/>
                                  </p:stCondLst>
                                  <p:childTnLst>
                                    <p:set>
                                      <p:cBhvr>
                                        <p:cTn id="258" dur="1" fill="hold">
                                          <p:stCondLst>
                                            <p:cond delay="0"/>
                                          </p:stCondLst>
                                        </p:cTn>
                                        <p:tgtEl>
                                          <p:spTgt spid="10"/>
                                        </p:tgtEl>
                                        <p:attrNameLst>
                                          <p:attrName>style.visibility</p:attrName>
                                        </p:attrNameLst>
                                      </p:cBhvr>
                                      <p:to>
                                        <p:strVal val="visible"/>
                                      </p:to>
                                    </p:set>
                                    <p:animEffect transition="in" filter="circle(in)">
                                      <p:cBhvr>
                                        <p:cTn id="259" dur="2000"/>
                                        <p:tgtEl>
                                          <p:spTgt spid="10"/>
                                        </p:tgtEl>
                                      </p:cBhvr>
                                    </p:animEffect>
                                  </p:childTnLst>
                                </p:cTn>
                              </p:par>
                            </p:childTnLst>
                          </p:cTn>
                        </p:par>
                      </p:childTnLst>
                    </p:cTn>
                  </p:par>
                  <p:par>
                    <p:cTn id="260" fill="hold">
                      <p:stCondLst>
                        <p:cond delay="indefinite"/>
                      </p:stCondLst>
                      <p:childTnLst>
                        <p:par>
                          <p:cTn id="261" fill="hold">
                            <p:stCondLst>
                              <p:cond delay="0"/>
                            </p:stCondLst>
                            <p:childTnLst>
                              <p:par>
                                <p:cTn id="262" presetID="6" presetClass="entr" presetSubtype="16" fill="hold" grpId="0" nodeType="clickEffect">
                                  <p:stCondLst>
                                    <p:cond delay="0"/>
                                  </p:stCondLst>
                                  <p:childTnLst>
                                    <p:set>
                                      <p:cBhvr>
                                        <p:cTn id="263" dur="1" fill="hold">
                                          <p:stCondLst>
                                            <p:cond delay="0"/>
                                          </p:stCondLst>
                                        </p:cTn>
                                        <p:tgtEl>
                                          <p:spTgt spid="11"/>
                                        </p:tgtEl>
                                        <p:attrNameLst>
                                          <p:attrName>style.visibility</p:attrName>
                                        </p:attrNameLst>
                                      </p:cBhvr>
                                      <p:to>
                                        <p:strVal val="visible"/>
                                      </p:to>
                                    </p:set>
                                    <p:animEffect transition="in" filter="circle(in)">
                                      <p:cBhvr>
                                        <p:cTn id="264" dur="2000"/>
                                        <p:tgtEl>
                                          <p:spTgt spid="11"/>
                                        </p:tgtEl>
                                      </p:cBhvr>
                                    </p:animEffect>
                                  </p:childTnLst>
                                </p:cTn>
                              </p:par>
                            </p:childTnLst>
                          </p:cTn>
                        </p:par>
                      </p:childTnLst>
                    </p:cTn>
                  </p:par>
                  <p:par>
                    <p:cTn id="265" fill="hold">
                      <p:stCondLst>
                        <p:cond delay="indefinite"/>
                      </p:stCondLst>
                      <p:childTnLst>
                        <p:par>
                          <p:cTn id="266" fill="hold">
                            <p:stCondLst>
                              <p:cond delay="0"/>
                            </p:stCondLst>
                            <p:childTnLst>
                              <p:par>
                                <p:cTn id="267" presetID="6" presetClass="entr" presetSubtype="16" fill="hold" grpId="1" nodeType="clickEffect">
                                  <p:stCondLst>
                                    <p:cond delay="0"/>
                                  </p:stCondLst>
                                  <p:childTnLst>
                                    <p:set>
                                      <p:cBhvr>
                                        <p:cTn id="268" dur="1" fill="hold">
                                          <p:stCondLst>
                                            <p:cond delay="0"/>
                                          </p:stCondLst>
                                        </p:cTn>
                                        <p:tgtEl>
                                          <p:spTgt spid="12"/>
                                        </p:tgtEl>
                                        <p:attrNameLst>
                                          <p:attrName>style.visibility</p:attrName>
                                        </p:attrNameLst>
                                      </p:cBhvr>
                                      <p:to>
                                        <p:strVal val="visible"/>
                                      </p:to>
                                    </p:set>
                                    <p:animEffect transition="in" filter="circle(in)">
                                      <p:cBhvr>
                                        <p:cTn id="26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9" grpId="0" animBg="1"/>
      <p:bldP spid="20" grpId="0" animBg="1"/>
      <p:bldP spid="22" grpId="0" animBg="1"/>
      <p:bldP spid="23" grpId="0" animBg="1"/>
      <p:bldP spid="24" grpId="0" animBg="1"/>
      <p:bldP spid="25" grpId="0" animBg="1"/>
      <p:bldP spid="26" grpId="0" animBg="1"/>
      <p:bldP spid="27" grpId="0" animBg="1"/>
      <p:bldP spid="37" grpId="0" animBg="1"/>
      <p:bldP spid="38" grpId="0" animBg="1"/>
      <p:bldP spid="39" grpId="0" animBg="1"/>
      <p:bldP spid="40" grpId="0" animBg="1"/>
      <p:bldP spid="41" grpId="0" animBg="1"/>
      <p:bldP spid="42" grpId="0" animBg="1"/>
      <p:bldP spid="47" grpId="0" animBg="1"/>
      <p:bldP spid="57" grpId="0" animBg="1"/>
      <p:bldP spid="64" grpId="0" animBg="1"/>
      <p:bldP spid="9" grpId="0" animBg="1"/>
      <p:bldP spid="10" grpId="0" animBg="1"/>
      <p:bldP spid="11" grpId="0" animBg="1"/>
      <p:bldP spid="1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CC6E5-BA05-4587-A2D1-6C2487A3B11F}"/>
              </a:ext>
            </a:extLst>
          </p:cNvPr>
          <p:cNvSpPr>
            <a:spLocks noGrp="1"/>
          </p:cNvSpPr>
          <p:nvPr>
            <p:ph type="title" idx="4294967295"/>
          </p:nvPr>
        </p:nvSpPr>
        <p:spPr/>
        <p:txBody>
          <a:bodyPr>
            <a:normAutofit/>
          </a:bodyPr>
          <a:lstStyle/>
          <a:p>
            <a:r>
              <a:rPr lang="en-US" dirty="0"/>
              <a:t>OGOR CSV SAMPLE FILE (continued)</a:t>
            </a:r>
          </a:p>
        </p:txBody>
      </p:sp>
      <p:sp>
        <p:nvSpPr>
          <p:cNvPr id="3" name="Slide Number Placeholder 2">
            <a:extLst>
              <a:ext uri="{FF2B5EF4-FFF2-40B4-BE49-F238E27FC236}">
                <a16:creationId xmlns:a16="http://schemas.microsoft.com/office/drawing/2014/main" id="{6B326426-280D-4CDC-821E-688AE83999DB}"/>
              </a:ext>
            </a:extLst>
          </p:cNvPr>
          <p:cNvSpPr>
            <a:spLocks noGrp="1"/>
          </p:cNvSpPr>
          <p:nvPr>
            <p:ph type="sldNum" sz="quarter" idx="4"/>
          </p:nvPr>
        </p:nvSpPr>
        <p:spPr/>
        <p:txBody>
          <a:bodyPr/>
          <a:lstStyle/>
          <a:p>
            <a:fld id="{850B1B32-CFA8-4BD1-A730-6F4B7E12345B}" type="slidenum">
              <a:rPr lang="en-US" smtClean="0"/>
              <a:pPr/>
              <a:t>14</a:t>
            </a:fld>
            <a:endParaRPr lang="en-US" dirty="0"/>
          </a:p>
        </p:txBody>
      </p:sp>
      <p:pic>
        <p:nvPicPr>
          <p:cNvPr id="4" name="Picture 3" descr="OGOR CSV Sample File.">
            <a:extLst>
              <a:ext uri="{FF2B5EF4-FFF2-40B4-BE49-F238E27FC236}">
                <a16:creationId xmlns:a16="http://schemas.microsoft.com/office/drawing/2014/main" id="{CEDA476A-629C-4DF2-9A73-1537830836A6}"/>
              </a:ext>
            </a:extLst>
          </p:cNvPr>
          <p:cNvPicPr>
            <a:picLocks noChangeAspect="1"/>
          </p:cNvPicPr>
          <p:nvPr/>
        </p:nvPicPr>
        <p:blipFill>
          <a:blip r:embed="rId3"/>
          <a:stretch>
            <a:fillRect/>
          </a:stretch>
        </p:blipFill>
        <p:spPr>
          <a:xfrm>
            <a:off x="0" y="21023"/>
            <a:ext cx="9144000" cy="6815954"/>
          </a:xfrm>
          <a:prstGeom prst="rect">
            <a:avLst/>
          </a:prstGeom>
        </p:spPr>
      </p:pic>
      <p:sp>
        <p:nvSpPr>
          <p:cNvPr id="5" name="Rectangle 4" descr="Trailer Record 2, Optional, column A, Complete with a literal T2.">
            <a:extLst>
              <a:ext uri="{FF2B5EF4-FFF2-40B4-BE49-F238E27FC236}">
                <a16:creationId xmlns:a16="http://schemas.microsoft.com/office/drawing/2014/main" id="{D9C18851-4DD8-4EB6-BF22-184D6A875D60}"/>
              </a:ext>
            </a:extLst>
          </p:cNvPr>
          <p:cNvSpPr/>
          <p:nvPr/>
        </p:nvSpPr>
        <p:spPr>
          <a:xfrm>
            <a:off x="381000" y="4960620"/>
            <a:ext cx="1524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descr="Trailer Record 3 is optional and normally used by industry who have reporting software.  Contact your Production Reporting Contact if format information is needed.">
            <a:extLst>
              <a:ext uri="{FF2B5EF4-FFF2-40B4-BE49-F238E27FC236}">
                <a16:creationId xmlns:a16="http://schemas.microsoft.com/office/drawing/2014/main" id="{6E4C0474-A9DA-4FA0-91E8-714ACB53CF32}"/>
              </a:ext>
            </a:extLst>
          </p:cNvPr>
          <p:cNvSpPr/>
          <p:nvPr/>
        </p:nvSpPr>
        <p:spPr>
          <a:xfrm>
            <a:off x="381000" y="5135880"/>
            <a:ext cx="1524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descr="Trailer Record 2, column B, Comments.  Complete or leave blank.  If field is used special characters must be isolated by spaces (for example, 1A, space, ampersand, space, 2A.">
            <a:extLst>
              <a:ext uri="{FF2B5EF4-FFF2-40B4-BE49-F238E27FC236}">
                <a16:creationId xmlns:a16="http://schemas.microsoft.com/office/drawing/2014/main" id="{E34F1CC7-E88B-4851-9647-2201C7823EEB}"/>
              </a:ext>
            </a:extLst>
          </p:cNvPr>
          <p:cNvSpPr/>
          <p:nvPr/>
        </p:nvSpPr>
        <p:spPr>
          <a:xfrm>
            <a:off x="533400" y="4960620"/>
            <a:ext cx="25146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p>
        </p:txBody>
      </p:sp>
      <p:sp>
        <p:nvSpPr>
          <p:cNvPr id="8" name="Rectangle 7" descr="Trailer Record 3 is optional and normally used by industry who have reporting software.  Contact your Production Reporting Contact if format information is needed.">
            <a:extLst>
              <a:ext uri="{FF2B5EF4-FFF2-40B4-BE49-F238E27FC236}">
                <a16:creationId xmlns:a16="http://schemas.microsoft.com/office/drawing/2014/main" id="{A26D6982-7D23-4294-BB96-3A4A0E7EADB8}"/>
              </a:ext>
            </a:extLst>
          </p:cNvPr>
          <p:cNvSpPr/>
          <p:nvPr/>
        </p:nvSpPr>
        <p:spPr>
          <a:xfrm>
            <a:off x="533400" y="5135880"/>
            <a:ext cx="8472236"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descr="Trailer Record R, column A, Record Type.  Complete with a literal TR.">
            <a:extLst>
              <a:ext uri="{FF2B5EF4-FFF2-40B4-BE49-F238E27FC236}">
                <a16:creationId xmlns:a16="http://schemas.microsoft.com/office/drawing/2014/main" id="{577E259C-933B-4F58-AAD5-E47285E51858}"/>
              </a:ext>
            </a:extLst>
          </p:cNvPr>
          <p:cNvSpPr/>
          <p:nvPr/>
        </p:nvSpPr>
        <p:spPr>
          <a:xfrm>
            <a:off x="395036" y="5288280"/>
            <a:ext cx="214564" cy="1981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DB4C254-64C1-4E29-B8F0-0E50A51AA667}"/>
              </a:ext>
              <a:ext uri="{C183D7F6-B498-43B3-948B-1728B52AA6E4}">
                <adec:decorative xmlns:adec="http://schemas.microsoft.com/office/drawing/2017/decorative" val="1"/>
              </a:ext>
            </a:extLst>
          </p:cNvPr>
          <p:cNvSpPr/>
          <p:nvPr/>
        </p:nvSpPr>
        <p:spPr>
          <a:xfrm>
            <a:off x="7239000" y="1981200"/>
            <a:ext cx="4572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Header, column I, Operator Lease/Agreement number.  Complete with valid data or leave blank. If using the ONRR lease number, complete with a valid ONRR-converted lease number consisting of 10 digits. The field can accommodate 11 digits (a 2-digit suffix for future needs). If using an ONRR agreement number, complete with a valid ONRR agreement number. All parts are upper case alpha/numeric.">
            <a:extLst>
              <a:ext uri="{FF2B5EF4-FFF2-40B4-BE49-F238E27FC236}">
                <a16:creationId xmlns:a16="http://schemas.microsoft.com/office/drawing/2014/main" id="{F91ED90B-FF02-4EBB-A752-4326DE9D84D8}"/>
              </a:ext>
            </a:extLst>
          </p:cNvPr>
          <p:cNvPicPr>
            <a:picLocks noChangeAspect="1"/>
          </p:cNvPicPr>
          <p:nvPr/>
        </p:nvPicPr>
        <p:blipFill>
          <a:blip r:embed="rId4"/>
          <a:stretch>
            <a:fillRect/>
          </a:stretch>
        </p:blipFill>
        <p:spPr>
          <a:xfrm>
            <a:off x="7200900" y="1981200"/>
            <a:ext cx="533400" cy="251461"/>
          </a:xfrm>
          <a:prstGeom prst="rect">
            <a:avLst/>
          </a:prstGeom>
        </p:spPr>
      </p:pic>
      <p:sp>
        <p:nvSpPr>
          <p:cNvPr id="12" name="Rectangle 11" descr="Trailer Record R, column B, Document Count.  Complete using the total count of H1 lines reported for the individual OGORs in a file.">
            <a:extLst>
              <a:ext uri="{FF2B5EF4-FFF2-40B4-BE49-F238E27FC236}">
                <a16:creationId xmlns:a16="http://schemas.microsoft.com/office/drawing/2014/main" id="{216F600E-CDFE-47A2-8DA7-B95D8203D0E6}"/>
              </a:ext>
            </a:extLst>
          </p:cNvPr>
          <p:cNvSpPr/>
          <p:nvPr/>
        </p:nvSpPr>
        <p:spPr>
          <a:xfrm>
            <a:off x="2743200" y="5288280"/>
            <a:ext cx="304800" cy="1981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F8B691E1-5407-43DA-A3B5-8034EE1B031F}"/>
              </a:ext>
              <a:ext uri="{C183D7F6-B498-43B3-948B-1728B52AA6E4}">
                <adec:decorative xmlns:adec="http://schemas.microsoft.com/office/drawing/2017/decorative" val="1"/>
              </a:ext>
            </a:extLst>
          </p:cNvPr>
          <p:cNvCxnSpPr/>
          <p:nvPr/>
        </p:nvCxnSpPr>
        <p:spPr>
          <a:xfrm>
            <a:off x="0" y="5029200"/>
            <a:ext cx="3810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D1215EB-311A-42CA-ADAE-B5F26D11CA5E}"/>
              </a:ext>
              <a:ext uri="{C183D7F6-B498-43B3-948B-1728B52AA6E4}">
                <adec:decorative xmlns:adec="http://schemas.microsoft.com/office/drawing/2017/decorative" val="1"/>
              </a:ext>
            </a:extLst>
          </p:cNvPr>
          <p:cNvCxnSpPr/>
          <p:nvPr/>
        </p:nvCxnSpPr>
        <p:spPr>
          <a:xfrm>
            <a:off x="0" y="5181600"/>
            <a:ext cx="3810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29A4714-A38A-4EDE-9BA6-1AD9BD484F23}"/>
              </a:ext>
              <a:ext uri="{C183D7F6-B498-43B3-948B-1728B52AA6E4}">
                <adec:decorative xmlns:adec="http://schemas.microsoft.com/office/drawing/2017/decorative" val="1"/>
              </a:ext>
            </a:extLst>
          </p:cNvPr>
          <p:cNvCxnSpPr/>
          <p:nvPr/>
        </p:nvCxnSpPr>
        <p:spPr>
          <a:xfrm>
            <a:off x="14036" y="5410200"/>
            <a:ext cx="3810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descr="OGOR CSV Sample File title.">
            <a:extLst>
              <a:ext uri="{FF2B5EF4-FFF2-40B4-BE49-F238E27FC236}">
                <a16:creationId xmlns:a16="http://schemas.microsoft.com/office/drawing/2014/main" id="{69233C72-6939-4BD4-B1B0-3B3A6684397E}"/>
              </a:ext>
            </a:extLst>
          </p:cNvPr>
          <p:cNvPicPr>
            <a:picLocks noChangeAspect="1"/>
          </p:cNvPicPr>
          <p:nvPr/>
        </p:nvPicPr>
        <p:blipFill>
          <a:blip r:embed="rId5"/>
          <a:stretch>
            <a:fillRect/>
          </a:stretch>
        </p:blipFill>
        <p:spPr>
          <a:xfrm>
            <a:off x="0" y="-3297"/>
            <a:ext cx="9144000" cy="1351805"/>
          </a:xfrm>
          <a:prstGeom prst="rect">
            <a:avLst/>
          </a:prstGeom>
        </p:spPr>
      </p:pic>
    </p:spTree>
    <p:extLst>
      <p:ext uri="{BB962C8B-B14F-4D97-AF65-F5344CB8AC3E}">
        <p14:creationId xmlns:p14="http://schemas.microsoft.com/office/powerpoint/2010/main" val="262347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in)">
                                      <p:cBhvr>
                                        <p:cTn id="30" dur="2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circle(in)">
                                      <p:cBhvr>
                                        <p:cTn id="35" dur="20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circle(in)">
                                      <p:cBhvr>
                                        <p:cTn id="5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28600"/>
            <a:ext cx="6858000" cy="1066800"/>
          </a:xfrm>
        </p:spPr>
        <p:txBody>
          <a:bodyPr>
            <a:normAutofit/>
          </a:bodyPr>
          <a:lstStyle/>
          <a:p>
            <a:r>
              <a:rPr lang="en-US" dirty="0"/>
              <a:t>Create .csv File (continued…)</a:t>
            </a:r>
          </a:p>
        </p:txBody>
      </p:sp>
      <p:pic>
        <p:nvPicPr>
          <p:cNvPr id="15" name="Picture 2" descr="Picture of a report created in Excel and the report being saved as a Comma Separated Value (CSV) file.   The file name must end with a .csv extension."/>
          <p:cNvPicPr>
            <a:picLocks noGrp="1" noChangeAspect="1" noChangeArrowheads="1"/>
          </p:cNvPicPr>
          <p:nvPr>
            <p:ph type="pic" idx="1"/>
          </p:nvPr>
        </p:nvPicPr>
        <p:blipFill>
          <a:blip r:embed="rId3" cstate="print">
            <a:extLst>
              <a:ext uri="{28A0092B-C50C-407E-A947-70E740481C1C}">
                <a14:useLocalDpi xmlns:a14="http://schemas.microsoft.com/office/drawing/2010/main" val="0"/>
              </a:ext>
            </a:extLst>
          </a:blip>
          <a:srcRect l="16013" r="16013"/>
          <a:stretch>
            <a:fillRect/>
          </a:stretch>
        </p:blipFill>
        <p:spPr bwMode="auto">
          <a:xfrm>
            <a:off x="685800" y="1524000"/>
            <a:ext cx="7086600" cy="3050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4988400" y="2438400"/>
            <a:ext cx="2631600" cy="584775"/>
          </a:xfrm>
          <a:prstGeom prst="rect">
            <a:avLst/>
          </a:prstGeom>
          <a:noFill/>
        </p:spPr>
        <p:txBody>
          <a:bodyPr wrap="square" rtlCol="0">
            <a:spAutoFit/>
          </a:bodyPr>
          <a:lstStyle/>
          <a:p>
            <a:r>
              <a:rPr lang="en-US" sz="1600" dirty="0">
                <a:solidFill>
                  <a:srgbClr val="FF0000"/>
                </a:solidFill>
              </a:rPr>
              <a:t>Save as .csv (Comma delimited)</a:t>
            </a:r>
          </a:p>
        </p:txBody>
      </p:sp>
      <p:sp>
        <p:nvSpPr>
          <p:cNvPr id="2" name="Rectangle 1" descr="Save reports created in Excel as CSV Comma Delimited.">
            <a:extLst>
              <a:ext uri="{FF2B5EF4-FFF2-40B4-BE49-F238E27FC236}">
                <a16:creationId xmlns:a16="http://schemas.microsoft.com/office/drawing/2014/main" id="{BE2BD873-4646-495F-9856-CB9A97EE4CF2}"/>
              </a:ext>
            </a:extLst>
          </p:cNvPr>
          <p:cNvSpPr/>
          <p:nvPr/>
        </p:nvSpPr>
        <p:spPr>
          <a:xfrm>
            <a:off x="2743200" y="3158427"/>
            <a:ext cx="5029200" cy="1943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6200" y="4572000"/>
            <a:ext cx="8763000" cy="584775"/>
          </a:xfrm>
          <a:prstGeom prst="rect">
            <a:avLst/>
          </a:prstGeom>
          <a:noFill/>
        </p:spPr>
        <p:txBody>
          <a:bodyPr wrap="square" rtlCol="0">
            <a:spAutoFit/>
          </a:bodyPr>
          <a:lstStyle/>
          <a:p>
            <a:pPr algn="ctr"/>
            <a:r>
              <a:rPr lang="en-US" sz="1600" dirty="0"/>
              <a:t>If you need to edit after .csv is created, open with a text reader such as WordPad to preserve formatting, or open the Excel file and re-save as a .csv after editing is completed.</a:t>
            </a:r>
          </a:p>
        </p:txBody>
      </p:sp>
      <p:pic>
        <p:nvPicPr>
          <p:cNvPr id="18" name="Picture 3">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5191002"/>
            <a:ext cx="4343400" cy="11661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9" name="Line Callout 1 (No Border) 18">
            <a:extLst>
              <a:ext uri="{C183D7F6-B498-43B3-948B-1728B52AA6E4}">
                <adec:decorative xmlns:adec="http://schemas.microsoft.com/office/drawing/2017/decorative" val="1"/>
              </a:ext>
            </a:extLst>
          </p:cNvPr>
          <p:cNvSpPr/>
          <p:nvPr/>
        </p:nvSpPr>
        <p:spPr>
          <a:xfrm>
            <a:off x="4988400" y="2209800"/>
            <a:ext cx="2362200" cy="914400"/>
          </a:xfrm>
          <a:prstGeom prst="callout1">
            <a:avLst>
              <a:gd name="adj1" fmla="val 80955"/>
              <a:gd name="adj2" fmla="val -2237"/>
              <a:gd name="adj3" fmla="val 106988"/>
              <a:gd name="adj4" fmla="val -1852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descr="Open CSV files with a text reader such as Wordpad or Notepad to preserve formatting.  You can also open the CSV file with Excel and re-save the report as a CSV file after editing in Excel is complete.   ">
            <a:extLst>
              <a:ext uri="{FF2B5EF4-FFF2-40B4-BE49-F238E27FC236}">
                <a16:creationId xmlns:a16="http://schemas.microsoft.com/office/drawing/2014/main" id="{74ECC711-2468-45B5-B7E8-54F70EF6591F}"/>
              </a:ext>
            </a:extLst>
          </p:cNvPr>
          <p:cNvSpPr/>
          <p:nvPr/>
        </p:nvSpPr>
        <p:spPr>
          <a:xfrm>
            <a:off x="4800600" y="5867400"/>
            <a:ext cx="17526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BDFA68-C6A9-4739-B0A9-B2F33DF8A419}"/>
              </a:ext>
              <a:ext uri="{C183D7F6-B498-43B3-948B-1728B52AA6E4}">
                <adec:decorative xmlns:adec="http://schemas.microsoft.com/office/drawing/2017/decorative" val="1"/>
              </a:ext>
            </a:extLst>
          </p:cNvPr>
          <p:cNvSpPr/>
          <p:nvPr/>
        </p:nvSpPr>
        <p:spPr>
          <a:xfrm>
            <a:off x="6507481" y="5974081"/>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descr="Open CSV files with a text reader such as Wordpad or Notepad to preserve formatting.  You can also open the CSV file with Excel and re-save the report as a CSV file after editing in Excel is complete.   ">
            <a:extLst>
              <a:ext uri="{FF2B5EF4-FFF2-40B4-BE49-F238E27FC236}">
                <a16:creationId xmlns:a16="http://schemas.microsoft.com/office/drawing/2014/main" id="{9F3D33AF-39E7-4D9E-AF19-513936CEE2EC}"/>
              </a:ext>
            </a:extLst>
          </p:cNvPr>
          <p:cNvSpPr/>
          <p:nvPr/>
        </p:nvSpPr>
        <p:spPr>
          <a:xfrm>
            <a:off x="6553200" y="5992033"/>
            <a:ext cx="1447800" cy="2173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4"/>
          </p:nvPr>
        </p:nvSpPr>
        <p:spPr/>
        <p:txBody>
          <a:bodyPr/>
          <a:lstStyle/>
          <a:p>
            <a:fld id="{850B1B32-CFA8-4BD1-A730-6F4B7E12345B}" type="slidenum">
              <a:rPr lang="en-US" smtClean="0"/>
              <a:pPr/>
              <a:t>15</a:t>
            </a:fld>
            <a:endParaRPr lang="en-US" dirty="0"/>
          </a:p>
        </p:txBody>
      </p:sp>
    </p:spTree>
    <p:extLst>
      <p:ext uri="{BB962C8B-B14F-4D97-AF65-F5344CB8AC3E}">
        <p14:creationId xmlns:p14="http://schemas.microsoft.com/office/powerpoint/2010/main" val="424977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152400"/>
            <a:ext cx="7924799" cy="1143000"/>
          </a:xfrm>
        </p:spPr>
        <p:txBody>
          <a:bodyPr>
            <a:normAutofit/>
          </a:bodyPr>
          <a:lstStyle/>
          <a:p>
            <a:pPr>
              <a:spcBef>
                <a:spcPct val="50000"/>
              </a:spcBef>
            </a:pPr>
            <a:r>
              <a:rPr lang="en-US" dirty="0"/>
              <a:t>Create .csv File (continued)</a:t>
            </a:r>
          </a:p>
        </p:txBody>
      </p:sp>
      <p:sp>
        <p:nvSpPr>
          <p:cNvPr id="8" name="Snippet of CSV file.  Data is separated by commas." descr="Picture of a CSV file with rows of specific data separated by commas."/>
          <p:cNvSpPr>
            <a:spLocks noGrp="1"/>
          </p:cNvSpPr>
          <p:nvPr>
            <p:ph type="pic" idx="1"/>
          </p:nvPr>
        </p:nvSpPr>
        <p:spPr/>
      </p:sp>
      <p:sp>
        <p:nvSpPr>
          <p:cNvPr id="3" name="Text Placeholder 2" hidden="1">
            <a:extLst>
              <a:ext uri="{C183D7F6-B498-43B3-948B-1728B52AA6E4}">
                <adec:decorative xmlns:adec="http://schemas.microsoft.com/office/drawing/2017/decorative" val="1"/>
              </a:ext>
            </a:extLst>
          </p:cNvPr>
          <p:cNvSpPr>
            <a:spLocks noGrp="1"/>
          </p:cNvSpPr>
          <p:nvPr>
            <p:ph type="body" sz="half" idx="2"/>
          </p:nvPr>
        </p:nvSpPr>
        <p:spPr/>
        <p:txBody>
          <a:bodyPr/>
          <a:lstStyle/>
          <a:p>
            <a:endParaRPr lang="en-US"/>
          </a:p>
        </p:txBody>
      </p:sp>
      <p:pic>
        <p:nvPicPr>
          <p:cNvPr id="9" name="Picture 2" descr="A comma separated value rep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00200"/>
            <a:ext cx="74676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14"/>
          <p:cNvSpPr>
            <a:spLocks noGrp="1"/>
          </p:cNvSpPr>
          <p:nvPr>
            <p:ph type="sldNum" sz="quarter" idx="4"/>
          </p:nvPr>
        </p:nvSpPr>
        <p:spPr/>
        <p:txBody>
          <a:bodyPr/>
          <a:lstStyle/>
          <a:p>
            <a:fld id="{850B1B32-CFA8-4BD1-A730-6F4B7E12345B}" type="slidenum">
              <a:rPr lang="en-US" smtClean="0"/>
              <a:pPr/>
              <a:t>16</a:t>
            </a:fld>
            <a:endParaRPr lang="en-US" dirty="0"/>
          </a:p>
        </p:txBody>
      </p:sp>
    </p:spTree>
    <p:extLst>
      <p:ext uri="{BB962C8B-B14F-4D97-AF65-F5344CB8AC3E}">
        <p14:creationId xmlns:p14="http://schemas.microsoft.com/office/powerpoint/2010/main" val="291240075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3478" y="152400"/>
            <a:ext cx="8543322" cy="1143000"/>
          </a:xfrm>
        </p:spPr>
        <p:txBody>
          <a:bodyPr/>
          <a:lstStyle/>
          <a:p>
            <a:pPr>
              <a:spcBef>
                <a:spcPct val="50000"/>
              </a:spcBef>
            </a:pPr>
            <a:r>
              <a:rPr lang="en-US" dirty="0"/>
              <a:t>Upload File</a:t>
            </a:r>
          </a:p>
        </p:txBody>
      </p:sp>
      <p:sp>
        <p:nvSpPr>
          <p:cNvPr id="7" name="Content Placeholder 6"/>
          <p:cNvSpPr>
            <a:spLocks noGrp="1"/>
          </p:cNvSpPr>
          <p:nvPr>
            <p:ph idx="1"/>
          </p:nvPr>
        </p:nvSpPr>
        <p:spPr/>
        <p:txBody>
          <a:bodyPr/>
          <a:lstStyle/>
          <a:p>
            <a:endParaRPr lang="en-US" dirty="0"/>
          </a:p>
        </p:txBody>
      </p:sp>
      <p:pic>
        <p:nvPicPr>
          <p:cNvPr id="6"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477" y="1427906"/>
            <a:ext cx="8619523" cy="3897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hidden="1">
            <a:extLst>
              <a:ext uri="{C183D7F6-B498-43B3-948B-1728B52AA6E4}">
                <adec:decorative xmlns:adec="http://schemas.microsoft.com/office/drawing/2017/decorative" val="1"/>
              </a:ext>
            </a:extLst>
          </p:cNvPr>
          <p:cNvCxnSpPr/>
          <p:nvPr/>
        </p:nvCxnSpPr>
        <p:spPr>
          <a:xfrm flipH="1">
            <a:off x="929999" y="2438400"/>
            <a:ext cx="975001" cy="228600"/>
          </a:xfrm>
          <a:prstGeom prst="straightConnector1">
            <a:avLst/>
          </a:prstGeom>
          <a:ln w="25400">
            <a:tailEnd type="arrow"/>
          </a:ln>
        </p:spPr>
        <p:style>
          <a:lnRef idx="1">
            <a:schemeClr val="accent2"/>
          </a:lnRef>
          <a:fillRef idx="0">
            <a:schemeClr val="accent2"/>
          </a:fillRef>
          <a:effectRef idx="0">
            <a:schemeClr val="accent2"/>
          </a:effectRef>
          <a:fontRef idx="minor">
            <a:schemeClr val="tx1"/>
          </a:fontRef>
        </p:style>
      </p:cxnSp>
      <p:sp>
        <p:nvSpPr>
          <p:cNvPr id="2" name="Oval 1" descr="Upload File tab.">
            <a:extLst>
              <a:ext uri="{FF2B5EF4-FFF2-40B4-BE49-F238E27FC236}">
                <a16:creationId xmlns:a16="http://schemas.microsoft.com/office/drawing/2014/main" id="{6D692E67-B9CA-45F9-BCAD-441A8A15F8B1}"/>
              </a:ext>
            </a:extLst>
          </p:cNvPr>
          <p:cNvSpPr/>
          <p:nvPr/>
        </p:nvSpPr>
        <p:spPr>
          <a:xfrm>
            <a:off x="457200" y="2514600"/>
            <a:ext cx="472799"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hidden="1">
            <a:extLst>
              <a:ext uri="{C183D7F6-B498-43B3-948B-1728B52AA6E4}">
                <adec:decorative xmlns:adec="http://schemas.microsoft.com/office/drawing/2017/decorative" val="1"/>
              </a:ext>
            </a:extLst>
          </p:cNvPr>
          <p:cNvCxnSpPr/>
          <p:nvPr/>
        </p:nvCxnSpPr>
        <p:spPr>
          <a:xfrm flipH="1" flipV="1">
            <a:off x="762000" y="4114800"/>
            <a:ext cx="1470000" cy="1141950"/>
          </a:xfrm>
          <a:prstGeom prst="straightConnector1">
            <a:avLst/>
          </a:prstGeom>
          <a:ln w="25400">
            <a:tailEnd type="arrow"/>
          </a:ln>
        </p:spPr>
        <p:style>
          <a:lnRef idx="1">
            <a:schemeClr val="accent2"/>
          </a:lnRef>
          <a:fillRef idx="0">
            <a:schemeClr val="accent2"/>
          </a:fillRef>
          <a:effectRef idx="0">
            <a:schemeClr val="accent2"/>
          </a:effectRef>
          <a:fontRef idx="minor">
            <a:schemeClr val="tx1"/>
          </a:fontRef>
        </p:style>
      </p:cxnSp>
      <p:sp>
        <p:nvSpPr>
          <p:cNvPr id="3" name="Rectangle 2" descr="To upload a report file from your local computer, click the Select button and choose a file.">
            <a:extLst>
              <a:ext uri="{FF2B5EF4-FFF2-40B4-BE49-F238E27FC236}">
                <a16:creationId xmlns:a16="http://schemas.microsoft.com/office/drawing/2014/main" id="{C85A8E67-AC85-4781-A397-C9234A210702}"/>
              </a:ext>
            </a:extLst>
          </p:cNvPr>
          <p:cNvSpPr/>
          <p:nvPr/>
        </p:nvSpPr>
        <p:spPr>
          <a:xfrm>
            <a:off x="304800" y="3886200"/>
            <a:ext cx="9144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rot="10800000" flipV="1">
            <a:off x="1981200" y="5238750"/>
            <a:ext cx="5105400" cy="646331"/>
          </a:xfrm>
          <a:prstGeom prst="rect">
            <a:avLst/>
          </a:prstGeom>
        </p:spPr>
        <p:txBody>
          <a:bodyPr wrap="square">
            <a:spAutoFit/>
          </a:bodyPr>
          <a:lstStyle/>
          <a:p>
            <a:pPr>
              <a:spcBef>
                <a:spcPct val="50000"/>
              </a:spcBef>
            </a:pPr>
            <a:r>
              <a:rPr lang="en-US" b="1" dirty="0">
                <a:solidFill>
                  <a:srgbClr val="FF0000"/>
                </a:solidFill>
              </a:rPr>
              <a:t>NOTE: Only .csv, .txt, and .zip formats are accepted file types to upload into </a:t>
            </a:r>
            <a:r>
              <a:rPr lang="en-US" b="1" dirty="0" err="1">
                <a:solidFill>
                  <a:srgbClr val="FF0000"/>
                </a:solidFill>
              </a:rPr>
              <a:t>eCommerce</a:t>
            </a:r>
            <a:r>
              <a:rPr lang="en-US" b="1" dirty="0">
                <a:solidFill>
                  <a:srgbClr val="FF0000"/>
                </a:solidFill>
              </a:rPr>
              <a:t>.</a:t>
            </a:r>
          </a:p>
        </p:txBody>
      </p:sp>
      <p:sp>
        <p:nvSpPr>
          <p:cNvPr id="5" name="Slide Number Placeholder 4"/>
          <p:cNvSpPr>
            <a:spLocks noGrp="1"/>
          </p:cNvSpPr>
          <p:nvPr>
            <p:ph type="sldNum" sz="quarter" idx="4"/>
          </p:nvPr>
        </p:nvSpPr>
        <p:spPr/>
        <p:txBody>
          <a:bodyPr/>
          <a:lstStyle/>
          <a:p>
            <a:fld id="{850B1B32-CFA8-4BD1-A730-6F4B7E12345B}" type="slidenum">
              <a:rPr lang="en-US" smtClean="0"/>
              <a:pPr/>
              <a:t>17</a:t>
            </a:fld>
            <a:endParaRPr lang="en-US" dirty="0"/>
          </a:p>
        </p:txBody>
      </p:sp>
    </p:spTree>
    <p:extLst>
      <p:ext uri="{BB962C8B-B14F-4D97-AF65-F5344CB8AC3E}">
        <p14:creationId xmlns:p14="http://schemas.microsoft.com/office/powerpoint/2010/main" val="6997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pload File (continuation)"/>
          <p:cNvSpPr>
            <a:spLocks noGrp="1"/>
          </p:cNvSpPr>
          <p:nvPr>
            <p:ph type="title" idx="4294967295"/>
          </p:nvPr>
        </p:nvSpPr>
        <p:spPr>
          <a:xfrm>
            <a:off x="228600" y="274638"/>
            <a:ext cx="7696200" cy="1143000"/>
          </a:xfrm>
        </p:spPr>
        <p:txBody>
          <a:bodyPr>
            <a:normAutofit/>
          </a:bodyPr>
          <a:lstStyle/>
          <a:p>
            <a:pPr>
              <a:spcBef>
                <a:spcPct val="50000"/>
              </a:spcBef>
            </a:pPr>
            <a:r>
              <a:rPr lang="en-US" dirty="0"/>
              <a:t>Upload File </a:t>
            </a:r>
            <a:br>
              <a:rPr lang="en-US" dirty="0"/>
            </a:br>
            <a:r>
              <a:rPr lang="en-US" dirty="0"/>
              <a:t>(continuation)</a:t>
            </a:r>
          </a:p>
        </p:txBody>
      </p:sp>
      <p:pic>
        <p:nvPicPr>
          <p:cNvPr id="4" name="Upload File page" descr="eCommerce Upload File 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611" y="1600200"/>
            <a:ext cx="8722788"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ile successfully uploaded"/>
          <p:cNvSpPr txBox="1"/>
          <p:nvPr/>
        </p:nvSpPr>
        <p:spPr>
          <a:xfrm rot="10800000" flipV="1">
            <a:off x="380999" y="4368715"/>
            <a:ext cx="8534399" cy="338554"/>
          </a:xfrm>
          <a:prstGeom prst="rect">
            <a:avLst/>
          </a:prstGeom>
          <a:noFill/>
        </p:spPr>
        <p:txBody>
          <a:bodyPr wrap="square" rtlCol="0">
            <a:spAutoFit/>
          </a:bodyPr>
          <a:lstStyle/>
          <a:p>
            <a:r>
              <a:rPr lang="en-US" sz="1600" b="1" dirty="0">
                <a:solidFill>
                  <a:srgbClr val="C00000"/>
                </a:solidFill>
              </a:rPr>
              <a:t>File successfully uploaded.  Click on the Upload History tab to see the status of the file processing.</a:t>
            </a:r>
          </a:p>
        </p:txBody>
      </p:sp>
      <p:cxnSp>
        <p:nvCxnSpPr>
          <p:cNvPr id="10" name="Straight Arrow Connector 9">
            <a:extLst>
              <a:ext uri="{C183D7F6-B498-43B3-948B-1728B52AA6E4}">
                <adec:decorative xmlns:adec="http://schemas.microsoft.com/office/drawing/2017/decorative" val="1"/>
              </a:ext>
            </a:extLst>
          </p:cNvPr>
          <p:cNvCxnSpPr/>
          <p:nvPr/>
        </p:nvCxnSpPr>
        <p:spPr>
          <a:xfrm flipH="1" flipV="1">
            <a:off x="1752600" y="4707270"/>
            <a:ext cx="990600" cy="1236330"/>
          </a:xfrm>
          <a:prstGeom prst="straightConnector1">
            <a:avLst/>
          </a:prstGeom>
          <a:ln w="25400">
            <a:tailEnd type="arrow"/>
          </a:ln>
        </p:spPr>
        <p:style>
          <a:lnRef idx="1">
            <a:schemeClr val="accent2"/>
          </a:lnRef>
          <a:fillRef idx="0">
            <a:schemeClr val="accent2"/>
          </a:fillRef>
          <a:effectRef idx="0">
            <a:schemeClr val="accent2"/>
          </a:effectRef>
          <a:fontRef idx="minor">
            <a:schemeClr val="tx1"/>
          </a:fontRef>
        </p:style>
      </p:cxnSp>
      <p:sp>
        <p:nvSpPr>
          <p:cNvPr id="7" name="When you upload a correct .csv file, you’ll get this message." descr="When you upload a correct CSV file, you will get the file successfully uploaded message."/>
          <p:cNvSpPr txBox="1"/>
          <p:nvPr/>
        </p:nvSpPr>
        <p:spPr>
          <a:xfrm>
            <a:off x="76200" y="5867400"/>
            <a:ext cx="8610600" cy="461665"/>
          </a:xfrm>
          <a:prstGeom prst="rect">
            <a:avLst/>
          </a:prstGeom>
          <a:noFill/>
        </p:spPr>
        <p:txBody>
          <a:bodyPr wrap="square" rtlCol="0">
            <a:spAutoFit/>
          </a:bodyPr>
          <a:lstStyle/>
          <a:p>
            <a:r>
              <a:rPr lang="en-US" sz="2400" b="1" dirty="0">
                <a:solidFill>
                  <a:srgbClr val="FF0000"/>
                </a:solidFill>
              </a:rPr>
              <a:t>When you upload a correct .csv file, you’ll get this message. </a:t>
            </a:r>
          </a:p>
        </p:txBody>
      </p:sp>
      <p:pic>
        <p:nvPicPr>
          <p:cNvPr id="9" name="File successfully uploaded (highlighted in yellow)">
            <a:extLst>
              <a:ext uri="{FF2B5EF4-FFF2-40B4-BE49-F238E27FC236}">
                <a16:creationId xmlns:a16="http://schemas.microsoft.com/office/drawing/2014/main" id="{24DB49C0-E51F-424C-B3DF-5CF0B2A2734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28600" y="4368715"/>
            <a:ext cx="2577651" cy="338555"/>
          </a:xfrm>
          <a:prstGeom prst="rect">
            <a:avLst/>
          </a:prstGeom>
        </p:spPr>
      </p:pic>
      <p:sp>
        <p:nvSpPr>
          <p:cNvPr id="3" name="Slide Number16"/>
          <p:cNvSpPr>
            <a:spLocks noGrp="1"/>
          </p:cNvSpPr>
          <p:nvPr>
            <p:ph type="sldNum" sz="quarter" idx="4"/>
          </p:nvPr>
        </p:nvSpPr>
        <p:spPr/>
        <p:txBody>
          <a:bodyPr/>
          <a:lstStyle/>
          <a:p>
            <a:fld id="{850B1B32-CFA8-4BD1-A730-6F4B7E12345B}" type="slidenum">
              <a:rPr lang="en-US" smtClean="0"/>
              <a:pPr/>
              <a:t>18</a:t>
            </a:fld>
            <a:endParaRPr lang="en-US" dirty="0"/>
          </a:p>
        </p:txBody>
      </p:sp>
    </p:spTree>
    <p:extLst>
      <p:ext uri="{BB962C8B-B14F-4D97-AF65-F5344CB8AC3E}">
        <p14:creationId xmlns:p14="http://schemas.microsoft.com/office/powerpoint/2010/main" val="129877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66401" y="152400"/>
            <a:ext cx="8120400" cy="1143000"/>
          </a:xfrm>
        </p:spPr>
        <p:txBody>
          <a:bodyPr>
            <a:normAutofit/>
          </a:bodyPr>
          <a:lstStyle/>
          <a:p>
            <a:pPr>
              <a:spcBef>
                <a:spcPct val="50000"/>
              </a:spcBef>
            </a:pPr>
            <a:r>
              <a:rPr lang="en-US" dirty="0"/>
              <a:t>Uploading a File into </a:t>
            </a:r>
            <a:r>
              <a:rPr lang="en-US" dirty="0" err="1"/>
              <a:t>eCommerce</a:t>
            </a:r>
            <a:endParaRPr lang="en-US" dirty="0"/>
          </a:p>
        </p:txBody>
      </p:sp>
      <p:pic>
        <p:nvPicPr>
          <p:cNvPr id="4" name="Upload History page" descr="eCommerce Upload History 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400" y="1676400"/>
            <a:ext cx="8153401" cy="3483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Upload History tab">
            <a:extLst>
              <a:ext uri="{C183D7F6-B498-43B3-948B-1728B52AA6E4}">
                <adec:decorative xmlns:adec="http://schemas.microsoft.com/office/drawing/2017/decorative" val="1"/>
              </a:ext>
            </a:extLst>
          </p:cNvPr>
          <p:cNvSpPr/>
          <p:nvPr/>
        </p:nvSpPr>
        <p:spPr>
          <a:xfrm>
            <a:off x="2438400" y="2209800"/>
            <a:ext cx="6477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Upload History.">
            <a:extLst>
              <a:ext uri="{FF2B5EF4-FFF2-40B4-BE49-F238E27FC236}">
                <a16:creationId xmlns:a16="http://schemas.microsoft.com/office/drawing/2014/main" id="{AD2FABD4-2ABD-4F52-A8FB-50266E4467C8}"/>
              </a:ext>
            </a:extLst>
          </p:cNvPr>
          <p:cNvPicPr>
            <a:picLocks noChangeAspect="1"/>
          </p:cNvPicPr>
          <p:nvPr/>
        </p:nvPicPr>
        <p:blipFill>
          <a:blip r:embed="rId4"/>
          <a:stretch>
            <a:fillRect/>
          </a:stretch>
        </p:blipFill>
        <p:spPr>
          <a:xfrm>
            <a:off x="2438400" y="2142863"/>
            <a:ext cx="762000" cy="390525"/>
          </a:xfrm>
          <a:prstGeom prst="rect">
            <a:avLst/>
          </a:prstGeom>
        </p:spPr>
      </p:pic>
      <p:pic>
        <p:nvPicPr>
          <p:cNvPr id="10" name="Upload History line" descr="Upload History Line">
            <a:extLs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567000" y="3780900"/>
            <a:ext cx="7467600" cy="416200"/>
          </a:xfrm>
          <a:prstGeom prst="rect">
            <a:avLst/>
          </a:prstGeom>
        </p:spPr>
      </p:pic>
      <p:cxnSp>
        <p:nvCxnSpPr>
          <p:cNvPr id="7" name="Straight Arrow Connector 6">
            <a:extLst>
              <a:ext uri="{C183D7F6-B498-43B3-948B-1728B52AA6E4}">
                <adec:decorative xmlns:adec="http://schemas.microsoft.com/office/drawing/2017/decorative" val="1"/>
              </a:ext>
            </a:extLst>
          </p:cNvPr>
          <p:cNvCxnSpPr/>
          <p:nvPr/>
        </p:nvCxnSpPr>
        <p:spPr>
          <a:xfrm flipH="1" flipV="1">
            <a:off x="3086100" y="4267200"/>
            <a:ext cx="571500" cy="1066800"/>
          </a:xfrm>
          <a:prstGeom prst="straightConnector1">
            <a:avLst/>
          </a:prstGeom>
          <a:ln w="25400">
            <a:tailEnd type="arrow"/>
          </a:ln>
        </p:spPr>
        <p:style>
          <a:lnRef idx="1">
            <a:schemeClr val="accent2"/>
          </a:lnRef>
          <a:fillRef idx="0">
            <a:schemeClr val="accent2"/>
          </a:fillRef>
          <a:effectRef idx="0">
            <a:schemeClr val="accent2"/>
          </a:effectRef>
          <a:fontRef idx="minor">
            <a:schemeClr val="tx1"/>
          </a:fontRef>
        </p:style>
      </p:cxnSp>
      <p:pic>
        <p:nvPicPr>
          <p:cNvPr id="12" name="Uploaded Status">
            <a:extLst>
              <a:ext uri="{FF2B5EF4-FFF2-40B4-BE49-F238E27FC236}">
                <a16:creationId xmlns:a16="http://schemas.microsoft.com/office/drawing/2014/main" id="{27198BCF-F5D3-47EE-A282-2E434E11D36E}"/>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62250" y="3780900"/>
            <a:ext cx="600075" cy="445237"/>
          </a:xfrm>
          <a:prstGeom prst="rect">
            <a:avLst/>
          </a:prstGeom>
        </p:spPr>
      </p:pic>
      <p:sp>
        <p:nvSpPr>
          <p:cNvPr id="13" name="Oval 12" descr="Uploaded status.">
            <a:extLst>
              <a:ext uri="{FF2B5EF4-FFF2-40B4-BE49-F238E27FC236}">
                <a16:creationId xmlns:a16="http://schemas.microsoft.com/office/drawing/2014/main" id="{738650DC-858D-4BCF-B0F0-E9B658DC3C96}"/>
              </a:ext>
            </a:extLst>
          </p:cNvPr>
          <p:cNvSpPr/>
          <p:nvPr/>
        </p:nvSpPr>
        <p:spPr>
          <a:xfrm>
            <a:off x="2809875" y="4016399"/>
            <a:ext cx="552450" cy="2097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hidden="1">
            <a:extLst>
              <a:ext uri="{C183D7F6-B498-43B3-948B-1728B52AA6E4}">
                <adec:decorative xmlns:adec="http://schemas.microsoft.com/office/drawing/2017/decorative" val="1"/>
              </a:ext>
            </a:extLst>
          </p:cNvPr>
          <p:cNvCxnSpPr/>
          <p:nvPr/>
        </p:nvCxnSpPr>
        <p:spPr>
          <a:xfrm>
            <a:off x="2209800" y="4016400"/>
            <a:ext cx="55245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57200" y="5334000"/>
            <a:ext cx="8001000" cy="646331"/>
          </a:xfrm>
          <a:prstGeom prst="rect">
            <a:avLst/>
          </a:prstGeom>
          <a:noFill/>
        </p:spPr>
        <p:txBody>
          <a:bodyPr wrap="square" rtlCol="0">
            <a:spAutoFit/>
          </a:bodyPr>
          <a:lstStyle/>
          <a:p>
            <a:pPr algn="ctr">
              <a:spcBef>
                <a:spcPct val="50000"/>
              </a:spcBef>
            </a:pPr>
            <a:r>
              <a:rPr lang="en-US" b="1" dirty="0">
                <a:solidFill>
                  <a:srgbClr val="FF0000"/>
                </a:solidFill>
              </a:rPr>
              <a:t>Click on the Upload History tab to review the status of the uploaded file. File was successfully uploaded. </a:t>
            </a:r>
          </a:p>
        </p:txBody>
      </p:sp>
      <p:sp>
        <p:nvSpPr>
          <p:cNvPr id="3" name="Slide Number 17"/>
          <p:cNvSpPr>
            <a:spLocks noGrp="1"/>
          </p:cNvSpPr>
          <p:nvPr>
            <p:ph type="sldNum" sz="quarter" idx="4"/>
          </p:nvPr>
        </p:nvSpPr>
        <p:spPr/>
        <p:txBody>
          <a:bodyPr/>
          <a:lstStyle/>
          <a:p>
            <a:fld id="{850B1B32-CFA8-4BD1-A730-6F4B7E12345B}" type="slidenum">
              <a:rPr lang="en-US" smtClean="0"/>
              <a:pPr/>
              <a:t>19</a:t>
            </a:fld>
            <a:endParaRPr lang="en-US" dirty="0"/>
          </a:p>
        </p:txBody>
      </p:sp>
    </p:spTree>
    <p:extLst>
      <p:ext uri="{BB962C8B-B14F-4D97-AF65-F5344CB8AC3E}">
        <p14:creationId xmlns:p14="http://schemas.microsoft.com/office/powerpoint/2010/main" val="64315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08EF2-ABD0-43B3-B4A7-35EAAA2D9988}"/>
              </a:ext>
            </a:extLst>
          </p:cNvPr>
          <p:cNvSpPr>
            <a:spLocks noGrp="1"/>
          </p:cNvSpPr>
          <p:nvPr>
            <p:ph type="ctrTitle"/>
          </p:nvPr>
        </p:nvSpPr>
        <p:spPr/>
        <p:txBody>
          <a:bodyPr/>
          <a:lstStyle/>
          <a:p>
            <a:pPr algn="ctr"/>
            <a:r>
              <a:rPr lang="en-US" dirty="0">
                <a:solidFill>
                  <a:schemeClr val="tx1"/>
                </a:solidFill>
              </a:rPr>
              <a:t>OGOR Comma Separated Values (CSV) Files</a:t>
            </a:r>
          </a:p>
        </p:txBody>
      </p:sp>
    </p:spTree>
    <p:extLst>
      <p:ext uri="{BB962C8B-B14F-4D97-AF65-F5344CB8AC3E}">
        <p14:creationId xmlns:p14="http://schemas.microsoft.com/office/powerpoint/2010/main" val="272438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pload Status in eCommerce"/>
          <p:cNvSpPr>
            <a:spLocks noGrp="1"/>
          </p:cNvSpPr>
          <p:nvPr>
            <p:ph type="title" idx="4294967295"/>
          </p:nvPr>
        </p:nvSpPr>
        <p:spPr>
          <a:xfrm>
            <a:off x="533400" y="152400"/>
            <a:ext cx="8305800" cy="1143000"/>
          </a:xfrm>
        </p:spPr>
        <p:txBody>
          <a:bodyPr>
            <a:normAutofit/>
          </a:bodyPr>
          <a:lstStyle/>
          <a:p>
            <a:pPr>
              <a:spcBef>
                <a:spcPct val="50000"/>
              </a:spcBef>
            </a:pPr>
            <a:r>
              <a:rPr lang="en-US" dirty="0"/>
              <a:t>Upload Status in eCommerce</a:t>
            </a:r>
          </a:p>
        </p:txBody>
      </p:sp>
      <p:pic>
        <p:nvPicPr>
          <p:cNvPr id="4" name="Snippet of Documents List" descr="An eCommerce snippet highlighting the Documents List tab with a Current Upload Status of Uploaded.  Report Documents is also highlighted with an Open report status.  ">
            <a:extLs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800" y="1512001"/>
            <a:ext cx="8001000" cy="4038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Documents List tab" descr="Documents List">
            <a:extLst>
              <a:ext uri="{FF2B5EF4-FFF2-40B4-BE49-F238E27FC236}">
                <a16:creationId xmlns:a16="http://schemas.microsoft.com/office/drawing/2014/main" id="{A4680F87-97DF-4844-9851-F3483C139E77}"/>
              </a:ext>
            </a:extLst>
          </p:cNvPr>
          <p:cNvPicPr>
            <a:picLocks noChangeAspect="1"/>
          </p:cNvPicPr>
          <p:nvPr/>
        </p:nvPicPr>
        <p:blipFill>
          <a:blip r:embed="rId4"/>
          <a:stretch>
            <a:fillRect/>
          </a:stretch>
        </p:blipFill>
        <p:spPr>
          <a:xfrm>
            <a:off x="490537" y="2135027"/>
            <a:ext cx="847725" cy="276225"/>
          </a:xfrm>
          <a:prstGeom prst="rect">
            <a:avLst/>
          </a:prstGeom>
        </p:spPr>
      </p:pic>
      <p:cxnSp>
        <p:nvCxnSpPr>
          <p:cNvPr id="9" name="Straight Arrow pointing to Documents List" descr="Arrow points to eCommerce Documents List tab.">
            <a:extLst>
              <a:ext uri="{C183D7F6-B498-43B3-948B-1728B52AA6E4}">
                <adec:decorative xmlns:adec="http://schemas.microsoft.com/office/drawing/2017/decorative" val="0"/>
              </a:ext>
            </a:extLst>
          </p:cNvPr>
          <p:cNvCxnSpPr/>
          <p:nvPr/>
        </p:nvCxnSpPr>
        <p:spPr>
          <a:xfrm flipH="1">
            <a:off x="1524000" y="2628900"/>
            <a:ext cx="1828800" cy="0"/>
          </a:xfrm>
          <a:prstGeom prst="straightConnector1">
            <a:avLst/>
          </a:prstGeom>
          <a:ln w="25400">
            <a:tailEnd type="arrow"/>
          </a:ln>
        </p:spPr>
        <p:style>
          <a:lnRef idx="1">
            <a:schemeClr val="accent2"/>
          </a:lnRef>
          <a:fillRef idx="0">
            <a:schemeClr val="accent2"/>
          </a:fillRef>
          <a:effectRef idx="0">
            <a:schemeClr val="accent2"/>
          </a:effectRef>
          <a:fontRef idx="minor">
            <a:schemeClr val="tx1"/>
          </a:fontRef>
        </p:style>
      </p:cxnSp>
      <p:sp>
        <p:nvSpPr>
          <p:cNvPr id="7" name="Current Upload Status" descr="Current Upload Status."/>
          <p:cNvSpPr/>
          <p:nvPr/>
        </p:nvSpPr>
        <p:spPr>
          <a:xfrm>
            <a:off x="533400" y="3124200"/>
            <a:ext cx="914400" cy="3048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550D5B04-4112-4B28-B460-FE9CD30DFBE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38150" y="3116449"/>
            <a:ext cx="1085850" cy="381000"/>
          </a:xfrm>
          <a:prstGeom prst="rect">
            <a:avLst/>
          </a:prstGeom>
        </p:spPr>
      </p:pic>
      <p:pic>
        <p:nvPicPr>
          <p:cNvPr id="10" name="Upload Status line" descr="eCommerce Current Upload Status line.">
            <a:extLs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77800" y="3450800"/>
            <a:ext cx="7467600" cy="416200"/>
          </a:xfrm>
          <a:prstGeom prst="rect">
            <a:avLst/>
          </a:prstGeom>
        </p:spPr>
      </p:pic>
      <p:sp>
        <p:nvSpPr>
          <p:cNvPr id="8" name="Report Document" descr="Report Documents">
            <a:extLst>
              <a:ext uri="{C183D7F6-B498-43B3-948B-1728B52AA6E4}">
                <adec:decorative xmlns:adec="http://schemas.microsoft.com/office/drawing/2017/decorative" val="0"/>
              </a:ext>
            </a:extLst>
          </p:cNvPr>
          <p:cNvSpPr/>
          <p:nvPr/>
        </p:nvSpPr>
        <p:spPr>
          <a:xfrm>
            <a:off x="533400" y="4724400"/>
            <a:ext cx="762000" cy="3048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89006928-DA7E-482C-B16C-B8FF89325B74}"/>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523875" y="4667250"/>
            <a:ext cx="914400" cy="419100"/>
          </a:xfrm>
          <a:prstGeom prst="rect">
            <a:avLst/>
          </a:prstGeom>
        </p:spPr>
      </p:pic>
      <p:pic>
        <p:nvPicPr>
          <p:cNvPr id="11" name="Report Documents line" descr="eCommerce Report Documents line">
            <a:extLst>
              <a:ext uri="{C183D7F6-B498-43B3-948B-1728B52AA6E4}">
                <adec:decorative xmlns:adec="http://schemas.microsoft.com/office/drawing/2017/decorative" val="0"/>
              </a:ext>
            </a:extLst>
          </p:cNvPr>
          <p:cNvPicPr>
            <a:picLocks noChangeAspect="1"/>
          </p:cNvPicPr>
          <p:nvPr/>
        </p:nvPicPr>
        <p:blipFill>
          <a:blip r:embed="rId8"/>
          <a:stretch>
            <a:fillRect/>
          </a:stretch>
        </p:blipFill>
        <p:spPr>
          <a:xfrm>
            <a:off x="577800" y="5029200"/>
            <a:ext cx="7789476" cy="609600"/>
          </a:xfrm>
          <a:prstGeom prst="rect">
            <a:avLst/>
          </a:prstGeom>
        </p:spPr>
      </p:pic>
      <p:sp>
        <p:nvSpPr>
          <p:cNvPr id="12" name="Status Open" descr="Report Documents Line shows under the Status column an uploaded, Open document.">
            <a:extLst>
              <a:ext uri="{C183D7F6-B498-43B3-948B-1728B52AA6E4}">
                <adec:decorative xmlns:adec="http://schemas.microsoft.com/office/drawing/2017/decorative" val="0"/>
              </a:ext>
            </a:extLst>
          </p:cNvPr>
          <p:cNvSpPr/>
          <p:nvPr/>
        </p:nvSpPr>
        <p:spPr>
          <a:xfrm>
            <a:off x="3810000" y="5334000"/>
            <a:ext cx="381000" cy="2286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hidden="1">
            <a:extLst>
              <a:ext uri="{C183D7F6-B498-43B3-948B-1728B52AA6E4}">
                <adec:decorative xmlns:adec="http://schemas.microsoft.com/office/drawing/2017/decorative" val="1"/>
              </a:ext>
            </a:extLst>
          </p:cNvPr>
          <p:cNvSpPr/>
          <p:nvPr/>
        </p:nvSpPr>
        <p:spPr>
          <a:xfrm>
            <a:off x="3657600" y="5334000"/>
            <a:ext cx="457200" cy="2286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Open report status.  Located under Report Documents.">
            <a:extLst>
              <a:ext uri="{FF2B5EF4-FFF2-40B4-BE49-F238E27FC236}">
                <a16:creationId xmlns:a16="http://schemas.microsoft.com/office/drawing/2014/main" id="{C690D44B-EA87-4EA1-B26A-2730BCC83291}"/>
              </a:ext>
              <a:ext uri="{C183D7F6-B498-43B3-948B-1728B52AA6E4}">
                <adec:decorative xmlns:adec="http://schemas.microsoft.com/office/drawing/2017/decorative" val="0"/>
              </a:ext>
            </a:extLst>
          </p:cNvPr>
          <p:cNvPicPr>
            <a:picLocks noChangeAspect="1"/>
          </p:cNvPicPr>
          <p:nvPr/>
        </p:nvPicPr>
        <p:blipFill>
          <a:blip r:embed="rId9"/>
          <a:stretch>
            <a:fillRect/>
          </a:stretch>
        </p:blipFill>
        <p:spPr>
          <a:xfrm>
            <a:off x="3752850" y="5305072"/>
            <a:ext cx="495300" cy="333375"/>
          </a:xfrm>
          <a:prstGeom prst="rect">
            <a:avLst/>
          </a:prstGeom>
        </p:spPr>
      </p:pic>
      <p:sp>
        <p:nvSpPr>
          <p:cNvPr id="5" name="Another method to determine uploaded file status is to return to the Documents List.  Newly uploaded files will display under Current Upload Status as well as under Report Documents."/>
          <p:cNvSpPr txBox="1"/>
          <p:nvPr/>
        </p:nvSpPr>
        <p:spPr>
          <a:xfrm>
            <a:off x="304800" y="5562600"/>
            <a:ext cx="8305800" cy="923330"/>
          </a:xfrm>
          <a:prstGeom prst="rect">
            <a:avLst/>
          </a:prstGeom>
          <a:noFill/>
        </p:spPr>
        <p:txBody>
          <a:bodyPr wrap="square" rtlCol="0">
            <a:spAutoFit/>
          </a:bodyPr>
          <a:lstStyle/>
          <a:p>
            <a:pPr>
              <a:spcBef>
                <a:spcPct val="50000"/>
              </a:spcBef>
            </a:pPr>
            <a:r>
              <a:rPr lang="en-US" b="1" dirty="0">
                <a:solidFill>
                  <a:srgbClr val="FF0000"/>
                </a:solidFill>
              </a:rPr>
              <a:t>Another method to determine uploaded file status is to return to the </a:t>
            </a:r>
            <a:r>
              <a:rPr lang="en-US" b="1" u="sng" dirty="0">
                <a:solidFill>
                  <a:srgbClr val="FF0000"/>
                </a:solidFill>
              </a:rPr>
              <a:t>Documents List</a:t>
            </a:r>
            <a:r>
              <a:rPr lang="en-US" b="1" dirty="0">
                <a:solidFill>
                  <a:srgbClr val="FF0000"/>
                </a:solidFill>
              </a:rPr>
              <a:t>.  Newly uploaded files will display under Current Upload Status as well as under Report Documents.</a:t>
            </a:r>
          </a:p>
        </p:txBody>
      </p:sp>
      <p:sp>
        <p:nvSpPr>
          <p:cNvPr id="3" name="Slide Number 18"/>
          <p:cNvSpPr>
            <a:spLocks noGrp="1"/>
          </p:cNvSpPr>
          <p:nvPr>
            <p:ph type="sldNum" sz="quarter" idx="4"/>
          </p:nvPr>
        </p:nvSpPr>
        <p:spPr/>
        <p:txBody>
          <a:bodyPr/>
          <a:lstStyle/>
          <a:p>
            <a:fld id="{850B1B32-CFA8-4BD1-A730-6F4B7E12345B}" type="slidenum">
              <a:rPr lang="en-US" smtClean="0"/>
              <a:pPr/>
              <a:t>20</a:t>
            </a:fld>
            <a:endParaRPr lang="en-US" dirty="0"/>
          </a:p>
        </p:txBody>
      </p:sp>
    </p:spTree>
    <p:extLst>
      <p:ext uri="{BB962C8B-B14F-4D97-AF65-F5344CB8AC3E}">
        <p14:creationId xmlns:p14="http://schemas.microsoft.com/office/powerpoint/2010/main" val="406159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w to Upload .CSV, ASCII test, and ZIP Files"/>
          <p:cNvSpPr>
            <a:spLocks noGrp="1"/>
          </p:cNvSpPr>
          <p:nvPr>
            <p:ph type="title"/>
          </p:nvPr>
        </p:nvSpPr>
        <p:spPr/>
        <p:txBody>
          <a:bodyPr>
            <a:normAutofit/>
          </a:bodyPr>
          <a:lstStyle/>
          <a:p>
            <a:r>
              <a:rPr lang="en-US" sz="2800" dirty="0"/>
              <a:t>How to Upload .CSV, ASCII test, and ZIP Files</a:t>
            </a:r>
          </a:p>
        </p:txBody>
      </p:sp>
      <p:sp>
        <p:nvSpPr>
          <p:cNvPr id="3" name="Content Placeholder 2"/>
          <p:cNvSpPr>
            <a:spLocks noGrp="1"/>
          </p:cNvSpPr>
          <p:nvPr>
            <p:ph idx="1"/>
          </p:nvPr>
        </p:nvSpPr>
        <p:spPr/>
        <p:txBody>
          <a:bodyPr>
            <a:normAutofit/>
          </a:bodyPr>
          <a:lstStyle/>
          <a:p>
            <a:r>
              <a:rPr lang="en-US" sz="2000" dirty="0">
                <a:hlinkClick r:id="rId3"/>
              </a:rPr>
              <a:t>https://www.onrr.gov/reporting/production?tabs=troubleshooting&amp;panel=i-need-to-understand-how-to-file-an-oil-gas-operators-report-ogor</a:t>
            </a:r>
            <a:endParaRPr lang="en-US" sz="2000" dirty="0"/>
          </a:p>
        </p:txBody>
      </p:sp>
      <p:sp>
        <p:nvSpPr>
          <p:cNvPr id="5" name="Right Arrow 4" hidden="1">
            <a:extLst>
              <a:ext uri="{C183D7F6-B498-43B3-948B-1728B52AA6E4}">
                <adec:decorative xmlns:adec="http://schemas.microsoft.com/office/drawing/2017/decorative" val="1"/>
              </a:ext>
            </a:extLst>
          </p:cNvPr>
          <p:cNvSpPr/>
          <p:nvPr/>
        </p:nvSpPr>
        <p:spPr>
          <a:xfrm rot="1197422">
            <a:off x="1960097" y="3921952"/>
            <a:ext cx="1391481" cy="121158"/>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Image from onrr.gov troubleshooting tab for production.">
            <a:extLst>
              <a:ext uri="{FF2B5EF4-FFF2-40B4-BE49-F238E27FC236}">
                <a16:creationId xmlns:a16="http://schemas.microsoft.com/office/drawing/2014/main" id="{614CFFAE-1F3A-45CC-B645-9B802661632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0" y="2286000"/>
            <a:ext cx="5410200" cy="402571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
          </p:nvPr>
        </p:nvSpPr>
        <p:spPr/>
        <p:txBody>
          <a:bodyPr/>
          <a:lstStyle/>
          <a:p>
            <a:fld id="{850B1B32-CFA8-4BD1-A730-6F4B7E12345B}" type="slidenum">
              <a:rPr lang="en-US" smtClean="0"/>
              <a:pPr/>
              <a:t>21</a:t>
            </a:fld>
            <a:endParaRPr lang="en-US" dirty="0"/>
          </a:p>
        </p:txBody>
      </p:sp>
    </p:spTree>
    <p:extLst>
      <p:ext uri="{BB962C8B-B14F-4D97-AF65-F5344CB8AC3E}">
        <p14:creationId xmlns:p14="http://schemas.microsoft.com/office/powerpoint/2010/main" val="208199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7162800" cy="1143000"/>
          </a:xfrm>
        </p:spPr>
        <p:txBody>
          <a:bodyPr>
            <a:normAutofit/>
          </a:bodyPr>
          <a:lstStyle/>
          <a:p>
            <a:r>
              <a:rPr lang="en-US" dirty="0"/>
              <a:t>Questions – </a:t>
            </a:r>
            <a:r>
              <a:rPr lang="en-US" dirty="0" err="1"/>
              <a:t>Reporter.Training@ONRR.Gov</a:t>
            </a:r>
            <a:endParaRPr lang="en-US" dirty="0"/>
          </a:p>
        </p:txBody>
      </p:sp>
      <p:pic>
        <p:nvPicPr>
          <p:cNvPr id="80898" name="Picture 2" descr="Picture of 2 individuals standing on top of a computer monitor and shaking hands. "/>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667000" y="1600200"/>
            <a:ext cx="3429000" cy="48006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
          </p:nvPr>
        </p:nvSpPr>
        <p:spPr>
          <a:xfrm>
            <a:off x="8943975" y="6265863"/>
            <a:ext cx="200025" cy="155575"/>
          </a:xfrm>
        </p:spPr>
        <p:txBody>
          <a:bodyPr/>
          <a:lstStyle/>
          <a:p>
            <a:pPr>
              <a:defRPr/>
            </a:pPr>
            <a:fld id="{F4E6C746-FA9E-41D4-AEDF-C2F14D7F886F}" type="slidenum">
              <a:rPr lang="en-US" smtClean="0"/>
              <a:pPr>
                <a:defRPr/>
              </a:pPr>
              <a:t>22</a:t>
            </a:fld>
            <a:endParaRPr lang="en-US" dirty="0"/>
          </a:p>
        </p:txBody>
      </p:sp>
    </p:spTree>
    <p:extLst>
      <p:ext uri="{BB962C8B-B14F-4D97-AF65-F5344CB8AC3E}">
        <p14:creationId xmlns:p14="http://schemas.microsoft.com/office/powerpoint/2010/main" val="3277646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SV Files"/>
          <p:cNvSpPr>
            <a:spLocks noGrp="1"/>
          </p:cNvSpPr>
          <p:nvPr>
            <p:ph type="title"/>
          </p:nvPr>
        </p:nvSpPr>
        <p:spPr>
          <a:xfrm>
            <a:off x="1447800" y="152400"/>
            <a:ext cx="6096000" cy="930274"/>
          </a:xfrm>
        </p:spPr>
        <p:txBody>
          <a:bodyPr>
            <a:normAutofit fontScale="90000"/>
          </a:bodyPr>
          <a:lstStyle/>
          <a:p>
            <a:r>
              <a:rPr lang="en-US" sz="2800" b="1" dirty="0"/>
              <a:t>Comma Separated Value (CSV) Files </a:t>
            </a:r>
          </a:p>
        </p:txBody>
      </p:sp>
      <p:sp>
        <p:nvSpPr>
          <p:cNvPr id="3" name="Slide Number Placeholder 2"/>
          <p:cNvSpPr>
            <a:spLocks noGrp="1"/>
          </p:cNvSpPr>
          <p:nvPr>
            <p:ph type="sldNum" sz="quarter" idx="4"/>
          </p:nvPr>
        </p:nvSpPr>
        <p:spPr/>
        <p:txBody>
          <a:bodyPr/>
          <a:lstStyle/>
          <a:p>
            <a:fld id="{850B1B32-CFA8-4BD1-A730-6F4B7E12345B}" type="slidenum">
              <a:rPr lang="en-US" smtClean="0"/>
              <a:pPr/>
              <a:t>3</a:t>
            </a:fld>
            <a:endParaRPr lang="en-US" dirty="0"/>
          </a:p>
        </p:txBody>
      </p:sp>
      <p:pic>
        <p:nvPicPr>
          <p:cNvPr id="2" name="Picture 1" descr="A comma separated value report.">
            <a:extLst>
              <a:ext uri="{FF2B5EF4-FFF2-40B4-BE49-F238E27FC236}">
                <a16:creationId xmlns:a16="http://schemas.microsoft.com/office/drawing/2014/main" id="{740B406E-3435-4EE9-94AC-483CEE678D7F}"/>
              </a:ext>
            </a:extLst>
          </p:cNvPr>
          <p:cNvPicPr>
            <a:picLocks noChangeAspect="1"/>
          </p:cNvPicPr>
          <p:nvPr/>
        </p:nvPicPr>
        <p:blipFill>
          <a:blip r:embed="rId3"/>
          <a:stretch>
            <a:fillRect/>
          </a:stretch>
        </p:blipFill>
        <p:spPr>
          <a:xfrm>
            <a:off x="1447802" y="1008088"/>
            <a:ext cx="6095998" cy="5192887"/>
          </a:xfrm>
          <a:prstGeom prst="rect">
            <a:avLst/>
          </a:prstGeom>
        </p:spPr>
      </p:pic>
      <p:sp>
        <p:nvSpPr>
          <p:cNvPr id="7" name="CSV logo">
            <a:extLst>
              <a:ext uri="{C183D7F6-B498-43B3-948B-1728B52AA6E4}">
                <adec:decorative xmlns:adec="http://schemas.microsoft.com/office/drawing/2017/decorative" val="1"/>
              </a:ext>
            </a:extLst>
          </p:cNvPr>
          <p:cNvSpPr/>
          <p:nvPr/>
        </p:nvSpPr>
        <p:spPr>
          <a:xfrm>
            <a:off x="152401" y="2514600"/>
            <a:ext cx="2743200" cy="1600200"/>
          </a:xfrm>
          <a:prstGeom prst="ellipse">
            <a:avLst/>
          </a:prstGeom>
          <a:gradFill>
            <a:gsLst>
              <a:gs pos="0">
                <a:schemeClr val="accent1">
                  <a:tint val="66000"/>
                  <a:satMod val="160000"/>
                  <a:alpha val="28000"/>
                </a:schemeClr>
              </a:gs>
              <a:gs pos="50000">
                <a:schemeClr val="accent1">
                  <a:tint val="44500"/>
                  <a:satMod val="160000"/>
                </a:schemeClr>
              </a:gs>
              <a:gs pos="100000">
                <a:schemeClr val="accent1">
                  <a:tint val="23500"/>
                  <a:satMod val="160000"/>
                </a:schemeClr>
              </a:gs>
            </a:gsLst>
            <a:lin ang="5400000" scaled="0"/>
          </a:gra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2">
                    <a:lumMod val="50000"/>
                  </a:schemeClr>
                </a:solidFill>
              </a:rPr>
              <a:t>.CSV</a:t>
            </a:r>
          </a:p>
        </p:txBody>
      </p:sp>
    </p:spTree>
    <p:extLst>
      <p:ext uri="{BB962C8B-B14F-4D97-AF65-F5344CB8AC3E}">
        <p14:creationId xmlns:p14="http://schemas.microsoft.com/office/powerpoint/2010/main" val="2361047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ED4B1-0D64-4163-822F-C5ED95CC1DE5}"/>
              </a:ext>
            </a:extLst>
          </p:cNvPr>
          <p:cNvSpPr>
            <a:spLocks noGrp="1"/>
          </p:cNvSpPr>
          <p:nvPr>
            <p:ph type="title"/>
          </p:nvPr>
        </p:nvSpPr>
        <p:spPr>
          <a:xfrm>
            <a:off x="1447800" y="152400"/>
            <a:ext cx="6096000" cy="609600"/>
          </a:xfrm>
        </p:spPr>
        <p:txBody>
          <a:bodyPr>
            <a:normAutofit/>
          </a:bodyPr>
          <a:lstStyle/>
          <a:p>
            <a:r>
              <a:rPr lang="en-US" dirty="0"/>
              <a:t>https://www.onrr.gov</a:t>
            </a:r>
          </a:p>
        </p:txBody>
      </p:sp>
      <p:sp>
        <p:nvSpPr>
          <p:cNvPr id="6" name="Rectangle 5" descr="From the ONRR.Gov website, select Reporting/Paying.  From the pop-up box select Production Reporting.">
            <a:extLst>
              <a:ext uri="{FF2B5EF4-FFF2-40B4-BE49-F238E27FC236}">
                <a16:creationId xmlns:a16="http://schemas.microsoft.com/office/drawing/2014/main" id="{A84446D4-6557-4EE2-B32F-8F3E056EB53D}"/>
              </a:ext>
            </a:extLst>
          </p:cNvPr>
          <p:cNvSpPr/>
          <p:nvPr/>
        </p:nvSpPr>
        <p:spPr>
          <a:xfrm>
            <a:off x="838200" y="1447800"/>
            <a:ext cx="1219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pic>
        <p:nvPicPr>
          <p:cNvPr id="1026" name="Picture 2" descr="Image from ONRR.gov Production page">
            <a:extLst>
              <a:ext uri="{FF2B5EF4-FFF2-40B4-BE49-F238E27FC236}">
                <a16:creationId xmlns:a16="http://schemas.microsoft.com/office/drawing/2014/main" id="{0A6FFFF0-51DA-4535-85B6-24003F8590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45515"/>
            <a:ext cx="7428575" cy="478472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AF329C0F-9092-4F96-A659-316BE2D993DB}"/>
              </a:ext>
            </a:extLst>
          </p:cNvPr>
          <p:cNvSpPr>
            <a:spLocks noGrp="1"/>
          </p:cNvSpPr>
          <p:nvPr>
            <p:ph type="sldNum" sz="quarter" idx="4"/>
          </p:nvPr>
        </p:nvSpPr>
        <p:spPr/>
        <p:txBody>
          <a:bodyPr/>
          <a:lstStyle/>
          <a:p>
            <a:fld id="{850B1B32-CFA8-4BD1-A730-6F4B7E12345B}" type="slidenum">
              <a:rPr lang="en-US" smtClean="0"/>
              <a:pPr/>
              <a:t>4</a:t>
            </a:fld>
            <a:endParaRPr lang="en-US" dirty="0"/>
          </a:p>
        </p:txBody>
      </p:sp>
    </p:spTree>
    <p:extLst>
      <p:ext uri="{BB962C8B-B14F-4D97-AF65-F5344CB8AC3E}">
        <p14:creationId xmlns:p14="http://schemas.microsoft.com/office/powerpoint/2010/main" val="167718113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5181600" cy="908859"/>
          </a:xfrm>
        </p:spPr>
        <p:txBody>
          <a:bodyPr>
            <a:normAutofit/>
          </a:bodyPr>
          <a:lstStyle/>
          <a:p>
            <a:r>
              <a:rPr lang="en-US" sz="2600" b="1" dirty="0">
                <a:hlinkClick r:id="rId3"/>
              </a:rPr>
              <a:t>https://www.onrr.gov/reporting/production?tabs=forms</a:t>
            </a:r>
            <a:endParaRPr lang="en-US" sz="2600" b="1" dirty="0"/>
          </a:p>
        </p:txBody>
      </p:sp>
      <p:sp>
        <p:nvSpPr>
          <p:cNvPr id="3" name="Content Placeholder 2"/>
          <p:cNvSpPr>
            <a:spLocks noGrp="1"/>
          </p:cNvSpPr>
          <p:nvPr>
            <p:ph idx="1"/>
          </p:nvPr>
        </p:nvSpPr>
        <p:spPr/>
        <p:txBody>
          <a:bodyPr/>
          <a:lstStyle/>
          <a:p>
            <a:r>
              <a:rPr lang="en-US" sz="2400" dirty="0"/>
              <a:t>Instructions and Format for the .csv file:</a:t>
            </a:r>
            <a:endParaRPr lang="en-US" sz="2800" dirty="0">
              <a:solidFill>
                <a:srgbClr val="FF0000"/>
              </a:solidFill>
            </a:endParaRPr>
          </a:p>
        </p:txBody>
      </p:sp>
      <p:pic>
        <p:nvPicPr>
          <p:cNvPr id="6" name="Picture 2" descr="Image from onrr.gov Production page with instructions for csv files.">
            <a:extLst>
              <a:ext uri="{FF2B5EF4-FFF2-40B4-BE49-F238E27FC236}">
                <a16:creationId xmlns:a16="http://schemas.microsoft.com/office/drawing/2014/main" id="{99953565-D602-4086-B7AC-C49CD2DB36C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8750" y="2057400"/>
            <a:ext cx="6286500" cy="430778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
          </p:nvPr>
        </p:nvSpPr>
        <p:spPr/>
        <p:txBody>
          <a:bodyPr/>
          <a:lstStyle/>
          <a:p>
            <a:fld id="{850B1B32-CFA8-4BD1-A730-6F4B7E12345B}" type="slidenum">
              <a:rPr lang="en-US" smtClean="0"/>
              <a:pPr/>
              <a:t>5</a:t>
            </a:fld>
            <a:endParaRPr lang="en-US" dirty="0"/>
          </a:p>
        </p:txBody>
      </p:sp>
    </p:spTree>
    <p:extLst>
      <p:ext uri="{BB962C8B-B14F-4D97-AF65-F5344CB8AC3E}">
        <p14:creationId xmlns:p14="http://schemas.microsoft.com/office/powerpoint/2010/main" val="34924781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OGOR CSV Record Layout"/>
          <p:cNvSpPr>
            <a:spLocks noGrp="1"/>
          </p:cNvSpPr>
          <p:nvPr>
            <p:ph type="title" idx="4294967295"/>
          </p:nvPr>
        </p:nvSpPr>
        <p:spPr/>
        <p:txBody>
          <a:bodyPr>
            <a:normAutofit/>
          </a:bodyPr>
          <a:lstStyle/>
          <a:p>
            <a:r>
              <a:rPr lang="en-US" sz="4000" dirty="0"/>
              <a:t>OGOR CSV RECORD LAYOUT</a:t>
            </a:r>
          </a:p>
        </p:txBody>
      </p:sp>
      <p:pic>
        <p:nvPicPr>
          <p:cNvPr id="1028" name="Picture 4" descr="Image of instructions for OGOR Reporting CSV format.">
            <a:extLst>
              <a:ext uri="{FF2B5EF4-FFF2-40B4-BE49-F238E27FC236}">
                <a16:creationId xmlns:a16="http://schemas.microsoft.com/office/drawing/2014/main" id="{DF1D0A95-F027-4CC3-B440-D46E139660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1524000"/>
            <a:ext cx="6629399" cy="444692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4"/>
          </p:nvPr>
        </p:nvSpPr>
        <p:spPr/>
        <p:txBody>
          <a:bodyPr/>
          <a:lstStyle/>
          <a:p>
            <a:fld id="{850B1B32-CFA8-4BD1-A730-6F4B7E12345B}" type="slidenum">
              <a:rPr smtClean="0"/>
              <a:pPr/>
              <a:t>6</a:t>
            </a:fld>
            <a:endParaRPr dirty="0"/>
          </a:p>
        </p:txBody>
      </p:sp>
    </p:spTree>
    <p:extLst>
      <p:ext uri="{BB962C8B-B14F-4D97-AF65-F5344CB8AC3E}">
        <p14:creationId xmlns:p14="http://schemas.microsoft.com/office/powerpoint/2010/main" val="5773976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.csv File</a:t>
            </a:r>
          </a:p>
        </p:txBody>
      </p:sp>
      <p:sp>
        <p:nvSpPr>
          <p:cNvPr id="6" name="Content Placeholder 5"/>
          <p:cNvSpPr>
            <a:spLocks noGrp="1"/>
          </p:cNvSpPr>
          <p:nvPr>
            <p:ph idx="1"/>
          </p:nvPr>
        </p:nvSpPr>
        <p:spPr/>
        <p:txBody>
          <a:bodyPr>
            <a:normAutofit fontScale="92500" lnSpcReduction="20000"/>
          </a:bodyPr>
          <a:lstStyle/>
          <a:p>
            <a:endParaRPr lang="en-US" dirty="0"/>
          </a:p>
          <a:p>
            <a:r>
              <a:rPr lang="en-US" dirty="0"/>
              <a:t> Comma Separated Value (CSV) files are first created in an Excel spreadsheet then saved as a CSV file type. </a:t>
            </a:r>
          </a:p>
          <a:p>
            <a:r>
              <a:rPr lang="en-US" dirty="0"/>
              <a:t>It is recommended that before entering data, you format the entire blank Excel worksheet as text to reduce formatting errors. </a:t>
            </a:r>
          </a:p>
          <a:p>
            <a:r>
              <a:rPr lang="en-US" dirty="0"/>
              <a:t>All data entry is done in the Excel spreadsheet. </a:t>
            </a:r>
          </a:p>
          <a:p>
            <a:r>
              <a:rPr lang="en-US" dirty="0"/>
              <a:t>Once a CSV file is saved, you will have two files - one with an .</a:t>
            </a:r>
            <a:r>
              <a:rPr lang="en-US" dirty="0" err="1"/>
              <a:t>xlsx</a:t>
            </a:r>
            <a:r>
              <a:rPr lang="en-US" dirty="0"/>
              <a:t> extension, the other with a .csv extension.</a:t>
            </a:r>
          </a:p>
          <a:p>
            <a:r>
              <a:rPr lang="en-US" dirty="0"/>
              <a:t> </a:t>
            </a:r>
            <a:r>
              <a:rPr lang="en-US" b="1" dirty="0"/>
              <a:t>NEVER open or double-click the .csv file in Excel! </a:t>
            </a:r>
            <a:r>
              <a:rPr lang="en-US" dirty="0"/>
              <a:t>Always make your corrections in your original Excel file, and then resave it to a CSV file. If you need to view the CSV file, view it in a text reader, such as WordPad. If you open the .csv file in Excel, you will lose ALL of the formatting from the Excel file. </a:t>
            </a:r>
          </a:p>
        </p:txBody>
      </p:sp>
    </p:spTree>
    <p:extLst>
      <p:ext uri="{BB962C8B-B14F-4D97-AF65-F5344CB8AC3E}">
        <p14:creationId xmlns:p14="http://schemas.microsoft.com/office/powerpoint/2010/main" val="1104411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6781800" cy="838200"/>
          </a:xfrm>
        </p:spPr>
        <p:txBody>
          <a:bodyPr>
            <a:normAutofit fontScale="90000"/>
          </a:bodyPr>
          <a:lstStyle/>
          <a:p>
            <a:r>
              <a:rPr lang="en-US" dirty="0"/>
              <a:t>Create .csv File (cont.)</a:t>
            </a:r>
            <a:br>
              <a:rPr lang="en-US" dirty="0"/>
            </a:br>
            <a:r>
              <a:rPr lang="en-US" sz="3100" b="1" dirty="0"/>
              <a:t>Format Requirements</a:t>
            </a:r>
            <a:br>
              <a:rPr lang="en-US" b="1" dirty="0"/>
            </a:br>
            <a:endParaRPr lang="en-US" dirty="0"/>
          </a:p>
        </p:txBody>
      </p:sp>
      <p:sp>
        <p:nvSpPr>
          <p:cNvPr id="3" name="Content Placeholder 2"/>
          <p:cNvSpPr>
            <a:spLocks noGrp="1"/>
          </p:cNvSpPr>
          <p:nvPr>
            <p:ph idx="1"/>
          </p:nvPr>
        </p:nvSpPr>
        <p:spPr/>
        <p:txBody>
          <a:bodyPr>
            <a:normAutofit fontScale="85000" lnSpcReduction="10000"/>
          </a:bodyPr>
          <a:lstStyle/>
          <a:p>
            <a:pPr>
              <a:spcAft>
                <a:spcPts val="400"/>
              </a:spcAft>
            </a:pPr>
            <a:r>
              <a:rPr lang="en-US" b="1" dirty="0">
                <a:solidFill>
                  <a:srgbClr val="000000"/>
                </a:solidFill>
              </a:rPr>
              <a:t>All record fields must comply with the following requirements: </a:t>
            </a:r>
          </a:p>
          <a:p>
            <a:pPr lvl="1">
              <a:spcAft>
                <a:spcPts val="400"/>
              </a:spcAft>
              <a:buFont typeface="Wingdings" panose="05000000000000000000" pitchFamily="2" charset="2"/>
              <a:buChar char="ü"/>
            </a:pPr>
            <a:r>
              <a:rPr lang="en-US" dirty="0">
                <a:solidFill>
                  <a:srgbClr val="000000"/>
                </a:solidFill>
              </a:rPr>
              <a:t>The file name must end with a .csv extension. </a:t>
            </a:r>
          </a:p>
          <a:p>
            <a:pPr lvl="1">
              <a:spcAft>
                <a:spcPts val="400"/>
              </a:spcAft>
              <a:buFont typeface="Wingdings" panose="05000000000000000000" pitchFamily="2" charset="2"/>
              <a:buChar char="ü"/>
            </a:pPr>
            <a:r>
              <a:rPr lang="en-US" dirty="0">
                <a:solidFill>
                  <a:srgbClr val="000000"/>
                </a:solidFill>
              </a:rPr>
              <a:t>Commas must separate all fields. Fields that are blank still require a comma to delimit their position. A comma is not required after the last field of a record. </a:t>
            </a:r>
          </a:p>
          <a:p>
            <a:pPr lvl="1">
              <a:spcAft>
                <a:spcPts val="400"/>
              </a:spcAft>
              <a:buFont typeface="Wingdings" panose="05000000000000000000" pitchFamily="2" charset="2"/>
              <a:buChar char="ü"/>
            </a:pPr>
            <a:r>
              <a:rPr lang="en-US" dirty="0">
                <a:solidFill>
                  <a:srgbClr val="000000"/>
                </a:solidFill>
              </a:rPr>
              <a:t>Multiple documents can be present in a single file. Headers and Trailers separate the documents. </a:t>
            </a:r>
          </a:p>
          <a:p>
            <a:pPr lvl="1">
              <a:spcAft>
                <a:spcPts val="400"/>
              </a:spcAft>
              <a:buFont typeface="Wingdings" panose="05000000000000000000" pitchFamily="2" charset="2"/>
              <a:buChar char="ü"/>
            </a:pPr>
            <a:r>
              <a:rPr lang="en-US" dirty="0">
                <a:solidFill>
                  <a:srgbClr val="000000"/>
                </a:solidFill>
              </a:rPr>
              <a:t>Each document must begin with Record Type H1 and end with Record Type TR. The maximum number of combined LA, LB and LC lines is 50,000 per document. </a:t>
            </a:r>
            <a:r>
              <a:rPr lang="en-US" b="1" dirty="0">
                <a:solidFill>
                  <a:srgbClr val="000000"/>
                </a:solidFill>
              </a:rPr>
              <a:t>Do not use blank lines between multiple documents in a single file. </a:t>
            </a:r>
            <a:endParaRPr lang="en-US" dirty="0">
              <a:solidFill>
                <a:srgbClr val="000000"/>
              </a:solidFill>
            </a:endParaRPr>
          </a:p>
          <a:p>
            <a:pPr lvl="1">
              <a:spcAft>
                <a:spcPts val="400"/>
              </a:spcAft>
              <a:buFont typeface="Wingdings" panose="05000000000000000000" pitchFamily="2" charset="2"/>
              <a:buChar char="ü"/>
            </a:pPr>
            <a:r>
              <a:rPr lang="en-US" dirty="0">
                <a:solidFill>
                  <a:srgbClr val="000000"/>
                </a:solidFill>
              </a:rPr>
              <a:t>You must have at least one Record Type LA, LB or LC. The combination of Record Types you use depends on your particular reporting situation.</a:t>
            </a:r>
          </a:p>
          <a:p>
            <a:pPr lvl="1"/>
            <a:r>
              <a:rPr lang="en-US" dirty="0">
                <a:solidFill>
                  <a:srgbClr val="000000"/>
                </a:solidFill>
              </a:rPr>
              <a:t> </a:t>
            </a:r>
            <a:r>
              <a:rPr lang="en-US" sz="2400" dirty="0">
                <a:solidFill>
                  <a:srgbClr val="000000"/>
                </a:solidFill>
              </a:rPr>
              <a:t>(See Minerals Production Reporter Handbook, </a:t>
            </a:r>
            <a:r>
              <a:rPr lang="en-US" sz="2400" dirty="0" err="1">
                <a:solidFill>
                  <a:srgbClr val="000000"/>
                </a:solidFill>
              </a:rPr>
              <a:t>Rel</a:t>
            </a:r>
            <a:r>
              <a:rPr lang="en-US" sz="2400" dirty="0">
                <a:solidFill>
                  <a:srgbClr val="000000"/>
                </a:solidFill>
              </a:rPr>
              <a:t> 2.0 for more information.) </a:t>
            </a:r>
          </a:p>
          <a:p>
            <a:endParaRPr lang="en-US" dirty="0"/>
          </a:p>
        </p:txBody>
      </p:sp>
      <p:sp>
        <p:nvSpPr>
          <p:cNvPr id="4" name="Slide Number Placeholder 3"/>
          <p:cNvSpPr>
            <a:spLocks noGrp="1"/>
          </p:cNvSpPr>
          <p:nvPr>
            <p:ph type="sldNum" sz="quarter" idx="4"/>
          </p:nvPr>
        </p:nvSpPr>
        <p:spPr/>
        <p:txBody>
          <a:bodyPr/>
          <a:lstStyle/>
          <a:p>
            <a:fld id="{850B1B32-CFA8-4BD1-A730-6F4B7E12345B}" type="slidenum">
              <a:rPr lang="en-US" smtClean="0"/>
              <a:pPr/>
              <a:t>8</a:t>
            </a:fld>
            <a:endParaRPr lang="en-US" dirty="0"/>
          </a:p>
        </p:txBody>
      </p:sp>
    </p:spTree>
    <p:extLst>
      <p:ext uri="{BB962C8B-B14F-4D97-AF65-F5344CB8AC3E}">
        <p14:creationId xmlns:p14="http://schemas.microsoft.com/office/powerpoint/2010/main" val="2184383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Create .csv File (cont.)</a:t>
            </a:r>
            <a:br>
              <a:rPr lang="en-US" dirty="0"/>
            </a:br>
            <a:r>
              <a:rPr lang="en-US" sz="3100" b="1" dirty="0"/>
              <a:t>Format Characteristics</a:t>
            </a:r>
            <a:endParaRPr lang="en-US" dirty="0"/>
          </a:p>
        </p:txBody>
      </p:sp>
      <p:sp>
        <p:nvSpPr>
          <p:cNvPr id="3" name="Content Placeholder 2"/>
          <p:cNvSpPr>
            <a:spLocks noGrp="1"/>
          </p:cNvSpPr>
          <p:nvPr>
            <p:ph idx="1"/>
          </p:nvPr>
        </p:nvSpPr>
        <p:spPr>
          <a:xfrm>
            <a:off x="304800" y="1600200"/>
            <a:ext cx="8610600" cy="4525963"/>
          </a:xfrm>
        </p:spPr>
        <p:txBody>
          <a:bodyPr>
            <a:normAutofit fontScale="85000" lnSpcReduction="20000"/>
          </a:bodyPr>
          <a:lstStyle/>
          <a:p>
            <a:pPr>
              <a:spcAft>
                <a:spcPts val="400"/>
              </a:spcAft>
            </a:pPr>
            <a:r>
              <a:rPr lang="en-US" sz="2200" b="1" dirty="0">
                <a:solidFill>
                  <a:srgbClr val="000000"/>
                </a:solidFill>
              </a:rPr>
              <a:t>All record fields must comply with the following characteristics: </a:t>
            </a:r>
          </a:p>
          <a:p>
            <a:pPr marL="0" indent="0">
              <a:spcAft>
                <a:spcPts val="400"/>
              </a:spcAft>
              <a:buNone/>
            </a:pPr>
            <a:endParaRPr lang="en-US" sz="2200" b="1" dirty="0">
              <a:solidFill>
                <a:srgbClr val="000000"/>
              </a:solidFill>
            </a:endParaRPr>
          </a:p>
          <a:p>
            <a:pPr lvl="1">
              <a:spcAft>
                <a:spcPts val="400"/>
              </a:spcAft>
              <a:buFont typeface="Wingdings" panose="05000000000000000000" pitchFamily="2" charset="2"/>
              <a:buChar char="ü"/>
            </a:pPr>
            <a:r>
              <a:rPr lang="en-US" sz="1800" dirty="0">
                <a:solidFill>
                  <a:srgbClr val="000000"/>
                </a:solidFill>
              </a:rPr>
              <a:t>In the Maximum Width column, “X” equates to alpha-numeric characters and “9” equates to numeric digits. The number enclosed in parentheses ( ) is the number of characters/digits allowed for that specific field.</a:t>
            </a:r>
          </a:p>
          <a:p>
            <a:pPr lvl="1">
              <a:spcAft>
                <a:spcPts val="400"/>
              </a:spcAft>
              <a:buFont typeface="Wingdings" panose="05000000000000000000" pitchFamily="2" charset="2"/>
              <a:buChar char="ü"/>
            </a:pPr>
            <a:r>
              <a:rPr lang="en-US" sz="1800" dirty="0">
                <a:solidFill>
                  <a:srgbClr val="000000"/>
                </a:solidFill>
              </a:rPr>
              <a:t>Use MMYYYY for Production dates and MMDDYYYY for Authorization dates.  Be sure to add the leading zero where appropriate.</a:t>
            </a:r>
          </a:p>
          <a:p>
            <a:pPr lvl="1">
              <a:spcAft>
                <a:spcPts val="400"/>
              </a:spcAft>
              <a:buFont typeface="Wingdings" panose="05000000000000000000" pitchFamily="2" charset="2"/>
              <a:buChar char="ü"/>
            </a:pPr>
            <a:r>
              <a:rPr lang="en-US" sz="1800" dirty="0">
                <a:solidFill>
                  <a:srgbClr val="000000"/>
                </a:solidFill>
              </a:rPr>
              <a:t>Do not use quotation marks (“) or apostrophes (‘). </a:t>
            </a:r>
          </a:p>
          <a:p>
            <a:pPr lvl="1">
              <a:spcAft>
                <a:spcPts val="400"/>
              </a:spcAft>
              <a:buFont typeface="Wingdings" panose="05000000000000000000" pitchFamily="2" charset="2"/>
              <a:buChar char="ü"/>
            </a:pPr>
            <a:r>
              <a:rPr lang="en-US" sz="1800" dirty="0">
                <a:solidFill>
                  <a:srgbClr val="000000"/>
                </a:solidFill>
              </a:rPr>
              <a:t>For numeric fields, columns H-M (OGOR Parts A-C), DO NOT add leading zeros to these numeric fields. Leading zeros will be added during the conversion process where needed.  When properly formatted, fields that have been defined as text will be automatically left justified. </a:t>
            </a:r>
          </a:p>
          <a:p>
            <a:pPr lvl="1">
              <a:spcAft>
                <a:spcPts val="400"/>
              </a:spcAft>
              <a:buFont typeface="Wingdings" panose="05000000000000000000" pitchFamily="2" charset="2"/>
              <a:buChar char="ü"/>
            </a:pPr>
            <a:r>
              <a:rPr lang="en-US" sz="1800" dirty="0">
                <a:solidFill>
                  <a:srgbClr val="000000"/>
                </a:solidFill>
              </a:rPr>
              <a:t>Text fields must be correctly formatted to account for legitimate leading zeros (e.g., Product Code must be “02” not “2”; Well Status Code must be “08” not “8”).</a:t>
            </a:r>
          </a:p>
          <a:p>
            <a:pPr lvl="1">
              <a:spcAft>
                <a:spcPts val="400"/>
              </a:spcAft>
              <a:buFont typeface="Wingdings" panose="05000000000000000000" pitchFamily="2" charset="2"/>
              <a:buChar char="ü"/>
            </a:pPr>
            <a:r>
              <a:rPr lang="en-US" sz="1800" dirty="0">
                <a:solidFill>
                  <a:srgbClr val="000000"/>
                </a:solidFill>
              </a:rPr>
              <a:t>API Gravity should be reported with no decimals (e.g., 35.6 should be reported as 356). </a:t>
            </a:r>
          </a:p>
          <a:p>
            <a:pPr lvl="1">
              <a:spcAft>
                <a:spcPts val="400"/>
              </a:spcAft>
              <a:buFont typeface="Wingdings" panose="05000000000000000000" pitchFamily="2" charset="2"/>
              <a:buChar char="ü"/>
            </a:pPr>
            <a:r>
              <a:rPr lang="en-US" sz="1800" dirty="0">
                <a:solidFill>
                  <a:srgbClr val="000000"/>
                </a:solidFill>
              </a:rPr>
              <a:t>The OGOR-A line numbers start with 0001, OGOR-B line numbers need to start with 2001, and OGOR-C line numbers need to start with 3001.</a:t>
            </a:r>
          </a:p>
          <a:p>
            <a:endParaRPr lang="en-US" dirty="0"/>
          </a:p>
        </p:txBody>
      </p:sp>
      <p:sp>
        <p:nvSpPr>
          <p:cNvPr id="4" name="Slide Number Placeholder 3"/>
          <p:cNvSpPr>
            <a:spLocks noGrp="1"/>
          </p:cNvSpPr>
          <p:nvPr>
            <p:ph type="sldNum" sz="quarter" idx="4"/>
          </p:nvPr>
        </p:nvSpPr>
        <p:spPr/>
        <p:txBody>
          <a:bodyPr/>
          <a:lstStyle/>
          <a:p>
            <a:fld id="{850B1B32-CFA8-4BD1-A730-6F4B7E12345B}" type="slidenum">
              <a:rPr lang="en-US" smtClean="0"/>
              <a:pPr/>
              <a:t>9</a:t>
            </a:fld>
            <a:endParaRPr lang="en-US" dirty="0"/>
          </a:p>
        </p:txBody>
      </p:sp>
    </p:spTree>
    <p:extLst>
      <p:ext uri="{BB962C8B-B14F-4D97-AF65-F5344CB8AC3E}">
        <p14:creationId xmlns:p14="http://schemas.microsoft.com/office/powerpoint/2010/main" val="2745150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theme/theme1.xml><?xml version="1.0" encoding="utf-8"?>
<a:theme xmlns:a="http://schemas.openxmlformats.org/drawingml/2006/main" name="4_ONRR-Internal">
  <a:themeElements>
    <a:clrScheme name="NRRD">
      <a:dk1>
        <a:srgbClr val="000000"/>
      </a:dk1>
      <a:lt1>
        <a:srgbClr val="FFFFFF"/>
      </a:lt1>
      <a:dk2>
        <a:srgbClr val="595959"/>
      </a:dk2>
      <a:lt2>
        <a:srgbClr val="EEEEEE"/>
      </a:lt2>
      <a:accent1>
        <a:srgbClr val="534AAE"/>
      </a:accent1>
      <a:accent2>
        <a:srgbClr val="52A5D4"/>
      </a:accent2>
      <a:accent3>
        <a:srgbClr val="005024"/>
      </a:accent3>
      <a:accent4>
        <a:srgbClr val="650D79"/>
      </a:accent4>
      <a:accent5>
        <a:srgbClr val="ECB947"/>
      </a:accent5>
      <a:accent6>
        <a:srgbClr val="BFBFBF"/>
      </a:accent6>
      <a:hlink>
        <a:srgbClr val="004A74"/>
      </a:hlink>
      <a:folHlink>
        <a:srgbClr val="00005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none" lIns="91440" tIns="45720" rIns="91440" bIns="45720" rtlCol="0" anchor="ctr">
        <a:normAutofit/>
      </a:bodyPr>
      <a:lstStyle>
        <a:defPPr algn="l">
          <a:defRPr dirty="0" smtClean="0">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790C1C204DC6342AE92625BB6ED8FC7" ma:contentTypeVersion="4" ma:contentTypeDescription="Create a new document." ma:contentTypeScope="" ma:versionID="a8c61bd3e6a43747796356d9a58d8c2b">
  <xsd:schema xmlns:xsd="http://www.w3.org/2001/XMLSchema" xmlns:xs="http://www.w3.org/2001/XMLSchema" xmlns:p="http://schemas.microsoft.com/office/2006/metadata/properties" xmlns:ns2="c9e12f2a-609d-4f83-9398-26f326b2dbe2" xmlns:ns3="c03658d2-685a-4e64-9913-864154413309" targetNamespace="http://schemas.microsoft.com/office/2006/metadata/properties" ma:root="true" ma:fieldsID="5b11e43a574fceff85d69d2ab4d1a24f" ns2:_="" ns3:_="">
    <xsd:import namespace="c9e12f2a-609d-4f83-9398-26f326b2dbe2"/>
    <xsd:import namespace="c03658d2-685a-4e64-9913-86415441330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e12f2a-609d-4f83-9398-26f326b2db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03658d2-685a-4e64-9913-86415441330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17DF2E-8E20-4111-84ED-60C6F0DC1138}">
  <ds:schemaRefs>
    <ds:schemaRef ds:uri="c9e12f2a-609d-4f83-9398-26f326b2dbe2"/>
    <ds:schemaRef ds:uri="http://schemas.openxmlformats.org/package/2006/metadata/core-properties"/>
    <ds:schemaRef ds:uri="http://schemas.microsoft.com/office/2006/documentManagement/types"/>
    <ds:schemaRef ds:uri="http://purl.org/dc/terms/"/>
    <ds:schemaRef ds:uri="c03658d2-685a-4e64-9913-864154413309"/>
    <ds:schemaRef ds:uri="http://purl.org/dc/dcmitype/"/>
    <ds:schemaRef ds:uri="http://purl.org/dc/elements/1.1/"/>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3EFC6F1-B8CF-48A5-8726-4DA8127CF2FD}">
  <ds:schemaRefs>
    <ds:schemaRef ds:uri="http://schemas.microsoft.com/sharepoint/v3/contenttype/forms"/>
  </ds:schemaRefs>
</ds:datastoreItem>
</file>

<file path=customXml/itemProps3.xml><?xml version="1.0" encoding="utf-8"?>
<ds:datastoreItem xmlns:ds="http://schemas.openxmlformats.org/officeDocument/2006/customXml" ds:itemID="{3B975F75-0EA3-44EA-A918-4F1EDE676F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e12f2a-609d-4f83-9398-26f326b2dbe2"/>
    <ds:schemaRef ds:uri="c03658d2-685a-4e64-9913-8641544133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ONRR-Internal</Template>
  <TotalTime>8881</TotalTime>
  <Words>1059</Words>
  <Application>Microsoft Office PowerPoint</Application>
  <PresentationFormat>On-screen Show (4:3)</PresentationFormat>
  <Paragraphs>109</Paragraphs>
  <Slides>22</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Roboto</vt:lpstr>
      <vt:lpstr>Verdana</vt:lpstr>
      <vt:lpstr>Wingdings</vt:lpstr>
      <vt:lpstr>4_ONRR-Internal</vt:lpstr>
      <vt:lpstr>Disclaimer</vt:lpstr>
      <vt:lpstr>OGOR Comma Separated Values (CSV) Files</vt:lpstr>
      <vt:lpstr>Comma Separated Value (CSV) Files </vt:lpstr>
      <vt:lpstr>https://www.onrr.gov</vt:lpstr>
      <vt:lpstr>https://www.onrr.gov/reporting/production?tabs=forms</vt:lpstr>
      <vt:lpstr>OGOR CSV RECORD LAYOUT</vt:lpstr>
      <vt:lpstr>Create .csv File</vt:lpstr>
      <vt:lpstr>Create .csv File (cont.) Format Requirements </vt:lpstr>
      <vt:lpstr>Create .csv File (cont.) Format Characteristics</vt:lpstr>
      <vt:lpstr>Record Types for a Single File – Reporting OGOR A, B, C</vt:lpstr>
      <vt:lpstr>OGOR CSV SAMPLE FILE  </vt:lpstr>
      <vt:lpstr>OGOR CSV SAMPLE FILE WITH LARGE RED X OVER IT</vt:lpstr>
      <vt:lpstr>OGOR CSV SAMPLE FILE (continued…)</vt:lpstr>
      <vt:lpstr>OGOR CSV SAMPLE FILE (continued)</vt:lpstr>
      <vt:lpstr>Create .csv File (continued…)</vt:lpstr>
      <vt:lpstr>Create .csv File (continued)</vt:lpstr>
      <vt:lpstr>Upload File</vt:lpstr>
      <vt:lpstr>Upload File  (continuation)</vt:lpstr>
      <vt:lpstr>Uploading a File into eCommerce</vt:lpstr>
      <vt:lpstr>Upload Status in eCommerce</vt:lpstr>
      <vt:lpstr>How to Upload .CSV, ASCII test, and ZIP Files</vt:lpstr>
      <vt:lpstr>Questions – Reporter.Training@ONRR.Gov</vt:lpstr>
    </vt:vector>
  </TitlesOfParts>
  <Company>DOI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CSV REPORTING</dc:title>
  <dc:creator>Generic User</dc:creator>
  <cp:lastModifiedBy>Bowlen, Jessica G</cp:lastModifiedBy>
  <cp:revision>364</cp:revision>
  <dcterms:created xsi:type="dcterms:W3CDTF">2017-08-02T13:59:34Z</dcterms:created>
  <dcterms:modified xsi:type="dcterms:W3CDTF">2023-02-16T18:37:16Z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0x0101003790C1C204DC6342AE92625BB6ED8FC7</vt:lpwstr>
  </property>
</Properties>
</file>