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8" r:id="rId4"/>
  </p:sldMasterIdLst>
  <p:notesMasterIdLst>
    <p:notesMasterId r:id="rId56"/>
  </p:notesMasterIdLst>
  <p:sldIdLst>
    <p:sldId id="354" r:id="rId5"/>
    <p:sldId id="381" r:id="rId6"/>
    <p:sldId id="261" r:id="rId7"/>
    <p:sldId id="286" r:id="rId8"/>
    <p:sldId id="299" r:id="rId9"/>
    <p:sldId id="287" r:id="rId10"/>
    <p:sldId id="348" r:id="rId11"/>
    <p:sldId id="347" r:id="rId12"/>
    <p:sldId id="302" r:id="rId13"/>
    <p:sldId id="330" r:id="rId14"/>
    <p:sldId id="350" r:id="rId15"/>
    <p:sldId id="275" r:id="rId16"/>
    <p:sldId id="351" r:id="rId17"/>
    <p:sldId id="352" r:id="rId18"/>
    <p:sldId id="349" r:id="rId19"/>
    <p:sldId id="331" r:id="rId20"/>
    <p:sldId id="291" r:id="rId21"/>
    <p:sldId id="293" r:id="rId22"/>
    <p:sldId id="292" r:id="rId23"/>
    <p:sldId id="332" r:id="rId24"/>
    <p:sldId id="294" r:id="rId25"/>
    <p:sldId id="296" r:id="rId26"/>
    <p:sldId id="297" r:id="rId27"/>
    <p:sldId id="298" r:id="rId28"/>
    <p:sldId id="289" r:id="rId29"/>
    <p:sldId id="318" r:id="rId30"/>
    <p:sldId id="319" r:id="rId31"/>
    <p:sldId id="300" r:id="rId32"/>
    <p:sldId id="301" r:id="rId33"/>
    <p:sldId id="303" r:id="rId34"/>
    <p:sldId id="304" r:id="rId35"/>
    <p:sldId id="305" r:id="rId36"/>
    <p:sldId id="307" r:id="rId37"/>
    <p:sldId id="308" r:id="rId38"/>
    <p:sldId id="309" r:id="rId39"/>
    <p:sldId id="310" r:id="rId40"/>
    <p:sldId id="311" r:id="rId41"/>
    <p:sldId id="312" r:id="rId42"/>
    <p:sldId id="313" r:id="rId43"/>
    <p:sldId id="314" r:id="rId44"/>
    <p:sldId id="315" r:id="rId45"/>
    <p:sldId id="316" r:id="rId46"/>
    <p:sldId id="317" r:id="rId47"/>
    <p:sldId id="320" r:id="rId48"/>
    <p:sldId id="321" r:id="rId49"/>
    <p:sldId id="324" r:id="rId50"/>
    <p:sldId id="498" r:id="rId51"/>
    <p:sldId id="328" r:id="rId52"/>
    <p:sldId id="342" r:id="rId53"/>
    <p:sldId id="344" r:id="rId54"/>
    <p:sldId id="345" r:id="rId5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Ojectives" id="{B92E7383-C53D-4BD6-9885-CDAC3B882E0F}">
          <p14:sldIdLst>
            <p14:sldId id="354"/>
            <p14:sldId id="381"/>
            <p14:sldId id="261"/>
            <p14:sldId id="286"/>
          </p14:sldIdLst>
        </p14:section>
        <p14:section name="System Access, Reporting/Paying" id="{4218FBFC-150A-4B9B-AEE1-0421BA433763}">
          <p14:sldIdLst>
            <p14:sldId id="299"/>
            <p14:sldId id="287"/>
            <p14:sldId id="348"/>
            <p14:sldId id="347"/>
            <p14:sldId id="302"/>
          </p14:sldIdLst>
        </p14:section>
        <p14:section name="Lease and Agreement Basics" id="{81C15024-4CC8-4840-AAB7-AC2E6E213536}">
          <p14:sldIdLst>
            <p14:sldId id="330"/>
            <p14:sldId id="350"/>
            <p14:sldId id="275"/>
            <p14:sldId id="351"/>
            <p14:sldId id="352"/>
            <p14:sldId id="349"/>
          </p14:sldIdLst>
        </p14:section>
        <p14:section name="Other Payments" id="{85838B4E-9851-4EE8-A481-F741BAA88BC4}">
          <p14:sldIdLst>
            <p14:sldId id="331"/>
            <p14:sldId id="291"/>
            <p14:sldId id="293"/>
            <p14:sldId id="292"/>
          </p14:sldIdLst>
        </p14:section>
        <p14:section name="Estimated Royalties" id="{52B97A34-606B-4FA4-BDDA-957EE5F55057}">
          <p14:sldIdLst>
            <p14:sldId id="332"/>
            <p14:sldId id="294"/>
            <p14:sldId id="296"/>
            <p14:sldId id="297"/>
          </p14:sldIdLst>
        </p14:section>
        <p14:section name="Form-2014" id="{04D429D6-AF43-4381-A158-41D5ECCEC570}">
          <p14:sldIdLst>
            <p14:sldId id="298"/>
            <p14:sldId id="289"/>
            <p14:sldId id="318"/>
            <p14:sldId id="319"/>
            <p14:sldId id="300"/>
            <p14:sldId id="301"/>
            <p14:sldId id="303"/>
            <p14:sldId id="304"/>
            <p14:sldId id="305"/>
            <p14:sldId id="307"/>
            <p14:sldId id="308"/>
            <p14:sldId id="309"/>
            <p14:sldId id="310"/>
            <p14:sldId id="311"/>
            <p14:sldId id="312"/>
            <p14:sldId id="313"/>
            <p14:sldId id="314"/>
            <p14:sldId id="315"/>
            <p14:sldId id="316"/>
            <p14:sldId id="317"/>
            <p14:sldId id="320"/>
            <p14:sldId id="321"/>
            <p14:sldId id="324"/>
            <p14:sldId id="498"/>
            <p14:sldId id="328"/>
          </p14:sldIdLst>
        </p14:section>
        <p14:section name="Contacts and Resources" id="{F5B4C099-B744-4F6F-90E6-EF2F05930B7D}">
          <p14:sldIdLst>
            <p14:sldId id="342"/>
            <p14:sldId id="344"/>
            <p14:sldId id="34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ied, Maroya" initials="FM" lastIdx="1" clrIdx="0">
    <p:extLst>
      <p:ext uri="{19B8F6BF-5375-455C-9EA6-DF929625EA0E}">
        <p15:presenceInfo xmlns:p15="http://schemas.microsoft.com/office/powerpoint/2012/main" userId="S::faiedm@mms.gov::e4e36dff-08bd-4f71-ab71-ea1fe0eb2854" providerId="AD"/>
      </p:ext>
    </p:extLst>
  </p:cmAuthor>
  <p:cmAuthor id="2" name="Mcharg, Shannon M" initials="MM" lastIdx="1" clrIdx="1">
    <p:extLst>
      <p:ext uri="{19B8F6BF-5375-455C-9EA6-DF929625EA0E}">
        <p15:presenceInfo xmlns:p15="http://schemas.microsoft.com/office/powerpoint/2012/main" userId="S::mchargs@mms.gov::7dfd72ef-c082-44a8-8aee-207448f0af01" providerId="AD"/>
      </p:ext>
    </p:extLst>
  </p:cmAuthor>
  <p:cmAuthor id="3" name="Gallant, Kerri" initials="GK" lastIdx="2" clrIdx="2">
    <p:extLst>
      <p:ext uri="{19B8F6BF-5375-455C-9EA6-DF929625EA0E}">
        <p15:presenceInfo xmlns:p15="http://schemas.microsoft.com/office/powerpoint/2012/main" userId="S::gallantk@mms.gov::92cbbcf6-9091-43c9-a267-f1e8e120e11d" providerId="AD"/>
      </p:ext>
    </p:extLst>
  </p:cmAuthor>
  <p:cmAuthor id="4" name="Lindquist, Aaron L" initials="LAL" lastIdx="1" clrIdx="3">
    <p:extLst>
      <p:ext uri="{19B8F6BF-5375-455C-9EA6-DF929625EA0E}">
        <p15:presenceInfo xmlns:p15="http://schemas.microsoft.com/office/powerpoint/2012/main" userId="S::lindquia@mms.gov::aae2406d-a421-45e4-ad9d-1b4afec8e4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C61"/>
    <a:srgbClr val="4E85C5"/>
    <a:srgbClr val="D4D4DC"/>
    <a:srgbClr val="F7F7F7"/>
    <a:srgbClr val="1C304A"/>
    <a:srgbClr val="FEFCF8"/>
    <a:srgbClr val="E6F4ED"/>
    <a:srgbClr val="EDF7FD"/>
    <a:srgbClr val="262262"/>
    <a:srgbClr val="BCE2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1786" autoAdjust="0"/>
  </p:normalViewPr>
  <p:slideViewPr>
    <p:cSldViewPr snapToGrid="0">
      <p:cViewPr varScale="1">
        <p:scale>
          <a:sx n="61" d="100"/>
          <a:sy n="61" d="100"/>
        </p:scale>
        <p:origin x="1493" y="3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Sessions</c:v>
                </c:pt>
              </c:strCache>
            </c:strRef>
          </c:tx>
          <c:dPt>
            <c:idx val="0"/>
            <c:bubble3D val="0"/>
            <c:spPr>
              <a:solidFill>
                <a:srgbClr val="534AAE"/>
              </a:solidFill>
              <a:ln w="19050">
                <a:solidFill>
                  <a:schemeClr val="lt1"/>
                </a:solidFill>
              </a:ln>
              <a:effectLst/>
            </c:spPr>
            <c:extLst>
              <c:ext xmlns:c16="http://schemas.microsoft.com/office/drawing/2014/chart" uri="{C3380CC4-5D6E-409C-BE32-E72D297353CC}">
                <c16:uniqueId val="{00000001-6724-4FE4-BCA3-CF9C0C19F6E4}"/>
              </c:ext>
            </c:extLst>
          </c:dPt>
          <c:dPt>
            <c:idx val="1"/>
            <c:bubble3D val="0"/>
            <c:spPr>
              <a:solidFill>
                <a:srgbClr val="52A5D4"/>
              </a:solidFill>
              <a:ln w="19050">
                <a:solidFill>
                  <a:schemeClr val="lt1"/>
                </a:solidFill>
              </a:ln>
              <a:effectLst/>
            </c:spPr>
            <c:extLst>
              <c:ext xmlns:c16="http://schemas.microsoft.com/office/drawing/2014/chart" uri="{C3380CC4-5D6E-409C-BE32-E72D297353CC}">
                <c16:uniqueId val="{00000003-6724-4FE4-BCA3-CF9C0C19F6E4}"/>
              </c:ext>
            </c:extLst>
          </c:dPt>
          <c:dPt>
            <c:idx val="2"/>
            <c:bubble3D val="0"/>
            <c:spPr>
              <a:solidFill>
                <a:srgbClr val="005024"/>
              </a:solidFill>
              <a:ln w="19050">
                <a:solidFill>
                  <a:schemeClr val="lt1"/>
                </a:solidFill>
              </a:ln>
              <a:effectLst/>
            </c:spPr>
            <c:extLst>
              <c:ext xmlns:c16="http://schemas.microsoft.com/office/drawing/2014/chart" uri="{C3380CC4-5D6E-409C-BE32-E72D297353CC}">
                <c16:uniqueId val="{00000005-6724-4FE4-BCA3-CF9C0C19F6E4}"/>
              </c:ext>
            </c:extLst>
          </c:dPt>
          <c:dPt>
            <c:idx val="3"/>
            <c:bubble3D val="0"/>
            <c:spPr>
              <a:solidFill>
                <a:srgbClr val="650D79"/>
              </a:solidFill>
              <a:ln w="19050">
                <a:solidFill>
                  <a:schemeClr val="lt1"/>
                </a:solidFill>
              </a:ln>
              <a:effectLst/>
            </c:spPr>
            <c:extLst>
              <c:ext xmlns:c16="http://schemas.microsoft.com/office/drawing/2014/chart" uri="{C3380CC4-5D6E-409C-BE32-E72D297353CC}">
                <c16:uniqueId val="{00000007-6724-4FE4-BCA3-CF9C0C19F6E4}"/>
              </c:ext>
            </c:extLst>
          </c:dPt>
          <c:dPt>
            <c:idx val="4"/>
            <c:bubble3D val="0"/>
            <c:spPr>
              <a:solidFill>
                <a:srgbClr val="ECB947"/>
              </a:solidFill>
              <a:ln w="19050">
                <a:solidFill>
                  <a:schemeClr val="lt1"/>
                </a:solidFill>
              </a:ln>
              <a:effectLst/>
            </c:spPr>
            <c:extLst>
              <c:ext xmlns:c16="http://schemas.microsoft.com/office/drawing/2014/chart" uri="{C3380CC4-5D6E-409C-BE32-E72D297353CC}">
                <c16:uniqueId val="{00000009-6724-4FE4-BCA3-CF9C0C19F6E4}"/>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6724-4FE4-BCA3-CF9C0C19F6E4}"/>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6724-4FE4-BCA3-CF9C0C19F6E4}"/>
              </c:ext>
            </c:extLst>
          </c:dPt>
          <c:dPt>
            <c:idx val="7"/>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F-6724-4FE4-BCA3-CF9C0C19F6E4}"/>
              </c:ext>
            </c:extLst>
          </c:dPt>
          <c:dPt>
            <c:idx val="8"/>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1-6724-4FE4-BCA3-CF9C0C19F6E4}"/>
              </c:ext>
            </c:extLst>
          </c:dPt>
          <c:dPt>
            <c:idx val="9"/>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3-6724-4FE4-BCA3-CF9C0C19F6E4}"/>
              </c:ext>
            </c:extLst>
          </c:dPt>
          <c:dLbls>
            <c:dLbl>
              <c:idx val="0"/>
              <c:layout>
                <c:manualLayout>
                  <c:x val="0.11061760219769719"/>
                  <c:y val="0.2438342252134455"/>
                </c:manualLayout>
              </c:layout>
              <c:showLegendKey val="0"/>
              <c:showVal val="1"/>
              <c:showCatName val="1"/>
              <c:showSerName val="0"/>
              <c:showPercent val="0"/>
              <c:showBubbleSize val="0"/>
              <c:extLst>
                <c:ext xmlns:c15="http://schemas.microsoft.com/office/drawing/2012/chart" uri="{CE6537A1-D6FC-4f65-9D91-7224C49458BB}">
                  <c15:layout>
                    <c:manualLayout>
                      <c:w val="0.30192952314586763"/>
                      <c:h val="8.5986974305777703E-2"/>
                    </c:manualLayout>
                  </c15:layout>
                </c:ext>
                <c:ext xmlns:c16="http://schemas.microsoft.com/office/drawing/2014/chart" uri="{C3380CC4-5D6E-409C-BE32-E72D297353CC}">
                  <c16:uniqueId val="{00000001-6724-4FE4-BCA3-CF9C0C19F6E4}"/>
                </c:ext>
              </c:extLst>
            </c:dLbl>
            <c:dLbl>
              <c:idx val="1"/>
              <c:layout>
                <c:manualLayout>
                  <c:x val="-0.13750000000000001"/>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24-4FE4-BCA3-CF9C0C19F6E4}"/>
                </c:ext>
              </c:extLst>
            </c:dLbl>
            <c:dLbl>
              <c:idx val="2"/>
              <c:layout>
                <c:manualLayout>
                  <c:x val="-0.24374999999999999"/>
                  <c:y val="8.12500000000000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24-4FE4-BCA3-CF9C0C19F6E4}"/>
                </c:ext>
              </c:extLst>
            </c:dLbl>
            <c:dLbl>
              <c:idx val="3"/>
              <c:layout>
                <c:manualLayout>
                  <c:x val="-0.28749999999999998"/>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24-4FE4-BCA3-CF9C0C19F6E4}"/>
                </c:ext>
              </c:extLst>
            </c:dLbl>
            <c:dLbl>
              <c:idx val="4"/>
              <c:layout>
                <c:manualLayout>
                  <c:x val="-0.34583333333333333"/>
                  <c:y val="-9.375000000000029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24-4FE4-BCA3-CF9C0C19F6E4}"/>
                </c:ext>
              </c:extLst>
            </c:dLbl>
            <c:dLbl>
              <c:idx val="5"/>
              <c:layout>
                <c:manualLayout>
                  <c:x val="0.13050838791300068"/>
                  <c:y val="-0.1095639334064821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24-4FE4-BCA3-CF9C0C19F6E4}"/>
                </c:ext>
              </c:extLst>
            </c:dLbl>
            <c:dLbl>
              <c:idx val="6"/>
              <c:layout>
                <c:manualLayout>
                  <c:x val="0.16923240698079559"/>
                  <c:y val="-6.157211672633485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24-4FE4-BCA3-CF9C0C19F6E4}"/>
                </c:ext>
              </c:extLst>
            </c:dLbl>
            <c:dLbl>
              <c:idx val="7"/>
              <c:layout>
                <c:manualLayout>
                  <c:x val="0.19830615596061379"/>
                  <c:y val="-1.895975469562568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24-4FE4-BCA3-CF9C0C19F6E4}"/>
                </c:ext>
              </c:extLst>
            </c:dLbl>
            <c:dLbl>
              <c:idx val="8"/>
              <c:layout>
                <c:manualLayout>
                  <c:x val="0.31777639347541869"/>
                  <c:y val="2.824740566487699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586466535433067"/>
                      <c:h val="7.3499999999999996E-2"/>
                    </c:manualLayout>
                  </c15:layout>
                </c:ext>
                <c:ext xmlns:c16="http://schemas.microsoft.com/office/drawing/2014/chart" uri="{C3380CC4-5D6E-409C-BE32-E72D297353CC}">
                  <c16:uniqueId val="{00000011-6724-4FE4-BCA3-CF9C0C19F6E4}"/>
                </c:ext>
              </c:extLst>
            </c:dLbl>
            <c:dLbl>
              <c:idx val="9"/>
              <c:layout>
                <c:manualLayout>
                  <c:x val="0.35472583409029124"/>
                  <c:y val="9.1386949370699896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724999999999998"/>
                      <c:h val="6.4124999999999988E-2"/>
                    </c:manualLayout>
                  </c15:layout>
                </c:ext>
                <c:ext xmlns:c16="http://schemas.microsoft.com/office/drawing/2014/chart" uri="{C3380CC4-5D6E-409C-BE32-E72D297353CC}">
                  <c16:uniqueId val="{00000013-6724-4FE4-BCA3-CF9C0C19F6E4}"/>
                </c:ext>
              </c:extLst>
            </c:dLbl>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How Revenue Works</c:v>
                </c:pt>
                <c:pt idx="1">
                  <c:v>Home</c:v>
                </c:pt>
                <c:pt idx="2">
                  <c:v>Downloads</c:v>
                </c:pt>
                <c:pt idx="3">
                  <c:v>Query Data</c:v>
                </c:pt>
                <c:pt idx="4">
                  <c:v>Explore</c:v>
                </c:pt>
                <c:pt idx="5">
                  <c:v>Glossary</c:v>
                </c:pt>
                <c:pt idx="6">
                  <c:v>Fact Sheet</c:v>
                </c:pt>
                <c:pt idx="7">
                  <c:v>About</c:v>
                </c:pt>
                <c:pt idx="8">
                  <c:v>Pattern Library</c:v>
                </c:pt>
                <c:pt idx="9">
                  <c:v>Search Results</c:v>
                </c:pt>
              </c:strCache>
            </c:strRef>
          </c:cat>
          <c:val>
            <c:numRef>
              <c:f>Sheet1!$B$2:$B$11</c:f>
              <c:numCache>
                <c:formatCode>#,##0</c:formatCode>
                <c:ptCount val="10"/>
                <c:pt idx="0">
                  <c:v>2741</c:v>
                </c:pt>
                <c:pt idx="1">
                  <c:v>1089</c:v>
                </c:pt>
                <c:pt idx="2">
                  <c:v>184</c:v>
                </c:pt>
                <c:pt idx="3">
                  <c:v>140</c:v>
                </c:pt>
                <c:pt idx="4">
                  <c:v>104</c:v>
                </c:pt>
                <c:pt idx="5">
                  <c:v>10</c:v>
                </c:pt>
                <c:pt idx="6">
                  <c:v>7</c:v>
                </c:pt>
                <c:pt idx="7">
                  <c:v>4</c:v>
                </c:pt>
                <c:pt idx="8">
                  <c:v>2</c:v>
                </c:pt>
                <c:pt idx="9">
                  <c:v>1</c:v>
                </c:pt>
              </c:numCache>
            </c:numRef>
          </c:val>
          <c:extLst>
            <c:ext xmlns:c16="http://schemas.microsoft.com/office/drawing/2014/chart" uri="{C3380CC4-5D6E-409C-BE32-E72D297353CC}">
              <c16:uniqueId val="{00000014-6724-4FE4-BCA3-CF9C0C19F6E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22062AE-FEF1-40A9-B21E-C884A0B34CBF}" type="datetimeFigureOut">
              <a:rPr lang="en-US" smtClean="0"/>
              <a:t>5/2/2024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8911843-D811-470B-8B42-32A839564D08}" type="slidenum">
              <a:rPr lang="en-US" smtClean="0"/>
              <a:t>‹#›</a:t>
            </a:fld>
            <a:endParaRPr lang="en-US"/>
          </a:p>
        </p:txBody>
      </p:sp>
    </p:spTree>
    <p:extLst>
      <p:ext uri="{BB962C8B-B14F-4D97-AF65-F5344CB8AC3E}">
        <p14:creationId xmlns:p14="http://schemas.microsoft.com/office/powerpoint/2010/main" val="1104462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a:t>
            </a:fld>
            <a:endParaRPr lang="en-US"/>
          </a:p>
        </p:txBody>
      </p:sp>
    </p:spTree>
    <p:extLst>
      <p:ext uri="{BB962C8B-B14F-4D97-AF65-F5344CB8AC3E}">
        <p14:creationId xmlns:p14="http://schemas.microsoft.com/office/powerpoint/2010/main" val="161388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12</a:t>
            </a:fld>
            <a:endParaRPr lang="en-US"/>
          </a:p>
        </p:txBody>
      </p:sp>
    </p:spTree>
    <p:extLst>
      <p:ext uri="{BB962C8B-B14F-4D97-AF65-F5344CB8AC3E}">
        <p14:creationId xmlns:p14="http://schemas.microsoft.com/office/powerpoint/2010/main" val="2224000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13</a:t>
            </a:fld>
            <a:endParaRPr lang="en-US"/>
          </a:p>
        </p:txBody>
      </p:sp>
    </p:spTree>
    <p:extLst>
      <p:ext uri="{BB962C8B-B14F-4D97-AF65-F5344CB8AC3E}">
        <p14:creationId xmlns:p14="http://schemas.microsoft.com/office/powerpoint/2010/main" val="3059202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14</a:t>
            </a:fld>
            <a:endParaRPr lang="en-US"/>
          </a:p>
        </p:txBody>
      </p:sp>
    </p:spTree>
    <p:extLst>
      <p:ext uri="{BB962C8B-B14F-4D97-AF65-F5344CB8AC3E}">
        <p14:creationId xmlns:p14="http://schemas.microsoft.com/office/powerpoint/2010/main" val="2002975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15</a:t>
            </a:fld>
            <a:endParaRPr lang="en-US"/>
          </a:p>
        </p:txBody>
      </p:sp>
    </p:spTree>
    <p:extLst>
      <p:ext uri="{BB962C8B-B14F-4D97-AF65-F5344CB8AC3E}">
        <p14:creationId xmlns:p14="http://schemas.microsoft.com/office/powerpoint/2010/main" val="227203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16</a:t>
            </a:fld>
            <a:endParaRPr lang="en-US"/>
          </a:p>
        </p:txBody>
      </p:sp>
    </p:spTree>
    <p:extLst>
      <p:ext uri="{BB962C8B-B14F-4D97-AF65-F5344CB8AC3E}">
        <p14:creationId xmlns:p14="http://schemas.microsoft.com/office/powerpoint/2010/main" val="2465910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17</a:t>
            </a:fld>
            <a:endParaRPr lang="en-US"/>
          </a:p>
        </p:txBody>
      </p:sp>
    </p:spTree>
    <p:extLst>
      <p:ext uri="{BB962C8B-B14F-4D97-AF65-F5344CB8AC3E}">
        <p14:creationId xmlns:p14="http://schemas.microsoft.com/office/powerpoint/2010/main" val="2317401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18</a:t>
            </a:fld>
            <a:endParaRPr lang="en-US"/>
          </a:p>
        </p:txBody>
      </p:sp>
    </p:spTree>
    <p:extLst>
      <p:ext uri="{BB962C8B-B14F-4D97-AF65-F5344CB8AC3E}">
        <p14:creationId xmlns:p14="http://schemas.microsoft.com/office/powerpoint/2010/main" val="2359803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19</a:t>
            </a:fld>
            <a:endParaRPr lang="en-US"/>
          </a:p>
        </p:txBody>
      </p:sp>
    </p:spTree>
    <p:extLst>
      <p:ext uri="{BB962C8B-B14F-4D97-AF65-F5344CB8AC3E}">
        <p14:creationId xmlns:p14="http://schemas.microsoft.com/office/powerpoint/2010/main" val="441251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20</a:t>
            </a:fld>
            <a:endParaRPr lang="en-US"/>
          </a:p>
        </p:txBody>
      </p:sp>
    </p:spTree>
    <p:extLst>
      <p:ext uri="{BB962C8B-B14F-4D97-AF65-F5344CB8AC3E}">
        <p14:creationId xmlns:p14="http://schemas.microsoft.com/office/powerpoint/2010/main" val="1798834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21</a:t>
            </a:fld>
            <a:endParaRPr lang="en-US"/>
          </a:p>
        </p:txBody>
      </p:sp>
    </p:spTree>
    <p:extLst>
      <p:ext uri="{BB962C8B-B14F-4D97-AF65-F5344CB8AC3E}">
        <p14:creationId xmlns:p14="http://schemas.microsoft.com/office/powerpoint/2010/main" val="69734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a:t>
            </a:fld>
            <a:endParaRPr lang="en-US"/>
          </a:p>
        </p:txBody>
      </p:sp>
    </p:spTree>
    <p:extLst>
      <p:ext uri="{BB962C8B-B14F-4D97-AF65-F5344CB8AC3E}">
        <p14:creationId xmlns:p14="http://schemas.microsoft.com/office/powerpoint/2010/main" val="2196225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22</a:t>
            </a:fld>
            <a:endParaRPr lang="en-US"/>
          </a:p>
        </p:txBody>
      </p:sp>
    </p:spTree>
    <p:extLst>
      <p:ext uri="{BB962C8B-B14F-4D97-AF65-F5344CB8AC3E}">
        <p14:creationId xmlns:p14="http://schemas.microsoft.com/office/powerpoint/2010/main" val="2972546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23</a:t>
            </a:fld>
            <a:endParaRPr lang="en-US"/>
          </a:p>
        </p:txBody>
      </p:sp>
    </p:spTree>
    <p:extLst>
      <p:ext uri="{BB962C8B-B14F-4D97-AF65-F5344CB8AC3E}">
        <p14:creationId xmlns:p14="http://schemas.microsoft.com/office/powerpoint/2010/main" val="1791979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24</a:t>
            </a:fld>
            <a:endParaRPr lang="en-US"/>
          </a:p>
        </p:txBody>
      </p:sp>
    </p:spTree>
    <p:extLst>
      <p:ext uri="{BB962C8B-B14F-4D97-AF65-F5344CB8AC3E}">
        <p14:creationId xmlns:p14="http://schemas.microsoft.com/office/powerpoint/2010/main" val="1375528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25</a:t>
            </a:fld>
            <a:endParaRPr lang="en-US"/>
          </a:p>
        </p:txBody>
      </p:sp>
    </p:spTree>
    <p:extLst>
      <p:ext uri="{BB962C8B-B14F-4D97-AF65-F5344CB8AC3E}">
        <p14:creationId xmlns:p14="http://schemas.microsoft.com/office/powerpoint/2010/main" val="3775103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26</a:t>
            </a:fld>
            <a:endParaRPr lang="en-US"/>
          </a:p>
        </p:txBody>
      </p:sp>
    </p:spTree>
    <p:extLst>
      <p:ext uri="{BB962C8B-B14F-4D97-AF65-F5344CB8AC3E}">
        <p14:creationId xmlns:p14="http://schemas.microsoft.com/office/powerpoint/2010/main" val="3546712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27</a:t>
            </a:fld>
            <a:endParaRPr lang="en-US"/>
          </a:p>
        </p:txBody>
      </p:sp>
    </p:spTree>
    <p:extLst>
      <p:ext uri="{BB962C8B-B14F-4D97-AF65-F5344CB8AC3E}">
        <p14:creationId xmlns:p14="http://schemas.microsoft.com/office/powerpoint/2010/main" val="1717205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28</a:t>
            </a:fld>
            <a:endParaRPr lang="en-US"/>
          </a:p>
        </p:txBody>
      </p:sp>
    </p:spTree>
    <p:extLst>
      <p:ext uri="{BB962C8B-B14F-4D97-AF65-F5344CB8AC3E}">
        <p14:creationId xmlns:p14="http://schemas.microsoft.com/office/powerpoint/2010/main" val="3332141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29</a:t>
            </a:fld>
            <a:endParaRPr lang="en-US"/>
          </a:p>
        </p:txBody>
      </p:sp>
    </p:spTree>
    <p:extLst>
      <p:ext uri="{BB962C8B-B14F-4D97-AF65-F5344CB8AC3E}">
        <p14:creationId xmlns:p14="http://schemas.microsoft.com/office/powerpoint/2010/main" val="2245497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30</a:t>
            </a:fld>
            <a:endParaRPr lang="en-US"/>
          </a:p>
        </p:txBody>
      </p:sp>
    </p:spTree>
    <p:extLst>
      <p:ext uri="{BB962C8B-B14F-4D97-AF65-F5344CB8AC3E}">
        <p14:creationId xmlns:p14="http://schemas.microsoft.com/office/powerpoint/2010/main" val="3538632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31</a:t>
            </a:fld>
            <a:endParaRPr lang="en-US"/>
          </a:p>
        </p:txBody>
      </p:sp>
    </p:spTree>
    <p:extLst>
      <p:ext uri="{BB962C8B-B14F-4D97-AF65-F5344CB8AC3E}">
        <p14:creationId xmlns:p14="http://schemas.microsoft.com/office/powerpoint/2010/main" val="172820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5</a:t>
            </a:fld>
            <a:endParaRPr lang="en-US"/>
          </a:p>
        </p:txBody>
      </p:sp>
    </p:spTree>
    <p:extLst>
      <p:ext uri="{BB962C8B-B14F-4D97-AF65-F5344CB8AC3E}">
        <p14:creationId xmlns:p14="http://schemas.microsoft.com/office/powerpoint/2010/main" val="951599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32</a:t>
            </a:fld>
            <a:endParaRPr lang="en-US"/>
          </a:p>
        </p:txBody>
      </p:sp>
    </p:spTree>
    <p:extLst>
      <p:ext uri="{BB962C8B-B14F-4D97-AF65-F5344CB8AC3E}">
        <p14:creationId xmlns:p14="http://schemas.microsoft.com/office/powerpoint/2010/main" val="3883274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33</a:t>
            </a:fld>
            <a:endParaRPr lang="en-US"/>
          </a:p>
        </p:txBody>
      </p:sp>
    </p:spTree>
    <p:extLst>
      <p:ext uri="{BB962C8B-B14F-4D97-AF65-F5344CB8AC3E}">
        <p14:creationId xmlns:p14="http://schemas.microsoft.com/office/powerpoint/2010/main" val="2773169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34</a:t>
            </a:fld>
            <a:endParaRPr lang="en-US"/>
          </a:p>
        </p:txBody>
      </p:sp>
    </p:spTree>
    <p:extLst>
      <p:ext uri="{BB962C8B-B14F-4D97-AF65-F5344CB8AC3E}">
        <p14:creationId xmlns:p14="http://schemas.microsoft.com/office/powerpoint/2010/main" val="3721680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35</a:t>
            </a:fld>
            <a:endParaRPr lang="en-US"/>
          </a:p>
        </p:txBody>
      </p:sp>
    </p:spTree>
    <p:extLst>
      <p:ext uri="{BB962C8B-B14F-4D97-AF65-F5344CB8AC3E}">
        <p14:creationId xmlns:p14="http://schemas.microsoft.com/office/powerpoint/2010/main" val="1203624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36</a:t>
            </a:fld>
            <a:endParaRPr lang="en-US"/>
          </a:p>
        </p:txBody>
      </p:sp>
    </p:spTree>
    <p:extLst>
      <p:ext uri="{BB962C8B-B14F-4D97-AF65-F5344CB8AC3E}">
        <p14:creationId xmlns:p14="http://schemas.microsoft.com/office/powerpoint/2010/main" val="2858299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37</a:t>
            </a:fld>
            <a:endParaRPr lang="en-US"/>
          </a:p>
        </p:txBody>
      </p:sp>
    </p:spTree>
    <p:extLst>
      <p:ext uri="{BB962C8B-B14F-4D97-AF65-F5344CB8AC3E}">
        <p14:creationId xmlns:p14="http://schemas.microsoft.com/office/powerpoint/2010/main" val="576557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38</a:t>
            </a:fld>
            <a:endParaRPr lang="en-US"/>
          </a:p>
        </p:txBody>
      </p:sp>
    </p:spTree>
    <p:extLst>
      <p:ext uri="{BB962C8B-B14F-4D97-AF65-F5344CB8AC3E}">
        <p14:creationId xmlns:p14="http://schemas.microsoft.com/office/powerpoint/2010/main" val="78165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39</a:t>
            </a:fld>
            <a:endParaRPr lang="en-US"/>
          </a:p>
        </p:txBody>
      </p:sp>
    </p:spTree>
    <p:extLst>
      <p:ext uri="{BB962C8B-B14F-4D97-AF65-F5344CB8AC3E}">
        <p14:creationId xmlns:p14="http://schemas.microsoft.com/office/powerpoint/2010/main" val="40749828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40</a:t>
            </a:fld>
            <a:endParaRPr lang="en-US"/>
          </a:p>
        </p:txBody>
      </p:sp>
    </p:spTree>
    <p:extLst>
      <p:ext uri="{BB962C8B-B14F-4D97-AF65-F5344CB8AC3E}">
        <p14:creationId xmlns:p14="http://schemas.microsoft.com/office/powerpoint/2010/main" val="413538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41</a:t>
            </a:fld>
            <a:endParaRPr lang="en-US"/>
          </a:p>
        </p:txBody>
      </p:sp>
    </p:spTree>
    <p:extLst>
      <p:ext uri="{BB962C8B-B14F-4D97-AF65-F5344CB8AC3E}">
        <p14:creationId xmlns:p14="http://schemas.microsoft.com/office/powerpoint/2010/main" val="128288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6</a:t>
            </a:fld>
            <a:endParaRPr lang="en-US"/>
          </a:p>
        </p:txBody>
      </p:sp>
    </p:spTree>
    <p:extLst>
      <p:ext uri="{BB962C8B-B14F-4D97-AF65-F5344CB8AC3E}">
        <p14:creationId xmlns:p14="http://schemas.microsoft.com/office/powerpoint/2010/main" val="4237684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tabLst>
                <a:tab pos="346075" algn="l"/>
              </a:tabLst>
              <a:defRPr/>
            </a:pPr>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42</a:t>
            </a:fld>
            <a:endParaRPr lang="en-US"/>
          </a:p>
        </p:txBody>
      </p:sp>
    </p:spTree>
    <p:extLst>
      <p:ext uri="{BB962C8B-B14F-4D97-AF65-F5344CB8AC3E}">
        <p14:creationId xmlns:p14="http://schemas.microsoft.com/office/powerpoint/2010/main" val="11080846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tabLst>
                <a:tab pos="346075" algn="l"/>
              </a:tabLst>
            </a:pPr>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43</a:t>
            </a:fld>
            <a:endParaRPr lang="en-US"/>
          </a:p>
        </p:txBody>
      </p:sp>
    </p:spTree>
    <p:extLst>
      <p:ext uri="{BB962C8B-B14F-4D97-AF65-F5344CB8AC3E}">
        <p14:creationId xmlns:p14="http://schemas.microsoft.com/office/powerpoint/2010/main" val="3048814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44</a:t>
            </a:fld>
            <a:endParaRPr lang="en-US"/>
          </a:p>
        </p:txBody>
      </p:sp>
    </p:spTree>
    <p:extLst>
      <p:ext uri="{BB962C8B-B14F-4D97-AF65-F5344CB8AC3E}">
        <p14:creationId xmlns:p14="http://schemas.microsoft.com/office/powerpoint/2010/main" val="2759231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45</a:t>
            </a:fld>
            <a:endParaRPr lang="en-US"/>
          </a:p>
        </p:txBody>
      </p:sp>
    </p:spTree>
    <p:extLst>
      <p:ext uri="{BB962C8B-B14F-4D97-AF65-F5344CB8AC3E}">
        <p14:creationId xmlns:p14="http://schemas.microsoft.com/office/powerpoint/2010/main" val="1691859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46</a:t>
            </a:fld>
            <a:endParaRPr lang="en-US"/>
          </a:p>
        </p:txBody>
      </p:sp>
    </p:spTree>
    <p:extLst>
      <p:ext uri="{BB962C8B-B14F-4D97-AF65-F5344CB8AC3E}">
        <p14:creationId xmlns:p14="http://schemas.microsoft.com/office/powerpoint/2010/main" val="18472170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74EBD0-B5D9-46E3-A5CE-E9912AFDAC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9971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48</a:t>
            </a:fld>
            <a:endParaRPr lang="en-US"/>
          </a:p>
        </p:txBody>
      </p:sp>
    </p:spTree>
    <p:extLst>
      <p:ext uri="{BB962C8B-B14F-4D97-AF65-F5344CB8AC3E}">
        <p14:creationId xmlns:p14="http://schemas.microsoft.com/office/powerpoint/2010/main" val="25008522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49</a:t>
            </a:fld>
            <a:endParaRPr lang="en-US"/>
          </a:p>
        </p:txBody>
      </p:sp>
    </p:spTree>
    <p:extLst>
      <p:ext uri="{BB962C8B-B14F-4D97-AF65-F5344CB8AC3E}">
        <p14:creationId xmlns:p14="http://schemas.microsoft.com/office/powerpoint/2010/main" val="1402607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50</a:t>
            </a:fld>
            <a:endParaRPr lang="en-US"/>
          </a:p>
        </p:txBody>
      </p:sp>
    </p:spTree>
    <p:extLst>
      <p:ext uri="{BB962C8B-B14F-4D97-AF65-F5344CB8AC3E}">
        <p14:creationId xmlns:p14="http://schemas.microsoft.com/office/powerpoint/2010/main" val="37078525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51</a:t>
            </a:fld>
            <a:endParaRPr lang="en-US"/>
          </a:p>
        </p:txBody>
      </p:sp>
    </p:spTree>
    <p:extLst>
      <p:ext uri="{BB962C8B-B14F-4D97-AF65-F5344CB8AC3E}">
        <p14:creationId xmlns:p14="http://schemas.microsoft.com/office/powerpoint/2010/main" val="20235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7</a:t>
            </a:fld>
            <a:endParaRPr lang="en-US"/>
          </a:p>
        </p:txBody>
      </p:sp>
    </p:spTree>
    <p:extLst>
      <p:ext uri="{BB962C8B-B14F-4D97-AF65-F5344CB8AC3E}">
        <p14:creationId xmlns:p14="http://schemas.microsoft.com/office/powerpoint/2010/main" val="35589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8</a:t>
            </a:fld>
            <a:endParaRPr lang="en-US"/>
          </a:p>
        </p:txBody>
      </p:sp>
    </p:spTree>
    <p:extLst>
      <p:ext uri="{BB962C8B-B14F-4D97-AF65-F5344CB8AC3E}">
        <p14:creationId xmlns:p14="http://schemas.microsoft.com/office/powerpoint/2010/main" val="2562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9</a:t>
            </a:fld>
            <a:endParaRPr lang="en-US"/>
          </a:p>
        </p:txBody>
      </p:sp>
    </p:spTree>
    <p:extLst>
      <p:ext uri="{BB962C8B-B14F-4D97-AF65-F5344CB8AC3E}">
        <p14:creationId xmlns:p14="http://schemas.microsoft.com/office/powerpoint/2010/main" val="119962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10</a:t>
            </a:fld>
            <a:endParaRPr lang="en-US"/>
          </a:p>
        </p:txBody>
      </p:sp>
    </p:spTree>
    <p:extLst>
      <p:ext uri="{BB962C8B-B14F-4D97-AF65-F5344CB8AC3E}">
        <p14:creationId xmlns:p14="http://schemas.microsoft.com/office/powerpoint/2010/main" val="349026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11</a:t>
            </a:fld>
            <a:endParaRPr lang="en-US"/>
          </a:p>
        </p:txBody>
      </p:sp>
    </p:spTree>
    <p:extLst>
      <p:ext uri="{BB962C8B-B14F-4D97-AF65-F5344CB8AC3E}">
        <p14:creationId xmlns:p14="http://schemas.microsoft.com/office/powerpoint/2010/main" val="1936618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F7F7F7"/>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FE31EA-C57B-4A66-94E9-C092C150EE56}"/>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216929" y="3894851"/>
            <a:ext cx="11887200" cy="1371599"/>
          </a:xfrm>
          <a:noFill/>
          <a:effectLst>
            <a:outerShdw blurRad="152400" dist="317500" dir="5400000" sx="90000" sy="-19000" rotWithShape="0">
              <a:prstClr val="black">
                <a:alpha val="15000"/>
              </a:prstClr>
            </a:outerShdw>
          </a:effectLst>
        </p:spPr>
        <p:txBody>
          <a:bodyPr anchor="ctr" anchorCtr="0">
            <a:normAutofit/>
          </a:bodyPr>
          <a:lstStyle>
            <a:lvl1pPr>
              <a:defRPr lang="en-US" sz="4000" b="1" kern="1200" cap="none" dirty="0">
                <a:solidFill>
                  <a:srgbClr val="283B9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3" name="Subtitle 2"/>
          <p:cNvSpPr>
            <a:spLocks noGrp="1"/>
          </p:cNvSpPr>
          <p:nvPr>
            <p:ph type="subTitle" idx="1" hasCustomPrompt="1"/>
          </p:nvPr>
        </p:nvSpPr>
        <p:spPr>
          <a:xfrm>
            <a:off x="216929" y="5372995"/>
            <a:ext cx="10329363" cy="914400"/>
          </a:xfrm>
        </p:spPr>
        <p:txBody>
          <a:bodyPr anchor="ctr"/>
          <a:lstStyle>
            <a:lvl1pPr marL="0" indent="0" algn="l">
              <a:buNone/>
              <a:defRPr baseline="0">
                <a:solidFill>
                  <a:srgbClr val="4845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 style</a:t>
            </a:r>
          </a:p>
        </p:txBody>
      </p:sp>
      <p:pic>
        <p:nvPicPr>
          <p:cNvPr id="8" name="Picture 7">
            <a:extLst>
              <a:ext uri="{FF2B5EF4-FFF2-40B4-BE49-F238E27FC236}">
                <a16:creationId xmlns:a16="http://schemas.microsoft.com/office/drawing/2014/main" id="{470C8426-B046-4895-8232-DA3B413E11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1946" y="5611928"/>
            <a:ext cx="1074400" cy="1072432"/>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9991D20B-FED9-4453-884C-C05C91D2C1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7027" y="471055"/>
            <a:ext cx="2957945" cy="2957945"/>
          </a:xfrm>
          <a:prstGeom prst="rect">
            <a:avLst/>
          </a:prstGeom>
        </p:spPr>
      </p:pic>
      <p:sp>
        <p:nvSpPr>
          <p:cNvPr id="10" name="Slide Number Placeholder 6">
            <a:extLst>
              <a:ext uri="{FF2B5EF4-FFF2-40B4-BE49-F238E27FC236}">
                <a16:creationId xmlns:a16="http://schemas.microsoft.com/office/drawing/2014/main" id="{2A1BFB1F-CF39-4607-A534-7653F319138E}"/>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04564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umbers">
    <p:bg>
      <p:bgPr>
        <a:solidFill>
          <a:srgbClr val="F7F7F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685B5-FE1B-49B0-966B-878E627AD550}"/>
              </a:ext>
            </a:extLst>
          </p:cNvPr>
          <p:cNvSpPr txBox="1"/>
          <p:nvPr userDrawn="1"/>
        </p:nvSpPr>
        <p:spPr>
          <a:xfrm>
            <a:off x="89259" y="2731374"/>
            <a:ext cx="2757548" cy="1395318"/>
          </a:xfrm>
          <a:prstGeom prst="rect">
            <a:avLst/>
          </a:prstGeom>
          <a:noFill/>
        </p:spPr>
        <p:txBody>
          <a:bodyPr wrap="square" lIns="121920" tIns="60960" rIns="121920" bIns="60960" anchor="t">
            <a:spAutoFit/>
          </a:bodyPr>
          <a:lstStyle/>
          <a:p>
            <a:pPr algn="ctr"/>
            <a:r>
              <a:rPr lang="en-US" sz="5867" i="0">
                <a:solidFill>
                  <a:srgbClr val="534AAE"/>
                </a:solidFill>
                <a:effectLst/>
                <a:latin typeface="Roboto"/>
              </a:rPr>
              <a:t>XXX</a:t>
            </a:r>
          </a:p>
          <a:p>
            <a:pPr algn="ctr"/>
            <a:r>
              <a:rPr lang="en-US" sz="2400" i="0">
                <a:solidFill>
                  <a:schemeClr val="tx1"/>
                </a:solidFill>
                <a:effectLst/>
                <a:latin typeface="Roboto"/>
              </a:rPr>
              <a:t>descriptor</a:t>
            </a:r>
            <a:endParaRPr lang="en-US" sz="2400">
              <a:solidFill>
                <a:schemeClr val="tx1"/>
              </a:solidFill>
              <a:latin typeface="Roboto"/>
            </a:endParaRPr>
          </a:p>
        </p:txBody>
      </p:sp>
      <p:sp>
        <p:nvSpPr>
          <p:cNvPr id="5" name="TextBox 4">
            <a:extLst>
              <a:ext uri="{FF2B5EF4-FFF2-40B4-BE49-F238E27FC236}">
                <a16:creationId xmlns:a16="http://schemas.microsoft.com/office/drawing/2014/main" id="{0A1F37C7-8EEA-4571-A1C0-E4EE9FA06E1D}"/>
              </a:ext>
            </a:extLst>
          </p:cNvPr>
          <p:cNvSpPr txBox="1"/>
          <p:nvPr userDrawn="1"/>
        </p:nvSpPr>
        <p:spPr>
          <a:xfrm>
            <a:off x="2637460" y="2736131"/>
            <a:ext cx="2950459" cy="1395318"/>
          </a:xfrm>
          <a:prstGeom prst="rect">
            <a:avLst/>
          </a:prstGeom>
          <a:noFill/>
        </p:spPr>
        <p:txBody>
          <a:bodyPr wrap="square" lIns="121920" tIns="60960" rIns="121920" bIns="60960" anchor="t">
            <a:spAutoFit/>
          </a:bodyPr>
          <a:lstStyle/>
          <a:p>
            <a:pPr algn="ctr"/>
            <a:r>
              <a:rPr lang="en-US" sz="5867" i="0">
                <a:solidFill>
                  <a:srgbClr val="005024"/>
                </a:solidFill>
                <a:effectLst/>
                <a:latin typeface="Roboto"/>
              </a:rPr>
              <a:t>XXX</a:t>
            </a:r>
          </a:p>
          <a:p>
            <a:pPr algn="ctr"/>
            <a:r>
              <a:rPr lang="en-US" sz="2400" i="0">
                <a:solidFill>
                  <a:schemeClr val="tx1"/>
                </a:solidFill>
                <a:effectLst/>
                <a:latin typeface="Roboto"/>
              </a:rPr>
              <a:t>descriptor</a:t>
            </a:r>
            <a:endParaRPr lang="en-US" sz="2400">
              <a:solidFill>
                <a:schemeClr val="tx1"/>
              </a:solidFill>
              <a:latin typeface="Roboto"/>
            </a:endParaRPr>
          </a:p>
        </p:txBody>
      </p:sp>
      <p:sp>
        <p:nvSpPr>
          <p:cNvPr id="6" name="TextBox 5">
            <a:extLst>
              <a:ext uri="{FF2B5EF4-FFF2-40B4-BE49-F238E27FC236}">
                <a16:creationId xmlns:a16="http://schemas.microsoft.com/office/drawing/2014/main" id="{29F54812-3384-4A7E-A459-C59BA8197268}"/>
              </a:ext>
            </a:extLst>
          </p:cNvPr>
          <p:cNvSpPr txBox="1"/>
          <p:nvPr userDrawn="1"/>
        </p:nvSpPr>
        <p:spPr>
          <a:xfrm>
            <a:off x="5587919" y="2731373"/>
            <a:ext cx="3075851" cy="1395318"/>
          </a:xfrm>
          <a:prstGeom prst="rect">
            <a:avLst/>
          </a:prstGeom>
          <a:noFill/>
        </p:spPr>
        <p:txBody>
          <a:bodyPr wrap="square" lIns="121920" tIns="60960" rIns="121920" bIns="60960" anchor="t">
            <a:spAutoFit/>
          </a:bodyPr>
          <a:lstStyle/>
          <a:p>
            <a:pPr algn="ctr"/>
            <a:r>
              <a:rPr lang="en-US" sz="5867" b="0" i="0">
                <a:solidFill>
                  <a:srgbClr val="52A5D4"/>
                </a:solidFill>
                <a:effectLst/>
                <a:latin typeface="Roboto"/>
              </a:rPr>
              <a:t>XXX</a:t>
            </a:r>
            <a:endParaRPr lang="en-US" sz="5867" b="1">
              <a:solidFill>
                <a:srgbClr val="52A5D4"/>
              </a:solidFill>
              <a:latin typeface="Roboto"/>
            </a:endParaRPr>
          </a:p>
          <a:p>
            <a:pPr algn="ctr"/>
            <a:r>
              <a:rPr lang="en-US" sz="2400" i="0">
                <a:solidFill>
                  <a:schemeClr val="tx1"/>
                </a:solidFill>
                <a:effectLst/>
                <a:latin typeface="Roboto"/>
              </a:rPr>
              <a:t>descriptor</a:t>
            </a:r>
            <a:endParaRPr lang="en-US" sz="2400">
              <a:solidFill>
                <a:schemeClr val="tx1"/>
              </a:solidFill>
              <a:latin typeface="Roboto"/>
            </a:endParaRPr>
          </a:p>
        </p:txBody>
      </p:sp>
      <p:sp>
        <p:nvSpPr>
          <p:cNvPr id="7" name="TextBox 6">
            <a:extLst>
              <a:ext uri="{FF2B5EF4-FFF2-40B4-BE49-F238E27FC236}">
                <a16:creationId xmlns:a16="http://schemas.microsoft.com/office/drawing/2014/main" id="{8C26525B-6403-4036-9359-C202367F5A71}"/>
              </a:ext>
            </a:extLst>
          </p:cNvPr>
          <p:cNvSpPr txBox="1"/>
          <p:nvPr userDrawn="1"/>
        </p:nvSpPr>
        <p:spPr>
          <a:xfrm>
            <a:off x="8665108" y="2731374"/>
            <a:ext cx="3075851" cy="1764650"/>
          </a:xfrm>
          <a:prstGeom prst="rect">
            <a:avLst/>
          </a:prstGeom>
          <a:noFill/>
        </p:spPr>
        <p:txBody>
          <a:bodyPr wrap="square" lIns="121920" tIns="60960" rIns="121920" bIns="60960" anchor="t">
            <a:spAutoFit/>
          </a:bodyPr>
          <a:lstStyle/>
          <a:p>
            <a:pPr algn="ctr"/>
            <a:r>
              <a:rPr lang="en-US" sz="5867" b="0" i="0">
                <a:solidFill>
                  <a:srgbClr val="650D79"/>
                </a:solidFill>
                <a:effectLst/>
                <a:latin typeface="Roboto"/>
              </a:rPr>
              <a:t>XXX</a:t>
            </a:r>
            <a:endParaRPr lang="en-US" sz="5867" b="1">
              <a:solidFill>
                <a:srgbClr val="650D79"/>
              </a:solidFill>
              <a:latin typeface="Robo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0">
                <a:solidFill>
                  <a:schemeClr val="tx1"/>
                </a:solidFill>
                <a:effectLst/>
                <a:latin typeface="Roboto"/>
              </a:rPr>
              <a:t>descriptor</a:t>
            </a:r>
            <a:endParaRPr lang="en-US" sz="2400">
              <a:solidFill>
                <a:schemeClr val="tx1"/>
              </a:solidFill>
              <a:latin typeface="Roboto"/>
            </a:endParaRPr>
          </a:p>
          <a:p>
            <a:pPr algn="ctr"/>
            <a:endParaRPr lang="en-US" sz="2400">
              <a:solidFill>
                <a:schemeClr val="tx1"/>
              </a:solidFill>
              <a:latin typeface="Roboto"/>
            </a:endParaRPr>
          </a:p>
        </p:txBody>
      </p:sp>
      <p:sp>
        <p:nvSpPr>
          <p:cNvPr id="8" name="Title 7">
            <a:extLst>
              <a:ext uri="{FF2B5EF4-FFF2-40B4-BE49-F238E27FC236}">
                <a16:creationId xmlns:a16="http://schemas.microsoft.com/office/drawing/2014/main" id="{96983D7D-A912-4ECB-8B29-05EFD60A6763}"/>
              </a:ext>
            </a:extLst>
          </p:cNvPr>
          <p:cNvSpPr>
            <a:spLocks noGrp="1"/>
          </p:cNvSpPr>
          <p:nvPr>
            <p:ph type="title" idx="4294967295"/>
          </p:nvPr>
        </p:nvSpPr>
        <p:spPr>
          <a:xfrm>
            <a:off x="609600" y="274638"/>
            <a:ext cx="9956800" cy="1143000"/>
          </a:xfrm>
        </p:spPr>
        <p:txBody>
          <a:bodyPr/>
          <a:lstStyle/>
          <a:p>
            <a:endParaRPr lang="en-US"/>
          </a:p>
        </p:txBody>
      </p:sp>
      <p:sp>
        <p:nvSpPr>
          <p:cNvPr id="11" name="Slide Number Placeholder 6">
            <a:extLst>
              <a:ext uri="{FF2B5EF4-FFF2-40B4-BE49-F238E27FC236}">
                <a16:creationId xmlns:a16="http://schemas.microsoft.com/office/drawing/2014/main" id="{E6030921-85A4-44BD-AB07-25A189411C06}"/>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34815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C5CE-011B-4331-A6CD-55DE9D4344A5}"/>
              </a:ext>
            </a:extLst>
          </p:cNvPr>
          <p:cNvSpPr>
            <a:spLocks noGrp="1"/>
          </p:cNvSpPr>
          <p:nvPr>
            <p:ph type="title" hasCustomPrompt="1"/>
          </p:nvPr>
        </p:nvSpPr>
        <p:spPr>
          <a:xfrm>
            <a:off x="609599" y="274638"/>
            <a:ext cx="11430455" cy="1143000"/>
          </a:xfrm>
        </p:spPr>
        <p:txBody>
          <a:bodyPr vert="horz" lIns="91440" tIns="45720" rIns="91440" bIns="45720" rtlCol="0" anchor="ctr">
            <a:normAutofit/>
          </a:bodyPr>
          <a:lstStyle>
            <a:lvl1pPr>
              <a:defRPr lang="en-US" dirty="0"/>
            </a:lvl1pPr>
          </a:lstStyle>
          <a:p>
            <a:pPr marL="0" lvl="0"/>
            <a:r>
              <a:rPr lang="en-US"/>
              <a:t>Chart with table</a:t>
            </a:r>
          </a:p>
        </p:txBody>
      </p:sp>
      <p:graphicFrame>
        <p:nvGraphicFramePr>
          <p:cNvPr id="7" name="Chart 6">
            <a:extLst>
              <a:ext uri="{FF2B5EF4-FFF2-40B4-BE49-F238E27FC236}">
                <a16:creationId xmlns:a16="http://schemas.microsoft.com/office/drawing/2014/main" id="{8D4D4F2A-0AAB-47F2-9BF8-CB56A5A7B277}"/>
              </a:ext>
            </a:extLst>
          </p:cNvPr>
          <p:cNvGraphicFramePr/>
          <p:nvPr userDrawn="1">
            <p:extLst>
              <p:ext uri="{D42A27DB-BD31-4B8C-83A1-F6EECF244321}">
                <p14:modId xmlns:p14="http://schemas.microsoft.com/office/powerpoint/2010/main" val="1144958770"/>
              </p:ext>
            </p:extLst>
          </p:nvPr>
        </p:nvGraphicFramePr>
        <p:xfrm>
          <a:off x="151945" y="1174059"/>
          <a:ext cx="9544051" cy="6010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789F8988-2E59-4E9C-ABA6-9155E82B20FE}"/>
              </a:ext>
            </a:extLst>
          </p:cNvPr>
          <p:cNvGraphicFramePr>
            <a:graphicFrameLocks noGrp="1"/>
          </p:cNvGraphicFramePr>
          <p:nvPr userDrawn="1">
            <p:extLst>
              <p:ext uri="{D42A27DB-BD31-4B8C-83A1-F6EECF244321}">
                <p14:modId xmlns:p14="http://schemas.microsoft.com/office/powerpoint/2010/main" val="2042315711"/>
              </p:ext>
            </p:extLst>
          </p:nvPr>
        </p:nvGraphicFramePr>
        <p:xfrm>
          <a:off x="8230055" y="2898417"/>
          <a:ext cx="3810000" cy="3213100"/>
        </p:xfrm>
        <a:graphic>
          <a:graphicData uri="http://schemas.openxmlformats.org/drawingml/2006/table">
            <a:tbl>
              <a:tblPr firstRow="1" bandRow="1">
                <a:tableStyleId>{3B4B98B0-60AC-42C2-AFA5-B58CD77FA1E5}</a:tableStyleId>
              </a:tblPr>
              <a:tblGrid>
                <a:gridCol w="2504924">
                  <a:extLst>
                    <a:ext uri="{9D8B030D-6E8A-4147-A177-3AD203B41FA5}">
                      <a16:colId xmlns:a16="http://schemas.microsoft.com/office/drawing/2014/main" val="3193454351"/>
                    </a:ext>
                  </a:extLst>
                </a:gridCol>
                <a:gridCol w="1305076">
                  <a:extLst>
                    <a:ext uri="{9D8B030D-6E8A-4147-A177-3AD203B41FA5}">
                      <a16:colId xmlns:a16="http://schemas.microsoft.com/office/drawing/2014/main" val="1954031949"/>
                    </a:ext>
                  </a:extLst>
                </a:gridCol>
              </a:tblGrid>
              <a:tr h="292100">
                <a:tc>
                  <a:txBody>
                    <a:bodyPr/>
                    <a:lstStyle/>
                    <a:p>
                      <a:pPr algn="l" fontAlgn="b"/>
                      <a:r>
                        <a:rPr lang="en-US" sz="1600" b="1" u="none" strike="noStrike">
                          <a:solidFill>
                            <a:schemeClr val="tx1"/>
                          </a:solidFill>
                          <a:effectLst/>
                        </a:rPr>
                        <a:t>Section</a:t>
                      </a:r>
                      <a:endParaRPr lang="en-US" sz="1600" b="1" i="0" u="none" strike="noStrike">
                        <a:solidFill>
                          <a:schemeClr val="tx1"/>
                        </a:solidFill>
                        <a:effectLst/>
                        <a:latin typeface="Calibri" panose="020F0502020204030204" pitchFamily="34" charset="0"/>
                      </a:endParaRPr>
                    </a:p>
                  </a:txBody>
                  <a:tcPr marL="12700" marR="12700" marT="12700" marB="0" anchor="b"/>
                </a:tc>
                <a:tc>
                  <a:txBody>
                    <a:bodyPr/>
                    <a:lstStyle/>
                    <a:p>
                      <a:pPr algn="r" fontAlgn="b"/>
                      <a:r>
                        <a:rPr lang="en-US" sz="1600" b="1" u="none" strike="noStrike">
                          <a:solidFill>
                            <a:srgbClr val="000000"/>
                          </a:solidFill>
                          <a:effectLst/>
                        </a:rPr>
                        <a:t>Sessions</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50365337"/>
                  </a:ext>
                </a:extLst>
              </a:tr>
              <a:tr h="292100">
                <a:tc>
                  <a:txBody>
                    <a:bodyPr/>
                    <a:lstStyle/>
                    <a:p>
                      <a:pPr algn="l" fontAlgn="b"/>
                      <a:r>
                        <a:rPr lang="en-US" sz="1600" u="none" strike="noStrike">
                          <a:effectLst/>
                        </a:rPr>
                        <a:t>How Revenue Works</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2741</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570808868"/>
                  </a:ext>
                </a:extLst>
              </a:tr>
              <a:tr h="292100">
                <a:tc>
                  <a:txBody>
                    <a:bodyPr/>
                    <a:lstStyle/>
                    <a:p>
                      <a:pPr algn="l" fontAlgn="b"/>
                      <a:r>
                        <a:rPr lang="en-US" sz="1600" u="none" strike="noStrike">
                          <a:effectLst/>
                        </a:rPr>
                        <a:t>Home</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1089</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694528277"/>
                  </a:ext>
                </a:extLst>
              </a:tr>
              <a:tr h="292100">
                <a:tc>
                  <a:txBody>
                    <a:bodyPr/>
                    <a:lstStyle/>
                    <a:p>
                      <a:pPr algn="l" fontAlgn="b"/>
                      <a:r>
                        <a:rPr lang="en-US" sz="1600" u="none" strike="noStrike">
                          <a:effectLst/>
                        </a:rPr>
                        <a:t>Downloads</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184</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163210050"/>
                  </a:ext>
                </a:extLst>
              </a:tr>
              <a:tr h="292100">
                <a:tc>
                  <a:txBody>
                    <a:bodyPr/>
                    <a:lstStyle/>
                    <a:p>
                      <a:pPr algn="l" fontAlgn="b"/>
                      <a:r>
                        <a:rPr lang="en-US" sz="1600" u="none" strike="noStrike">
                          <a:effectLst/>
                        </a:rPr>
                        <a:t>Query Data</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140</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474214537"/>
                  </a:ext>
                </a:extLst>
              </a:tr>
              <a:tr h="292100">
                <a:tc>
                  <a:txBody>
                    <a:bodyPr/>
                    <a:lstStyle/>
                    <a:p>
                      <a:pPr algn="l" fontAlgn="b"/>
                      <a:r>
                        <a:rPr lang="en-US" sz="1600" u="none" strike="noStrike">
                          <a:effectLst/>
                        </a:rPr>
                        <a:t>Explore</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104</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601266197"/>
                  </a:ext>
                </a:extLst>
              </a:tr>
              <a:tr h="292100">
                <a:tc>
                  <a:txBody>
                    <a:bodyPr/>
                    <a:lstStyle/>
                    <a:p>
                      <a:pPr algn="l" fontAlgn="b"/>
                      <a:r>
                        <a:rPr lang="en-US" sz="1600" u="none" strike="noStrike">
                          <a:effectLst/>
                        </a:rPr>
                        <a:t>Glossary</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10</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764259923"/>
                  </a:ext>
                </a:extLst>
              </a:tr>
              <a:tr h="292100">
                <a:tc>
                  <a:txBody>
                    <a:bodyPr/>
                    <a:lstStyle/>
                    <a:p>
                      <a:pPr algn="l" fontAlgn="b"/>
                      <a:r>
                        <a:rPr lang="en-US" sz="1600" u="none" strike="noStrike">
                          <a:effectLst/>
                        </a:rPr>
                        <a:t>Fact Sheet</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7</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9719693"/>
                  </a:ext>
                </a:extLst>
              </a:tr>
              <a:tr h="292100">
                <a:tc>
                  <a:txBody>
                    <a:bodyPr/>
                    <a:lstStyle/>
                    <a:p>
                      <a:pPr algn="l" fontAlgn="b"/>
                      <a:r>
                        <a:rPr lang="en-US" sz="1600" u="none" strike="noStrike">
                          <a:effectLst/>
                        </a:rPr>
                        <a:t>About</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4</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18800638"/>
                  </a:ext>
                </a:extLst>
              </a:tr>
              <a:tr h="292100">
                <a:tc>
                  <a:txBody>
                    <a:bodyPr/>
                    <a:lstStyle/>
                    <a:p>
                      <a:pPr algn="l" fontAlgn="b"/>
                      <a:r>
                        <a:rPr lang="en-US" sz="1600" u="none" strike="noStrike">
                          <a:effectLst/>
                        </a:rPr>
                        <a:t>Pattern Library</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2</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65983644"/>
                  </a:ext>
                </a:extLst>
              </a:tr>
              <a:tr h="292100">
                <a:tc>
                  <a:txBody>
                    <a:bodyPr/>
                    <a:lstStyle/>
                    <a:p>
                      <a:pPr algn="l" fontAlgn="b"/>
                      <a:r>
                        <a:rPr lang="en-US" sz="1600" u="none" strike="noStrike">
                          <a:effectLst/>
                        </a:rPr>
                        <a:t>Search Results</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105253875"/>
                  </a:ext>
                </a:extLst>
              </a:tr>
            </a:tbl>
          </a:graphicData>
        </a:graphic>
      </p:graphicFrame>
      <p:sp>
        <p:nvSpPr>
          <p:cNvPr id="9" name="Slide Number Placeholder 6">
            <a:extLst>
              <a:ext uri="{FF2B5EF4-FFF2-40B4-BE49-F238E27FC236}">
                <a16:creationId xmlns:a16="http://schemas.microsoft.com/office/drawing/2014/main" id="{504B9A58-BF3C-43AD-9DDA-2E7C75D07784}"/>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1968328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C7C2-C493-4308-BEB9-8C558E630CBF}"/>
              </a:ext>
            </a:extLst>
          </p:cNvPr>
          <p:cNvSpPr>
            <a:spLocks noGrp="1"/>
          </p:cNvSpPr>
          <p:nvPr>
            <p:ph type="title" hasCustomPrompt="1"/>
          </p:nvPr>
        </p:nvSpPr>
        <p:spPr/>
        <p:txBody>
          <a:bodyPr vert="horz" lIns="91440" tIns="45720" rIns="91440" bIns="45720" rtlCol="0" anchor="ctr">
            <a:normAutofit/>
          </a:bodyPr>
          <a:lstStyle>
            <a:lvl1pPr>
              <a:defRPr lang="en-US" dirty="0"/>
            </a:lvl1pPr>
          </a:lstStyle>
          <a:p>
            <a:pPr marL="0" lvl="0"/>
            <a:r>
              <a:rPr lang="en-US"/>
              <a:t>Table</a:t>
            </a:r>
          </a:p>
        </p:txBody>
      </p:sp>
      <p:graphicFrame>
        <p:nvGraphicFramePr>
          <p:cNvPr id="4" name="Table 3">
            <a:extLst>
              <a:ext uri="{FF2B5EF4-FFF2-40B4-BE49-F238E27FC236}">
                <a16:creationId xmlns:a16="http://schemas.microsoft.com/office/drawing/2014/main" id="{DEDA6379-FFA5-4221-B304-16E6BFB74429}"/>
              </a:ext>
            </a:extLst>
          </p:cNvPr>
          <p:cNvGraphicFramePr>
            <a:graphicFrameLocks noGrp="1"/>
          </p:cNvGraphicFramePr>
          <p:nvPr userDrawn="1">
            <p:extLst>
              <p:ext uri="{D42A27DB-BD31-4B8C-83A1-F6EECF244321}">
                <p14:modId xmlns:p14="http://schemas.microsoft.com/office/powerpoint/2010/main" val="995644537"/>
              </p:ext>
            </p:extLst>
          </p:nvPr>
        </p:nvGraphicFramePr>
        <p:xfrm>
          <a:off x="609600" y="1734635"/>
          <a:ext cx="3810000" cy="3213100"/>
        </p:xfrm>
        <a:graphic>
          <a:graphicData uri="http://schemas.openxmlformats.org/drawingml/2006/table">
            <a:tbl>
              <a:tblPr firstRow="1" bandRow="1">
                <a:tableStyleId>{3B4B98B0-60AC-42C2-AFA5-B58CD77FA1E5}</a:tableStyleId>
              </a:tblPr>
              <a:tblGrid>
                <a:gridCol w="2504924">
                  <a:extLst>
                    <a:ext uri="{9D8B030D-6E8A-4147-A177-3AD203B41FA5}">
                      <a16:colId xmlns:a16="http://schemas.microsoft.com/office/drawing/2014/main" val="3193454351"/>
                    </a:ext>
                  </a:extLst>
                </a:gridCol>
                <a:gridCol w="1305076">
                  <a:extLst>
                    <a:ext uri="{9D8B030D-6E8A-4147-A177-3AD203B41FA5}">
                      <a16:colId xmlns:a16="http://schemas.microsoft.com/office/drawing/2014/main" val="1954031949"/>
                    </a:ext>
                  </a:extLst>
                </a:gridCol>
              </a:tblGrid>
              <a:tr h="292100">
                <a:tc>
                  <a:txBody>
                    <a:bodyPr/>
                    <a:lstStyle/>
                    <a:p>
                      <a:pPr algn="l" fontAlgn="b"/>
                      <a:endParaRPr lang="en-US" sz="1600" b="1" i="0" u="none" strike="noStrike">
                        <a:solidFill>
                          <a:schemeClr val="tx1"/>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503653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57080886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69452827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163210050"/>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4742145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60126619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76425992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971969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1880063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65983644"/>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105253875"/>
                  </a:ext>
                </a:extLst>
              </a:tr>
            </a:tbl>
          </a:graphicData>
        </a:graphic>
      </p:graphicFrame>
      <p:sp>
        <p:nvSpPr>
          <p:cNvPr id="6" name="Slide Number Placeholder 6">
            <a:extLst>
              <a:ext uri="{FF2B5EF4-FFF2-40B4-BE49-F238E27FC236}">
                <a16:creationId xmlns:a16="http://schemas.microsoft.com/office/drawing/2014/main" id="{D302D5C9-8328-4B69-B136-3013F1F45BD2}"/>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111654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115307"/>
            <a:ext cx="103632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4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914400" y="3417455"/>
            <a:ext cx="10363200" cy="970276"/>
          </a:xfrm>
          <a:noFill/>
          <a:ln>
            <a:noFill/>
          </a:ln>
        </p:spPr>
        <p:txBody>
          <a:bodyPr anchor="ctr"/>
          <a:lstStyle>
            <a:lvl1pPr marL="0" indent="0" algn="ctr">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775C988-7BA5-46D9-BD67-F8EE02BA5C6B}"/>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121773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115307"/>
            <a:ext cx="103632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4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914400" y="3417455"/>
            <a:ext cx="10363200" cy="970276"/>
          </a:xfrm>
          <a:noFill/>
          <a:ln>
            <a:noFill/>
          </a:ln>
        </p:spPr>
        <p:txBody>
          <a:bodyPr anchor="ctr"/>
          <a:lstStyle>
            <a:lvl1pPr marL="0" indent="0" algn="ctr">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15B1F6A-6A99-4ED7-AE17-12E346CBE33B}"/>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33930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7F7F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52400"/>
            <a:ext cx="10972799" cy="1143000"/>
          </a:xfrm>
        </p:spPr>
        <p:txBody>
          <a:bodyPr/>
          <a:lstStyle>
            <a:lvl1pPr>
              <a:defRPr/>
            </a:lvl1pPr>
          </a:lstStyle>
          <a:p>
            <a:r>
              <a:rPr lang="en-US"/>
              <a:t>Slide title</a:t>
            </a:r>
          </a:p>
        </p:txBody>
      </p:sp>
      <p:sp>
        <p:nvSpPr>
          <p:cNvPr id="3" name="Content Placeholder 2"/>
          <p:cNvSpPr>
            <a:spLocks noGrp="1"/>
          </p:cNvSpPr>
          <p:nvPr>
            <p:ph idx="1" hasCustomPrompt="1"/>
          </p:nvPr>
        </p:nvSpPr>
        <p:spPr/>
        <p:txBody>
          <a:bodyPr/>
          <a:lstStyle>
            <a:lvl1pPr>
              <a:defRPr/>
            </a:lvl1pPr>
            <a:lvl2pPr marL="742950" indent="-285750">
              <a:buFont typeface="Arial" panose="020B0604020202020204" pitchFamily="34" charset="0"/>
              <a:buChar char="•"/>
              <a:defRPr/>
            </a:lvl2pPr>
            <a:lvl4pPr marL="1600200" indent="-228600">
              <a:buFont typeface="Arial" panose="020B0604020202020204" pitchFamily="34" charset="0"/>
              <a:buChar char="•"/>
              <a:defRPr/>
            </a:lvl4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58D6CA3D-484D-481F-9898-F1D606D5DD3B}"/>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08094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8096E7-6949-459B-A396-14B16B30B795}"/>
              </a:ext>
            </a:extLst>
          </p:cNvPr>
          <p:cNvSpPr>
            <a:spLocks noGrp="1"/>
          </p:cNvSpPr>
          <p:nvPr>
            <p:ph type="title" hasCustomPrompt="1"/>
          </p:nvPr>
        </p:nvSpPr>
        <p:spPr>
          <a:xfrm>
            <a:off x="609599" y="152400"/>
            <a:ext cx="10972799" cy="1143000"/>
          </a:xfrm>
        </p:spPr>
        <p:txBody>
          <a:bodyPr/>
          <a:lstStyle>
            <a:lvl1pPr>
              <a:defRPr/>
            </a:lvl1pPr>
          </a:lstStyle>
          <a:p>
            <a:r>
              <a:rPr lang="en-US"/>
              <a:t>Slide title</a:t>
            </a:r>
          </a:p>
        </p:txBody>
      </p:sp>
      <p:sp>
        <p:nvSpPr>
          <p:cNvPr id="3" name="Content Placeholder 2"/>
          <p:cNvSpPr>
            <a:spLocks noGrp="1"/>
          </p:cNvSpPr>
          <p:nvPr>
            <p:ph sz="half" idx="1"/>
          </p:nvPr>
        </p:nvSpPr>
        <p:spPr>
          <a:xfrm>
            <a:off x="609600" y="17224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224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E7159B12-72BB-4CF3-AF41-9A2471179908}"/>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9530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7F7F7"/>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BD77889-F441-4E0B-989A-F6A913BAF3CA}"/>
              </a:ext>
            </a:extLst>
          </p:cNvPr>
          <p:cNvSpPr>
            <a:spLocks noGrp="1"/>
          </p:cNvSpPr>
          <p:nvPr>
            <p:ph type="title" hasCustomPrompt="1"/>
          </p:nvPr>
        </p:nvSpPr>
        <p:spPr>
          <a:xfrm>
            <a:off x="609599" y="152400"/>
            <a:ext cx="10972799" cy="1143000"/>
          </a:xfrm>
        </p:spPr>
        <p:txBody>
          <a:bodyPr/>
          <a:lstStyle>
            <a:lvl1pPr>
              <a:defRPr/>
            </a:lvl1pPr>
          </a:lstStyle>
          <a:p>
            <a:r>
              <a:rPr lang="en-US"/>
              <a:t>Slide title</a:t>
            </a:r>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860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860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CC43BB00-7D79-4007-B740-6A3461822CBA}"/>
              </a:ext>
            </a:extLst>
          </p:cNvPr>
          <p:cNvSpPr>
            <a:spLocks noGrp="1"/>
          </p:cNvSpPr>
          <p:nvPr>
            <p:ph type="sldNum" sz="quarter" idx="10"/>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229483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7F7F7"/>
        </a:solidFill>
        <a:effectLst/>
      </p:bgPr>
    </p:bg>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F32B7B60-283C-42E0-8AA4-85C7C696E8AE}"/>
              </a:ext>
            </a:extLst>
          </p:cNvPr>
          <p:cNvSpPr>
            <a:spLocks noGrp="1"/>
          </p:cNvSpPr>
          <p:nvPr>
            <p:ph type="title" idx="4294967295"/>
          </p:nvPr>
        </p:nvSpPr>
        <p:spPr>
          <a:xfrm>
            <a:off x="609600" y="274638"/>
            <a:ext cx="9956800" cy="1143000"/>
          </a:xfrm>
        </p:spPr>
        <p:txBody>
          <a:bodyPr/>
          <a:lstStyle/>
          <a:p>
            <a:endParaRPr lang="en-US"/>
          </a:p>
        </p:txBody>
      </p:sp>
      <p:sp>
        <p:nvSpPr>
          <p:cNvPr id="5" name="Slide Number Placeholder 6">
            <a:extLst>
              <a:ext uri="{FF2B5EF4-FFF2-40B4-BE49-F238E27FC236}">
                <a16:creationId xmlns:a16="http://schemas.microsoft.com/office/drawing/2014/main" id="{79D9014B-A10E-4373-89E1-FBB173AB6326}"/>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11698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06180DA-BF81-46CB-BB99-7BA059F16765}"/>
              </a:ext>
            </a:extLst>
          </p:cNvPr>
          <p:cNvSpPr>
            <a:spLocks noGrp="1"/>
          </p:cNvSpPr>
          <p:nvPr>
            <p:ph type="title" hasCustomPrompt="1"/>
          </p:nvPr>
        </p:nvSpPr>
        <p:spPr>
          <a:xfrm>
            <a:off x="609599" y="152400"/>
            <a:ext cx="10972799" cy="1143000"/>
          </a:xfrm>
        </p:spPr>
        <p:txBody>
          <a:bodyPr vert="horz" lIns="91440" tIns="45720" rIns="91440" bIns="45720" rtlCol="0" anchor="ctr">
            <a:normAutofit/>
          </a:bodyPr>
          <a:lstStyle>
            <a:lvl1pPr>
              <a:defRPr lang="en-US" dirty="0"/>
            </a:lvl1pPr>
          </a:lstStyle>
          <a:p>
            <a:pPr marL="0" lvl="0"/>
            <a:r>
              <a:rPr lang="en-US"/>
              <a:t>Slide title</a:t>
            </a:r>
          </a:p>
        </p:txBody>
      </p:sp>
      <p:sp>
        <p:nvSpPr>
          <p:cNvPr id="3" name="Picture Placeholder 2"/>
          <p:cNvSpPr>
            <a:spLocks noGrp="1"/>
          </p:cNvSpPr>
          <p:nvPr>
            <p:ph type="pic" idx="1"/>
          </p:nvPr>
        </p:nvSpPr>
        <p:spPr>
          <a:xfrm>
            <a:off x="1320800" y="1828800"/>
            <a:ext cx="9550400" cy="4114800"/>
          </a:xfrm>
          <a:effectLst>
            <a:outerShdw blurRad="63500" sx="102000" sy="102000" algn="ctr" rotWithShape="0">
              <a:prstClr val="black">
                <a:alpha val="3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320800" y="6054970"/>
            <a:ext cx="9550400" cy="304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a:extLst>
              <a:ext uri="{FF2B5EF4-FFF2-40B4-BE49-F238E27FC236}">
                <a16:creationId xmlns:a16="http://schemas.microsoft.com/office/drawing/2014/main" id="{BC2B5D1C-6CE0-455C-8846-AD46E0A2E166}"/>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504420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g number" preserve="1" userDrawn="1">
  <p:cSld name="Big number">
    <p:bg>
      <p:bgPr>
        <a:solidFill>
          <a:srgbClr val="F7F7F7"/>
        </a:solidFill>
        <a:effectLst/>
      </p:bgPr>
    </p:bg>
    <p:spTree>
      <p:nvGrpSpPr>
        <p:cNvPr id="1" name="Shape 46"/>
        <p:cNvGrpSpPr/>
        <p:nvPr/>
      </p:nvGrpSpPr>
      <p:grpSpPr>
        <a:xfrm>
          <a:off x="0" y="0"/>
          <a:ext cx="0" cy="0"/>
          <a:chOff x="0" y="0"/>
          <a:chExt cx="0" cy="0"/>
        </a:xfrm>
      </p:grpSpPr>
      <p:sp>
        <p:nvSpPr>
          <p:cNvPr id="9" name="Title 7">
            <a:extLst>
              <a:ext uri="{FF2B5EF4-FFF2-40B4-BE49-F238E27FC236}">
                <a16:creationId xmlns:a16="http://schemas.microsoft.com/office/drawing/2014/main" id="{7A88BB19-EE9D-4447-884E-A93CACDC5C86}"/>
              </a:ext>
            </a:extLst>
          </p:cNvPr>
          <p:cNvSpPr>
            <a:spLocks noGrp="1"/>
          </p:cNvSpPr>
          <p:nvPr>
            <p:ph type="title" idx="4294967295"/>
          </p:nvPr>
        </p:nvSpPr>
        <p:spPr>
          <a:xfrm>
            <a:off x="609600" y="274638"/>
            <a:ext cx="9956800" cy="1143000"/>
          </a:xfrm>
        </p:spPr>
        <p:txBody>
          <a:bodyPr/>
          <a:lstStyle/>
          <a:p>
            <a:endParaRPr lang="en-US"/>
          </a:p>
        </p:txBody>
      </p:sp>
      <p:sp>
        <p:nvSpPr>
          <p:cNvPr id="12" name="Slide Number Placeholder 6">
            <a:extLst>
              <a:ext uri="{FF2B5EF4-FFF2-40B4-BE49-F238E27FC236}">
                <a16:creationId xmlns:a16="http://schemas.microsoft.com/office/drawing/2014/main" id="{9C0B9E19-0951-4992-9AF7-80C52D495C5A}"/>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
        <p:nvSpPr>
          <p:cNvPr id="3" name="Text Placeholder 2">
            <a:extLst>
              <a:ext uri="{FF2B5EF4-FFF2-40B4-BE49-F238E27FC236}">
                <a16:creationId xmlns:a16="http://schemas.microsoft.com/office/drawing/2014/main" id="{282A8D70-12ED-475D-9185-053853F41F0B}"/>
              </a:ext>
            </a:extLst>
          </p:cNvPr>
          <p:cNvSpPr>
            <a:spLocks noGrp="1"/>
          </p:cNvSpPr>
          <p:nvPr>
            <p:ph type="body" sz="quarter" idx="10" hasCustomPrompt="1"/>
          </p:nvPr>
        </p:nvSpPr>
        <p:spPr>
          <a:xfrm>
            <a:off x="3653630" y="2733243"/>
            <a:ext cx="3868738" cy="1515484"/>
          </a:xfrm>
        </p:spPr>
        <p:txBody>
          <a:bodyPr/>
          <a:lstStyle>
            <a:lvl1pPr marL="0" indent="0">
              <a:buNone/>
              <a:defRPr/>
            </a:lvl1pPr>
          </a:lstStyle>
          <a:p>
            <a:pPr algn="ctr"/>
            <a:r>
              <a:rPr lang="en-US" sz="9600">
                <a:solidFill>
                  <a:srgbClr val="1C304A"/>
                </a:solidFill>
              </a:rPr>
              <a:t>XX%</a:t>
            </a:r>
            <a:endParaRPr lang="en-US" sz="9600">
              <a:solidFill>
                <a:srgbClr val="1C304A"/>
              </a:solidFill>
              <a:latin typeface="Roboto"/>
            </a:endParaRPr>
          </a:p>
          <a:p>
            <a:pPr lvl="4"/>
            <a:endParaRPr lang="en-US"/>
          </a:p>
        </p:txBody>
      </p:sp>
      <p:sp>
        <p:nvSpPr>
          <p:cNvPr id="5" name="Text Placeholder 4">
            <a:extLst>
              <a:ext uri="{FF2B5EF4-FFF2-40B4-BE49-F238E27FC236}">
                <a16:creationId xmlns:a16="http://schemas.microsoft.com/office/drawing/2014/main" id="{09B6F716-2488-4536-BF4F-07165F2A70E7}"/>
              </a:ext>
            </a:extLst>
          </p:cNvPr>
          <p:cNvSpPr>
            <a:spLocks noGrp="1"/>
          </p:cNvSpPr>
          <p:nvPr>
            <p:ph type="body" sz="quarter" idx="11" hasCustomPrompt="1"/>
          </p:nvPr>
        </p:nvSpPr>
        <p:spPr>
          <a:xfrm>
            <a:off x="4207018" y="4405745"/>
            <a:ext cx="2761961" cy="914400"/>
          </a:xfrm>
        </p:spPr>
        <p:txBody>
          <a:bodyPr/>
          <a:lstStyle>
            <a:lvl1pPr marL="0" indent="0">
              <a:buNone/>
              <a:defRPr lang="en-US" sz="2400" i="0" kern="1200" dirty="0" smtClean="0">
                <a:solidFill>
                  <a:schemeClr val="tx1"/>
                </a:solidFill>
                <a:effectLst/>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i="0">
                <a:solidFill>
                  <a:schemeClr val="tx1"/>
                </a:solidFill>
                <a:effectLst/>
                <a:latin typeface="Roboto"/>
              </a:rPr>
              <a:t>descriptor</a:t>
            </a:r>
            <a:endParaRPr lang="en-US" sz="3200">
              <a:solidFill>
                <a:schemeClr val="tx1"/>
              </a:solidFill>
              <a:latin typeface="Roboto"/>
            </a:endParaRPr>
          </a:p>
          <a:p>
            <a:pPr lvl="0"/>
            <a:endParaRPr lang="en-US"/>
          </a:p>
        </p:txBody>
      </p:sp>
    </p:spTree>
    <p:extLst>
      <p:ext uri="{BB962C8B-B14F-4D97-AF65-F5344CB8AC3E}">
        <p14:creationId xmlns:p14="http://schemas.microsoft.com/office/powerpoint/2010/main" val="193353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40A5E41-9DF3-429F-8808-E0F7D26BB031}"/>
              </a:ext>
            </a:extLst>
          </p:cNvPr>
          <p:cNvPicPr>
            <a:picLocks noChangeAspect="1"/>
          </p:cNvPicPr>
          <p:nvPr userDrawn="1"/>
        </p:nvPicPr>
        <p:blipFill rotWithShape="1">
          <a:blip r:embed="rId14">
            <a:lum bright="70000" contrast="-70000"/>
            <a:extLst>
              <a:ext uri="{28A0092B-C50C-407E-A947-70E740481C1C}">
                <a14:useLocalDpi xmlns:a14="http://schemas.microsoft.com/office/drawing/2010/main" val="0"/>
              </a:ext>
            </a:extLst>
          </a:blip>
          <a:srcRect t="68598"/>
          <a:stretch/>
        </p:blipFill>
        <p:spPr>
          <a:xfrm>
            <a:off x="0" y="6438727"/>
            <a:ext cx="12192000" cy="455014"/>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cxnSp>
        <p:nvCxnSpPr>
          <p:cNvPr id="18" name="Straight Connector 17">
            <a:extLst>
              <a:ext uri="{FF2B5EF4-FFF2-40B4-BE49-F238E27FC236}">
                <a16:creationId xmlns:a16="http://schemas.microsoft.com/office/drawing/2014/main" id="{2F90698F-8EFD-4C2C-80ED-4456421D82B9}"/>
              </a:ext>
            </a:extLst>
          </p:cNvPr>
          <p:cNvCxnSpPr/>
          <p:nvPr userDrawn="1"/>
        </p:nvCxnSpPr>
        <p:spPr>
          <a:xfrm>
            <a:off x="0" y="6477000"/>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ED30DA6-3D38-4F29-92B7-1842F4F6D21D}"/>
              </a:ext>
            </a:extLst>
          </p:cNvPr>
          <p:cNvSpPr/>
          <p:nvPr userDrawn="1"/>
        </p:nvSpPr>
        <p:spPr>
          <a:xfrm>
            <a:off x="0" y="6438726"/>
            <a:ext cx="12192000" cy="455015"/>
          </a:xfrm>
          <a:prstGeom prst="rect">
            <a:avLst/>
          </a:prstGeom>
          <a:solidFill>
            <a:schemeClr val="bg1">
              <a:alpha val="10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p:cNvCxnSpPr/>
          <p:nvPr/>
        </p:nvCxnSpPr>
        <p:spPr>
          <a:xfrm>
            <a:off x="0" y="6477000"/>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609600" y="274638"/>
            <a:ext cx="9956800" cy="1143000"/>
          </a:xfrm>
          <a:prstGeom prst="rect">
            <a:avLst/>
          </a:prstGeom>
        </p:spPr>
        <p:txBody>
          <a:bodyPr vert="horz" lIns="91440" tIns="45720" rIns="91440" bIns="45720" rtlCol="0" anchor="ctr">
            <a:normAutofit/>
          </a:bodyPr>
          <a:lstStyle/>
          <a:p>
            <a:r>
              <a:rPr lang="en-US"/>
              <a:t>Slide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US"/>
          </a:p>
        </p:txBody>
      </p:sp>
      <p:sp>
        <p:nvSpPr>
          <p:cNvPr id="9" name="TextBox 8"/>
          <p:cNvSpPr txBox="1"/>
          <p:nvPr/>
        </p:nvSpPr>
        <p:spPr>
          <a:xfrm>
            <a:off x="1641523" y="6526719"/>
            <a:ext cx="2816067" cy="307777"/>
          </a:xfrm>
          <a:prstGeom prst="rect">
            <a:avLst/>
          </a:prstGeom>
          <a:noFill/>
          <a:ln>
            <a:noFill/>
          </a:ln>
        </p:spPr>
        <p:txBody>
          <a:bodyPr wrap="square" rtlCol="0" anchor="ctr">
            <a:spAutoFit/>
          </a:bodyPr>
          <a:lstStyle/>
          <a:p>
            <a:pPr algn="ctr"/>
            <a:r>
              <a:rPr lang="en-US" sz="1400" b="1" i="0">
                <a:solidFill>
                  <a:srgbClr val="262262"/>
                </a:solidFill>
                <a:latin typeface="Arial" panose="020B0604020202020204" pitchFamily="34" charset="0"/>
                <a:cs typeface="Arial" panose="020B0604020202020204" pitchFamily="34" charset="0"/>
              </a:rPr>
              <a:t>Collecting &amp; Disbursing Funds</a:t>
            </a:r>
          </a:p>
        </p:txBody>
      </p:sp>
      <p:sp>
        <p:nvSpPr>
          <p:cNvPr id="10" name="TextBox 9"/>
          <p:cNvSpPr txBox="1"/>
          <p:nvPr/>
        </p:nvSpPr>
        <p:spPr>
          <a:xfrm>
            <a:off x="5008520" y="6526719"/>
            <a:ext cx="2088046" cy="307777"/>
          </a:xfrm>
          <a:prstGeom prst="rect">
            <a:avLst/>
          </a:prstGeom>
          <a:noFill/>
          <a:ln>
            <a:noFill/>
          </a:ln>
        </p:spPr>
        <p:txBody>
          <a:bodyPr wrap="square" rtlCol="0" anchor="ctr">
            <a:spAutoFit/>
          </a:bodyPr>
          <a:lstStyle/>
          <a:p>
            <a:pPr algn="ctr"/>
            <a:r>
              <a:rPr lang="en-US" sz="1400" b="1" i="0">
                <a:solidFill>
                  <a:srgbClr val="262262"/>
                </a:solidFill>
                <a:latin typeface="Arial" panose="020B0604020202020204" pitchFamily="34" charset="0"/>
                <a:cs typeface="Arial" panose="020B0604020202020204" pitchFamily="34" charset="0"/>
              </a:rPr>
              <a:t>Achieving Compliance</a:t>
            </a:r>
          </a:p>
        </p:txBody>
      </p:sp>
      <p:sp>
        <p:nvSpPr>
          <p:cNvPr id="11" name="TextBox 10"/>
          <p:cNvSpPr txBox="1"/>
          <p:nvPr/>
        </p:nvSpPr>
        <p:spPr>
          <a:xfrm>
            <a:off x="7656639" y="6526719"/>
            <a:ext cx="2984212" cy="307777"/>
          </a:xfrm>
          <a:prstGeom prst="rect">
            <a:avLst/>
          </a:prstGeom>
          <a:noFill/>
        </p:spPr>
        <p:txBody>
          <a:bodyPr wrap="square" rtlCol="0" anchor="ctr">
            <a:spAutoFit/>
          </a:bodyPr>
          <a:lstStyle/>
          <a:p>
            <a:pPr algn="ctr"/>
            <a:r>
              <a:rPr lang="en-US" sz="1400" b="1" i="0">
                <a:solidFill>
                  <a:srgbClr val="262262"/>
                </a:solidFill>
                <a:latin typeface="Arial" panose="020B0604020202020204" pitchFamily="34" charset="0"/>
                <a:cs typeface="Arial" panose="020B0604020202020204" pitchFamily="34" charset="0"/>
              </a:rPr>
              <a:t>Reporting &amp; Sharing Information</a:t>
            </a:r>
          </a:p>
        </p:txBody>
      </p:sp>
      <p:sp>
        <p:nvSpPr>
          <p:cNvPr id="12" name="Oval 11"/>
          <p:cNvSpPr/>
          <p:nvPr/>
        </p:nvSpPr>
        <p:spPr>
          <a:xfrm>
            <a:off x="4687335" y="6634887"/>
            <a:ext cx="91440"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62262"/>
              </a:solidFill>
              <a:latin typeface="Arial" panose="020B0604020202020204" pitchFamily="34" charset="0"/>
              <a:cs typeface="Arial" panose="020B0604020202020204" pitchFamily="34" charset="0"/>
            </a:endParaRPr>
          </a:p>
        </p:txBody>
      </p:sp>
      <p:sp>
        <p:nvSpPr>
          <p:cNvPr id="13" name="Oval 12"/>
          <p:cNvSpPr/>
          <p:nvPr/>
        </p:nvSpPr>
        <p:spPr>
          <a:xfrm>
            <a:off x="7326311" y="6634887"/>
            <a:ext cx="100584"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96633"/>
              </a:solidFill>
              <a:latin typeface="Arial" panose="020B0604020202020204" pitchFamily="34" charset="0"/>
              <a:cs typeface="Arial" panose="020B0604020202020204" pitchFamily="34" charset="0"/>
            </a:endParaRPr>
          </a:p>
        </p:txBody>
      </p:sp>
      <p:sp>
        <p:nvSpPr>
          <p:cNvPr id="15" name="Slide Number Placeholder 6"/>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pic>
        <p:nvPicPr>
          <p:cNvPr id="5" name="Picture 4" descr="Logo&#10;&#10;Description automatically generated with low confidence">
            <a:extLst>
              <a:ext uri="{FF2B5EF4-FFF2-40B4-BE49-F238E27FC236}">
                <a16:creationId xmlns:a16="http://schemas.microsoft.com/office/drawing/2014/main" id="{49D56216-8001-447E-8F30-A28DA5CD50C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607674" y="284298"/>
            <a:ext cx="1158017" cy="1158017"/>
          </a:xfrm>
          <a:prstGeom prst="rect">
            <a:avLst/>
          </a:prstGeom>
        </p:spPr>
      </p:pic>
    </p:spTree>
    <p:extLst>
      <p:ext uri="{BB962C8B-B14F-4D97-AF65-F5344CB8AC3E}">
        <p14:creationId xmlns:p14="http://schemas.microsoft.com/office/powerpoint/2010/main" val="4116478158"/>
      </p:ext>
    </p:extLst>
  </p:cSld>
  <p:clrMap bg1="lt1" tx1="dk1" bg2="lt2" tx2="dk2" accent1="accent1" accent2="accent2" accent3="accent3" accent4="accent4" accent5="accent5" accent6="accent6" hlink="hlink" folHlink="folHlink"/>
  <p:sldLayoutIdLst>
    <p:sldLayoutId id="2147483817" r:id="rId1"/>
    <p:sldLayoutId id="2147483816" r:id="rId2"/>
    <p:sldLayoutId id="2147483780" r:id="rId3"/>
    <p:sldLayoutId id="2147483781" r:id="rId4"/>
    <p:sldLayoutId id="2147483782" r:id="rId5"/>
    <p:sldLayoutId id="2147483783" r:id="rId6"/>
    <p:sldLayoutId id="2147483786" r:id="rId7"/>
    <p:sldLayoutId id="2147483785" r:id="rId8"/>
    <p:sldLayoutId id="2147483812" r:id="rId9"/>
    <p:sldLayoutId id="2147483813" r:id="rId10"/>
    <p:sldLayoutId id="2147483814" r:id="rId11"/>
    <p:sldLayoutId id="2147483815" r:id="rId12"/>
  </p:sldLayoutIdLst>
  <p:hf hdr="0" ftr="0" dt="0"/>
  <p:txStyles>
    <p:titleStyle>
      <a:lvl1pPr algn="l" defTabSz="914400" rtl="0" eaLnBrk="1" latinLnBrk="0" hangingPunct="1">
        <a:spcBef>
          <a:spcPct val="0"/>
        </a:spcBef>
        <a:buNone/>
        <a:defRPr sz="4400" kern="1200">
          <a:solidFill>
            <a:srgbClr val="283B9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84554"/>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845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845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845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4845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gcc02.safelinks.protection.outlook.com/?url=https%3A%2F%2Fonrr.gov%2Fabout%2Fcontact&amp;data=05%7C02%7Ckyle.kitchen%40onrr.gov%7C50d8a79d278d43e1d4c308dc687d7fdc%7C0693b5ba4b184d7b9341f32f400a5494%7C0%7C0%7C638500135420928641%7CUnknown%7CTWFpbGZsb3d8eyJWIjoiMC4wLjAwMDAiLCJQIjoiV2luMzIiLCJBTiI6Ik1haWwiLCJXVCI6Mn0%3D%7C0%7C%7C%7C&amp;sdata=Hz1G6Z47BtDKPsq5ZvdehtYcBNkMbRPtU1cOF%2FdB5RU%3D&amp;reserved=0"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7.sv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onrr.gov/ReportPay/CrossRef.htm"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www.onrr.gov/reportpay/handbooks/pdfdocs/RRM-Printable.Minerals.Revenue.Handbook.pdf" TargetMode="External"/><Relationship Id="rId7" Type="http://schemas.openxmlformats.org/officeDocument/2006/relationships/image" Target="../media/image67.sv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hyperlink" Target="https://onrr.gov/reportpay/Handbooks/indian-payor-handbook.htm" TargetMode="External"/><Relationship Id="rId4" Type="http://schemas.openxmlformats.org/officeDocument/2006/relationships/hyperlink" Target="https://onrr.gov/reportpay/training/2014-Training-Videos.ht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onrr.gov/about/contact.htm"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hyperlink" Target="https://onrr.gov/reportpay/PDFDocs/OnshoreProductionContacts.pdf" TargetMode="External"/><Relationship Id="rId5" Type="http://schemas.openxmlformats.org/officeDocument/2006/relationships/hyperlink" Target="https://onrr.gov/reportpay/PDFDocs/RS_LeAgAssignments.pdf" TargetMode="External"/><Relationship Id="rId4" Type="http://schemas.openxmlformats.org/officeDocument/2006/relationships/hyperlink" Target="https://www.onrr.gov/ReportPay/PDFDocs/royassign.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E1C9D5-AA08-46EF-94FA-7C69B9B82C52}"/>
              </a:ext>
            </a:extLst>
          </p:cNvPr>
          <p:cNvSpPr>
            <a:spLocks noGrp="1"/>
          </p:cNvSpPr>
          <p:nvPr>
            <p:ph type="title"/>
          </p:nvPr>
        </p:nvSpPr>
        <p:spPr/>
        <p:txBody>
          <a:bodyPr/>
          <a:lstStyle/>
          <a:p>
            <a:r>
              <a:rPr lang="en-US" dirty="0">
                <a:solidFill>
                  <a:schemeClr val="tx1"/>
                </a:solidFill>
              </a:rPr>
              <a:t>Reporter Online Training Housekeeping</a:t>
            </a:r>
          </a:p>
        </p:txBody>
      </p:sp>
      <p:sp>
        <p:nvSpPr>
          <p:cNvPr id="7" name="Content Placeholder 4">
            <a:extLst>
              <a:ext uri="{FF2B5EF4-FFF2-40B4-BE49-F238E27FC236}">
                <a16:creationId xmlns:a16="http://schemas.microsoft.com/office/drawing/2014/main" id="{3AA8093E-76AC-433C-B743-5673F1CA2A09}"/>
              </a:ext>
            </a:extLst>
          </p:cNvPr>
          <p:cNvSpPr>
            <a:spLocks noGrp="1"/>
          </p:cNvSpPr>
          <p:nvPr>
            <p:ph idx="1"/>
          </p:nvPr>
        </p:nvSpPr>
        <p:spPr>
          <a:xfrm>
            <a:off x="1981200" y="1599607"/>
            <a:ext cx="8229599" cy="4525963"/>
          </a:xfrm>
        </p:spPr>
        <p:txBody>
          <a:bodyPr>
            <a:normAutofit fontScale="85000" lnSpcReduction="20000"/>
          </a:bodyPr>
          <a:lstStyle/>
          <a:p>
            <a:endParaRPr lang="en-US" dirty="0"/>
          </a:p>
          <a:p>
            <a:r>
              <a:rPr lang="en-US" dirty="0"/>
              <a:t>All participants will be muted upon joining the training due to the large class size.</a:t>
            </a:r>
            <a:br>
              <a:rPr lang="en-US" dirty="0"/>
            </a:br>
            <a:endParaRPr lang="en-US" dirty="0"/>
          </a:p>
          <a:p>
            <a:r>
              <a:rPr lang="en-US" dirty="0"/>
              <a:t>Please use the chat feature to ask any questions. </a:t>
            </a:r>
          </a:p>
          <a:p>
            <a:endParaRPr lang="en-US" dirty="0"/>
          </a:p>
          <a:p>
            <a:r>
              <a:rPr lang="en-US" dirty="0"/>
              <a:t>If you require closed captioning, you can turn it on by clicking on the three dots (more), scroll down to CC.  Once you click on CC the closed captioning will be on.  Some of our presenters will be close captioning their presentations.</a:t>
            </a:r>
            <a:br>
              <a:rPr lang="en-US" dirty="0"/>
            </a:br>
            <a:endParaRPr lang="en-US" dirty="0"/>
          </a:p>
          <a:p>
            <a:endParaRPr lang="en-US" dirty="0"/>
          </a:p>
        </p:txBody>
      </p:sp>
      <p:sp>
        <p:nvSpPr>
          <p:cNvPr id="6" name="Slide Number Placeholder 6">
            <a:extLst>
              <a:ext uri="{FF2B5EF4-FFF2-40B4-BE49-F238E27FC236}">
                <a16:creationId xmlns:a16="http://schemas.microsoft.com/office/drawing/2014/main" id="{FC5DA6D1-958E-48CE-8E56-1E614AA5EE4D}"/>
              </a:ext>
            </a:extLst>
          </p:cNvPr>
          <p:cNvSpPr>
            <a:spLocks noGrp="1"/>
          </p:cNvSpPr>
          <p:nvPr>
            <p:ph type="sldNum" sz="quarter" idx="4"/>
          </p:nvPr>
        </p:nvSpPr>
        <p:spPr>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9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1" i="1"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781284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E5FC-0FE8-4BA8-9EF2-21F1210C3613}"/>
              </a:ext>
            </a:extLst>
          </p:cNvPr>
          <p:cNvSpPr>
            <a:spLocks noGrp="1"/>
          </p:cNvSpPr>
          <p:nvPr>
            <p:ph type="title"/>
          </p:nvPr>
        </p:nvSpPr>
        <p:spPr/>
        <p:txBody>
          <a:bodyPr>
            <a:normAutofit/>
          </a:bodyPr>
          <a:lstStyle/>
          <a:p>
            <a:r>
              <a:rPr lang="en-US" dirty="0"/>
              <a:t>Lease and Agreement Basics</a:t>
            </a:r>
          </a:p>
        </p:txBody>
      </p:sp>
      <p:sp>
        <p:nvSpPr>
          <p:cNvPr id="4" name="Slide Number Placeholder 3" descr="page 8">
            <a:extLst>
              <a:ext uri="{FF2B5EF4-FFF2-40B4-BE49-F238E27FC236}">
                <a16:creationId xmlns:a16="http://schemas.microsoft.com/office/drawing/2014/main" id="{2BB1E7EE-F765-47A1-B6C3-7FB44D9E1506}"/>
              </a:ext>
            </a:extLst>
          </p:cNvPr>
          <p:cNvSpPr>
            <a:spLocks noGrp="1"/>
          </p:cNvSpPr>
          <p:nvPr>
            <p:ph type="sldNum" sz="quarter" idx="4"/>
          </p:nvPr>
        </p:nvSpPr>
        <p:spPr/>
        <p:txBody>
          <a:bodyPr/>
          <a:lstStyle/>
          <a:p>
            <a:fld id="{850B1B32-CFA8-4BD1-A730-6F4B7E12345B}" type="slidenum">
              <a:rPr lang="en-US" smtClean="0"/>
              <a:pPr/>
              <a:t>10</a:t>
            </a:fld>
            <a:endParaRPr lang="en-US" dirty="0"/>
          </a:p>
        </p:txBody>
      </p:sp>
    </p:spTree>
    <p:extLst>
      <p:ext uri="{BB962C8B-B14F-4D97-AF65-F5344CB8AC3E}">
        <p14:creationId xmlns:p14="http://schemas.microsoft.com/office/powerpoint/2010/main" val="2871383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3412-129B-4721-88F8-E887CED2CE8D}"/>
              </a:ext>
            </a:extLst>
          </p:cNvPr>
          <p:cNvSpPr>
            <a:spLocks noGrp="1"/>
          </p:cNvSpPr>
          <p:nvPr>
            <p:ph type="title"/>
          </p:nvPr>
        </p:nvSpPr>
        <p:spPr/>
        <p:txBody>
          <a:bodyPr/>
          <a:lstStyle/>
          <a:p>
            <a:r>
              <a:rPr lang="en-US" dirty="0"/>
              <a:t>Minerals Revenue Reporter Handbook</a:t>
            </a:r>
          </a:p>
        </p:txBody>
      </p:sp>
      <p:pic>
        <p:nvPicPr>
          <p:cNvPr id="7" name="Picture Placeholder 6" descr="A screenshot of the Minerals Revenue Reporter Handbook with the Table of Contents tab highlighted">
            <a:extLst>
              <a:ext uri="{FF2B5EF4-FFF2-40B4-BE49-F238E27FC236}">
                <a16:creationId xmlns:a16="http://schemas.microsoft.com/office/drawing/2014/main" id="{05DCF95A-3566-4EB8-8965-BF5D68D3F483}"/>
              </a:ext>
            </a:extLst>
          </p:cNvPr>
          <p:cNvPicPr>
            <a:picLocks noGrp="1" noChangeAspect="1"/>
          </p:cNvPicPr>
          <p:nvPr>
            <p:ph type="pic" idx="1"/>
          </p:nvPr>
        </p:nvPicPr>
        <p:blipFill rotWithShape="1">
          <a:blip r:embed="rId3"/>
          <a:srcRect t="1066" b="1066"/>
          <a:stretch/>
        </p:blipFill>
        <p:spPr>
          <a:xfrm>
            <a:off x="694076" y="1100191"/>
            <a:ext cx="9550400" cy="4114800"/>
          </a:xfrm>
        </p:spPr>
      </p:pic>
      <p:sp>
        <p:nvSpPr>
          <p:cNvPr id="5" name="Slide Number Placeholder 4">
            <a:extLst>
              <a:ext uri="{FF2B5EF4-FFF2-40B4-BE49-F238E27FC236}">
                <a16:creationId xmlns:a16="http://schemas.microsoft.com/office/drawing/2014/main" id="{53528CCE-8E35-4282-8E92-50C3775216D4}"/>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11</a:t>
            </a:fld>
            <a:endParaRPr lang="en-US"/>
          </a:p>
        </p:txBody>
      </p:sp>
      <p:pic>
        <p:nvPicPr>
          <p:cNvPr id="9" name="Picture 8" descr="A screenshot of a portion of Chapter 2 - Basic Reporting Principles of the Minerals Revenue Reporter handbook.">
            <a:extLst>
              <a:ext uri="{FF2B5EF4-FFF2-40B4-BE49-F238E27FC236}">
                <a16:creationId xmlns:a16="http://schemas.microsoft.com/office/drawing/2014/main" id="{D649FC53-7CA1-480C-8A13-8C501E085AC9}"/>
              </a:ext>
            </a:extLst>
          </p:cNvPr>
          <p:cNvPicPr>
            <a:picLocks noChangeAspect="1"/>
          </p:cNvPicPr>
          <p:nvPr/>
        </p:nvPicPr>
        <p:blipFill>
          <a:blip r:embed="rId4"/>
          <a:stretch>
            <a:fillRect/>
          </a:stretch>
        </p:blipFill>
        <p:spPr>
          <a:xfrm>
            <a:off x="5952699" y="4157609"/>
            <a:ext cx="5886450" cy="16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339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B0220B-1069-4A15-8FF1-50FDFE7A878A}"/>
              </a:ext>
            </a:extLst>
          </p:cNvPr>
          <p:cNvSpPr>
            <a:spLocks noGrp="1"/>
          </p:cNvSpPr>
          <p:nvPr>
            <p:ph type="title"/>
          </p:nvPr>
        </p:nvSpPr>
        <p:spPr/>
        <p:txBody>
          <a:bodyPr/>
          <a:lstStyle/>
          <a:p>
            <a:r>
              <a:rPr lang="en-US" dirty="0"/>
              <a:t>Leases Reported and Paid to ONRR </a:t>
            </a:r>
          </a:p>
        </p:txBody>
      </p:sp>
      <p:sp>
        <p:nvSpPr>
          <p:cNvPr id="7" name="Content Placeholder 6">
            <a:extLst>
              <a:ext uri="{FF2B5EF4-FFF2-40B4-BE49-F238E27FC236}">
                <a16:creationId xmlns:a16="http://schemas.microsoft.com/office/drawing/2014/main" id="{35EB8B9C-43FF-4823-BDEB-8821C72C9D7D}"/>
              </a:ext>
            </a:extLst>
          </p:cNvPr>
          <p:cNvSpPr>
            <a:spLocks noGrp="1"/>
          </p:cNvSpPr>
          <p:nvPr>
            <p:ph sz="half" idx="1"/>
          </p:nvPr>
        </p:nvSpPr>
        <p:spPr/>
        <p:txBody>
          <a:bodyPr/>
          <a:lstStyle/>
          <a:p>
            <a:pPr marL="0" indent="0">
              <a:buNone/>
            </a:pPr>
            <a:r>
              <a:rPr lang="en-US" dirty="0">
                <a:solidFill>
                  <a:srgbClr val="00B050"/>
                </a:solidFill>
              </a:rPr>
              <a:t>Federal Leases</a:t>
            </a:r>
          </a:p>
          <a:p>
            <a:pPr>
              <a:buFont typeface="Wingdings" panose="05000000000000000000" pitchFamily="2" charset="2"/>
              <a:buChar char="ü"/>
            </a:pPr>
            <a:r>
              <a:rPr lang="en-US" dirty="0"/>
              <a:t>Royalty (Producing)</a:t>
            </a:r>
            <a:br>
              <a:rPr lang="en-US" dirty="0"/>
            </a:br>
            <a:endParaRPr lang="en-US" dirty="0"/>
          </a:p>
          <a:p>
            <a:pPr>
              <a:buFont typeface="Wingdings" panose="05000000000000000000" pitchFamily="2" charset="2"/>
              <a:buChar char="ü"/>
            </a:pPr>
            <a:r>
              <a:rPr lang="en-US" dirty="0"/>
              <a:t>Minimum Royalty</a:t>
            </a:r>
            <a:br>
              <a:rPr lang="en-US" dirty="0"/>
            </a:br>
            <a:endParaRPr lang="en-US" dirty="0"/>
          </a:p>
          <a:p>
            <a:pPr>
              <a:buFont typeface="Wingdings" panose="05000000000000000000" pitchFamily="2" charset="2"/>
              <a:buChar char="ü"/>
            </a:pPr>
            <a:r>
              <a:rPr lang="en-US" dirty="0"/>
              <a:t>Rent</a:t>
            </a:r>
            <a:br>
              <a:rPr lang="en-US" dirty="0"/>
            </a:br>
            <a:endParaRPr lang="en-US" dirty="0"/>
          </a:p>
          <a:p>
            <a:pPr marL="0" indent="0">
              <a:buNone/>
            </a:pPr>
            <a:endParaRPr lang="en-US" dirty="0">
              <a:solidFill>
                <a:srgbClr val="00B050"/>
              </a:solidFill>
            </a:endParaRPr>
          </a:p>
          <a:p>
            <a:pPr marL="0" indent="0">
              <a:buNone/>
            </a:pPr>
            <a:endParaRPr lang="en-US" dirty="0">
              <a:solidFill>
                <a:schemeClr val="tx1"/>
              </a:solidFill>
            </a:endParaRPr>
          </a:p>
        </p:txBody>
      </p:sp>
      <p:sp>
        <p:nvSpPr>
          <p:cNvPr id="2" name="Content Placeholder 1">
            <a:extLst>
              <a:ext uri="{FF2B5EF4-FFF2-40B4-BE49-F238E27FC236}">
                <a16:creationId xmlns:a16="http://schemas.microsoft.com/office/drawing/2014/main" id="{319BBBC5-D91E-4517-A61B-E052E30B9CF1}"/>
              </a:ext>
            </a:extLst>
          </p:cNvPr>
          <p:cNvSpPr>
            <a:spLocks noGrp="1"/>
          </p:cNvSpPr>
          <p:nvPr>
            <p:ph sz="half" idx="2"/>
          </p:nvPr>
        </p:nvSpPr>
        <p:spPr/>
        <p:txBody>
          <a:bodyPr/>
          <a:lstStyle/>
          <a:p>
            <a:pPr marL="0" indent="0">
              <a:buNone/>
            </a:pPr>
            <a:r>
              <a:rPr lang="en-US" dirty="0">
                <a:solidFill>
                  <a:srgbClr val="00B050"/>
                </a:solidFill>
              </a:rPr>
              <a:t>Indian Leases – Tribal &amp; Allotted</a:t>
            </a:r>
          </a:p>
          <a:p>
            <a:pPr>
              <a:buFont typeface="Wingdings" panose="05000000000000000000" pitchFamily="2" charset="2"/>
              <a:buChar char="ü"/>
            </a:pPr>
            <a:r>
              <a:rPr lang="en-US" dirty="0"/>
              <a:t>Royalty (Producing) </a:t>
            </a:r>
            <a:br>
              <a:rPr lang="en-US" dirty="0"/>
            </a:br>
            <a:endParaRPr lang="en-US" dirty="0"/>
          </a:p>
          <a:p>
            <a:pPr>
              <a:buFont typeface="Wingdings" panose="05000000000000000000" pitchFamily="2" charset="2"/>
              <a:buChar char="ü"/>
            </a:pPr>
            <a:r>
              <a:rPr lang="en-US" dirty="0"/>
              <a:t>Advance Rent (Producing) </a:t>
            </a:r>
            <a:br>
              <a:rPr lang="en-US" dirty="0"/>
            </a:br>
            <a:endParaRPr lang="en-US" dirty="0"/>
          </a:p>
          <a:p>
            <a:pPr>
              <a:buFont typeface="Wingdings" panose="05000000000000000000" pitchFamily="2" charset="2"/>
              <a:buChar char="ü"/>
            </a:pPr>
            <a:r>
              <a:rPr lang="en-US" dirty="0"/>
              <a:t>Rent</a:t>
            </a:r>
            <a:br>
              <a:rPr lang="en-US" dirty="0"/>
            </a:br>
            <a:r>
              <a:rPr lang="en-US" sz="2000" dirty="0"/>
              <a:t>non-production leases committed to producing agreements</a:t>
            </a:r>
            <a:br>
              <a:rPr lang="en-US" sz="2000" dirty="0"/>
            </a:br>
            <a:endParaRPr lang="en-US" sz="2000" dirty="0"/>
          </a:p>
          <a:p>
            <a:pPr>
              <a:buFont typeface="Wingdings" panose="05000000000000000000" pitchFamily="2" charset="2"/>
              <a:buChar char="ü"/>
            </a:pPr>
            <a:endParaRPr lang="en-US" sz="2000" dirty="0"/>
          </a:p>
        </p:txBody>
      </p:sp>
      <p:sp>
        <p:nvSpPr>
          <p:cNvPr id="8" name="Slide Number Placeholder 6" descr="page 9">
            <a:extLst>
              <a:ext uri="{FF2B5EF4-FFF2-40B4-BE49-F238E27FC236}">
                <a16:creationId xmlns:a16="http://schemas.microsoft.com/office/drawing/2014/main" id="{EC7656F5-12BF-4DEE-8BA1-AC75B4413222}"/>
              </a:ext>
            </a:extLst>
          </p:cNvPr>
          <p:cNvSpPr txBox="1">
            <a:spLocks/>
          </p:cNvSpPr>
          <p:nvPr/>
        </p:nvSpPr>
        <p:spPr>
          <a:xfrm>
            <a:off x="11524991" y="6481109"/>
            <a:ext cx="628316" cy="365125"/>
          </a:xfrm>
          <a:prstGeom prst="rect">
            <a:avLst/>
          </a:prstGeom>
          <a:ln>
            <a:noFill/>
          </a:ln>
        </p:spPr>
        <p:txBody>
          <a:bodyPr/>
          <a:lstStyle>
            <a:defPPr>
              <a:defRPr lang="en-US"/>
            </a:defPPr>
            <a:lvl1pPr marL="0" algn="r" defTabSz="914400" rtl="0" eaLnBrk="1" latinLnBrk="0" hangingPunct="1">
              <a:defRPr lang="en-US" sz="1200" b="1" i="1" kern="1200" baseline="0" smtClean="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0B1B32-CFA8-4BD1-A730-6F4B7E12345B}" type="slidenum">
              <a:rPr lang="en-US" smtClean="0"/>
              <a:pPr/>
              <a:t>12</a:t>
            </a:fld>
            <a:endParaRPr lang="en-US" dirty="0"/>
          </a:p>
        </p:txBody>
      </p:sp>
    </p:spTree>
    <p:extLst>
      <p:ext uri="{BB962C8B-B14F-4D97-AF65-F5344CB8AC3E}">
        <p14:creationId xmlns:p14="http://schemas.microsoft.com/office/powerpoint/2010/main" val="330902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73EF53-C0F0-49EA-9FA6-1774D08ADA71}"/>
              </a:ext>
            </a:extLst>
          </p:cNvPr>
          <p:cNvSpPr>
            <a:spLocks noGrp="1"/>
          </p:cNvSpPr>
          <p:nvPr>
            <p:ph type="title"/>
          </p:nvPr>
        </p:nvSpPr>
        <p:spPr/>
        <p:txBody>
          <a:bodyPr/>
          <a:lstStyle/>
          <a:p>
            <a:r>
              <a:rPr lang="en-US" dirty="0"/>
              <a:t>Lease Reporting</a:t>
            </a:r>
          </a:p>
        </p:txBody>
      </p:sp>
      <p:sp>
        <p:nvSpPr>
          <p:cNvPr id="7" name="Content Placeholder 6">
            <a:extLst>
              <a:ext uri="{FF2B5EF4-FFF2-40B4-BE49-F238E27FC236}">
                <a16:creationId xmlns:a16="http://schemas.microsoft.com/office/drawing/2014/main" id="{D0C06F42-5CCC-4FA4-9071-2732DC56D287}"/>
              </a:ext>
            </a:extLst>
          </p:cNvPr>
          <p:cNvSpPr>
            <a:spLocks noGrp="1"/>
          </p:cNvSpPr>
          <p:nvPr>
            <p:ph idx="1"/>
          </p:nvPr>
        </p:nvSpPr>
        <p:spPr/>
        <p:txBody>
          <a:bodyPr/>
          <a:lstStyle/>
          <a:p>
            <a:pPr marL="0" indent="0">
              <a:buNone/>
            </a:pPr>
            <a:r>
              <a:rPr lang="en-US" dirty="0"/>
              <a:t>Lease-Basis Production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Royalty Value Calculation</a:t>
            </a:r>
          </a:p>
        </p:txBody>
      </p:sp>
      <p:sp>
        <p:nvSpPr>
          <p:cNvPr id="5" name="Slide Number Placeholder 4">
            <a:extLst>
              <a:ext uri="{FF2B5EF4-FFF2-40B4-BE49-F238E27FC236}">
                <a16:creationId xmlns:a16="http://schemas.microsoft.com/office/drawing/2014/main" id="{FF0A8925-AF86-4B5F-85C0-692976140497}"/>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13</a:t>
            </a:fld>
            <a:endParaRPr lang="en-US"/>
          </a:p>
        </p:txBody>
      </p:sp>
      <p:graphicFrame>
        <p:nvGraphicFramePr>
          <p:cNvPr id="12" name="Table 12">
            <a:extLst>
              <a:ext uri="{FF2B5EF4-FFF2-40B4-BE49-F238E27FC236}">
                <a16:creationId xmlns:a16="http://schemas.microsoft.com/office/drawing/2014/main" id="{74730D43-A72A-4230-9C29-B17C622E29B7}"/>
              </a:ext>
            </a:extLst>
          </p:cNvPr>
          <p:cNvGraphicFramePr>
            <a:graphicFrameLocks noGrp="1"/>
          </p:cNvGraphicFramePr>
          <p:nvPr>
            <p:extLst>
              <p:ext uri="{D42A27DB-BD31-4B8C-83A1-F6EECF244321}">
                <p14:modId xmlns:p14="http://schemas.microsoft.com/office/powerpoint/2010/main" val="4142340959"/>
              </p:ext>
            </p:extLst>
          </p:nvPr>
        </p:nvGraphicFramePr>
        <p:xfrm>
          <a:off x="609601" y="2291613"/>
          <a:ext cx="10507040" cy="1310640"/>
        </p:xfrm>
        <a:graphic>
          <a:graphicData uri="http://schemas.openxmlformats.org/drawingml/2006/table">
            <a:tbl>
              <a:tblPr firstRow="1" bandRow="1">
                <a:tableStyleId>{3B4B98B0-60AC-42C2-AFA5-B58CD77FA1E5}</a:tableStyleId>
              </a:tblPr>
              <a:tblGrid>
                <a:gridCol w="2101408">
                  <a:extLst>
                    <a:ext uri="{9D8B030D-6E8A-4147-A177-3AD203B41FA5}">
                      <a16:colId xmlns:a16="http://schemas.microsoft.com/office/drawing/2014/main" val="312518001"/>
                    </a:ext>
                  </a:extLst>
                </a:gridCol>
                <a:gridCol w="2101408">
                  <a:extLst>
                    <a:ext uri="{9D8B030D-6E8A-4147-A177-3AD203B41FA5}">
                      <a16:colId xmlns:a16="http://schemas.microsoft.com/office/drawing/2014/main" val="345331086"/>
                    </a:ext>
                  </a:extLst>
                </a:gridCol>
                <a:gridCol w="2101408">
                  <a:extLst>
                    <a:ext uri="{9D8B030D-6E8A-4147-A177-3AD203B41FA5}">
                      <a16:colId xmlns:a16="http://schemas.microsoft.com/office/drawing/2014/main" val="2127981161"/>
                    </a:ext>
                  </a:extLst>
                </a:gridCol>
                <a:gridCol w="2101408">
                  <a:extLst>
                    <a:ext uri="{9D8B030D-6E8A-4147-A177-3AD203B41FA5}">
                      <a16:colId xmlns:a16="http://schemas.microsoft.com/office/drawing/2014/main" val="1792341407"/>
                    </a:ext>
                  </a:extLst>
                </a:gridCol>
                <a:gridCol w="2101408">
                  <a:extLst>
                    <a:ext uri="{9D8B030D-6E8A-4147-A177-3AD203B41FA5}">
                      <a16:colId xmlns:a16="http://schemas.microsoft.com/office/drawing/2014/main" val="1771157268"/>
                    </a:ext>
                  </a:extLst>
                </a:gridCol>
              </a:tblGrid>
              <a:tr h="759812">
                <a:tc>
                  <a:txBody>
                    <a:bodyPr/>
                    <a:lstStyle/>
                    <a:p>
                      <a:pPr marL="0" algn="ctr" defTabSz="914400" rtl="0" eaLnBrk="1" latinLnBrk="0" hangingPunct="1"/>
                      <a:r>
                        <a:rPr lang="en-US" sz="2000" b="1" kern="1200" dirty="0">
                          <a:solidFill>
                            <a:schemeClr val="tx1"/>
                          </a:solidFill>
                          <a:latin typeface="+mn-lt"/>
                          <a:ea typeface="+mn-ea"/>
                          <a:cs typeface="+mn-cs"/>
                        </a:rPr>
                        <a:t>Total Volume</a:t>
                      </a:r>
                    </a:p>
                  </a:txBody>
                  <a:tcPr/>
                </a:tc>
                <a:tc>
                  <a:txBody>
                    <a:bodyPr/>
                    <a:lstStyle/>
                    <a:p>
                      <a:pPr algn="ctr"/>
                      <a:r>
                        <a:rPr lang="en-US" sz="3600" dirty="0">
                          <a:solidFill>
                            <a:srgbClr val="FF0000"/>
                          </a:solidFill>
                        </a:rPr>
                        <a:t>x</a:t>
                      </a:r>
                    </a:p>
                  </a:txBody>
                  <a:tcPr/>
                </a:tc>
                <a:tc>
                  <a:txBody>
                    <a:bodyPr/>
                    <a:lstStyle/>
                    <a:p>
                      <a:pPr algn="ctr"/>
                      <a:r>
                        <a:rPr lang="en-US" sz="2000" dirty="0"/>
                        <a:t>Federal and/or Indian </a:t>
                      </a:r>
                      <a:br>
                        <a:rPr lang="en-US" sz="2000" dirty="0"/>
                      </a:br>
                      <a:r>
                        <a:rPr lang="en-US" sz="2000" dirty="0"/>
                        <a:t>Mineral Ownership</a:t>
                      </a:r>
                    </a:p>
                  </a:txBody>
                  <a:tcPr/>
                </a:tc>
                <a:tc>
                  <a:txBody>
                    <a:bodyPr/>
                    <a:lstStyle/>
                    <a:p>
                      <a:pPr marL="0" algn="ctr" defTabSz="914400" rtl="0" eaLnBrk="1" latinLnBrk="0" hangingPunct="1"/>
                      <a:r>
                        <a:rPr lang="en-US" sz="3600" b="1" kern="1200" dirty="0">
                          <a:solidFill>
                            <a:srgbClr val="FF0000"/>
                          </a:solidFill>
                          <a:latin typeface="+mn-lt"/>
                          <a:ea typeface="+mn-ea"/>
                          <a:cs typeface="+mn-cs"/>
                        </a:rPr>
                        <a:t>=</a:t>
                      </a:r>
                    </a:p>
                  </a:txBody>
                  <a:tcPr/>
                </a:tc>
                <a:tc>
                  <a:txBody>
                    <a:bodyPr/>
                    <a:lstStyle/>
                    <a:p>
                      <a:pPr algn="ctr"/>
                      <a:r>
                        <a:rPr lang="en-US" sz="2000" dirty="0"/>
                        <a:t>Sales Volume</a:t>
                      </a:r>
                    </a:p>
                  </a:txBody>
                  <a:tcPr/>
                </a:tc>
                <a:extLst>
                  <a:ext uri="{0D108BD9-81ED-4DB2-BD59-A6C34878D82A}">
                    <a16:rowId xmlns:a16="http://schemas.microsoft.com/office/drawing/2014/main" val="3717304251"/>
                  </a:ext>
                </a:extLst>
              </a:tr>
            </a:tbl>
          </a:graphicData>
        </a:graphic>
      </p:graphicFrame>
      <p:graphicFrame>
        <p:nvGraphicFramePr>
          <p:cNvPr id="14" name="Table 14">
            <a:extLst>
              <a:ext uri="{FF2B5EF4-FFF2-40B4-BE49-F238E27FC236}">
                <a16:creationId xmlns:a16="http://schemas.microsoft.com/office/drawing/2014/main" id="{D3859D90-777E-4F42-BD6D-986540571795}"/>
              </a:ext>
            </a:extLst>
          </p:cNvPr>
          <p:cNvGraphicFramePr>
            <a:graphicFrameLocks noGrp="1"/>
          </p:cNvGraphicFramePr>
          <p:nvPr>
            <p:extLst>
              <p:ext uri="{D42A27DB-BD31-4B8C-83A1-F6EECF244321}">
                <p14:modId xmlns:p14="http://schemas.microsoft.com/office/powerpoint/2010/main" val="4021721659"/>
              </p:ext>
            </p:extLst>
          </p:nvPr>
        </p:nvGraphicFramePr>
        <p:xfrm>
          <a:off x="609600" y="5257799"/>
          <a:ext cx="10507042" cy="640080"/>
        </p:xfrm>
        <a:graphic>
          <a:graphicData uri="http://schemas.openxmlformats.org/drawingml/2006/table">
            <a:tbl>
              <a:tblPr firstRow="1" bandRow="1">
                <a:tableStyleId>{3B4B98B0-60AC-42C2-AFA5-B58CD77FA1E5}</a:tableStyleId>
              </a:tblPr>
              <a:tblGrid>
                <a:gridCol w="1501006">
                  <a:extLst>
                    <a:ext uri="{9D8B030D-6E8A-4147-A177-3AD203B41FA5}">
                      <a16:colId xmlns:a16="http://schemas.microsoft.com/office/drawing/2014/main" val="3712907262"/>
                    </a:ext>
                  </a:extLst>
                </a:gridCol>
                <a:gridCol w="1501006">
                  <a:extLst>
                    <a:ext uri="{9D8B030D-6E8A-4147-A177-3AD203B41FA5}">
                      <a16:colId xmlns:a16="http://schemas.microsoft.com/office/drawing/2014/main" val="780668501"/>
                    </a:ext>
                  </a:extLst>
                </a:gridCol>
                <a:gridCol w="1501006">
                  <a:extLst>
                    <a:ext uri="{9D8B030D-6E8A-4147-A177-3AD203B41FA5}">
                      <a16:colId xmlns:a16="http://schemas.microsoft.com/office/drawing/2014/main" val="1332406914"/>
                    </a:ext>
                  </a:extLst>
                </a:gridCol>
                <a:gridCol w="1501006">
                  <a:extLst>
                    <a:ext uri="{9D8B030D-6E8A-4147-A177-3AD203B41FA5}">
                      <a16:colId xmlns:a16="http://schemas.microsoft.com/office/drawing/2014/main" val="1953761680"/>
                    </a:ext>
                  </a:extLst>
                </a:gridCol>
                <a:gridCol w="1501006">
                  <a:extLst>
                    <a:ext uri="{9D8B030D-6E8A-4147-A177-3AD203B41FA5}">
                      <a16:colId xmlns:a16="http://schemas.microsoft.com/office/drawing/2014/main" val="2604514169"/>
                    </a:ext>
                  </a:extLst>
                </a:gridCol>
                <a:gridCol w="1501006">
                  <a:extLst>
                    <a:ext uri="{9D8B030D-6E8A-4147-A177-3AD203B41FA5}">
                      <a16:colId xmlns:a16="http://schemas.microsoft.com/office/drawing/2014/main" val="47579319"/>
                    </a:ext>
                  </a:extLst>
                </a:gridCol>
                <a:gridCol w="1501006">
                  <a:extLst>
                    <a:ext uri="{9D8B030D-6E8A-4147-A177-3AD203B41FA5}">
                      <a16:colId xmlns:a16="http://schemas.microsoft.com/office/drawing/2014/main" val="1304393823"/>
                    </a:ext>
                  </a:extLst>
                </a:gridCol>
              </a:tblGrid>
              <a:tr h="370840">
                <a:tc>
                  <a:txBody>
                    <a:bodyPr/>
                    <a:lstStyle/>
                    <a:p>
                      <a:pPr algn="ctr"/>
                      <a:r>
                        <a:rPr lang="en-US" dirty="0"/>
                        <a:t>Sales Volume</a:t>
                      </a:r>
                    </a:p>
                  </a:txBody>
                  <a:tcPr/>
                </a:tc>
                <a:tc>
                  <a:txBody>
                    <a:bodyPr/>
                    <a:lstStyle/>
                    <a:p>
                      <a:pPr marL="0" algn="ctr" defTabSz="914400" rtl="0" eaLnBrk="1" latinLnBrk="0" hangingPunct="1"/>
                      <a:r>
                        <a:rPr lang="en-US" sz="2400" b="1" kern="1200" dirty="0">
                          <a:solidFill>
                            <a:srgbClr val="FF0000"/>
                          </a:solidFill>
                          <a:latin typeface="+mn-lt"/>
                          <a:ea typeface="+mn-ea"/>
                          <a:cs typeface="+mn-cs"/>
                        </a:rPr>
                        <a:t>X</a:t>
                      </a:r>
                    </a:p>
                  </a:txBody>
                  <a:tcPr/>
                </a:tc>
                <a:tc>
                  <a:txBody>
                    <a:bodyPr/>
                    <a:lstStyle/>
                    <a:p>
                      <a:pPr algn="ctr"/>
                      <a:r>
                        <a:rPr lang="en-US" dirty="0"/>
                        <a:t>Price</a:t>
                      </a:r>
                    </a:p>
                  </a:txBody>
                  <a:tcPr/>
                </a:tc>
                <a:tc>
                  <a:txBody>
                    <a:bodyPr/>
                    <a:lstStyle/>
                    <a:p>
                      <a:pPr marL="0" algn="ctr" defTabSz="914400" rtl="0" eaLnBrk="1" latinLnBrk="0" hangingPunct="1"/>
                      <a:r>
                        <a:rPr lang="en-US" sz="2400" b="1" kern="1200" dirty="0">
                          <a:solidFill>
                            <a:srgbClr val="FF0000"/>
                          </a:solidFill>
                          <a:latin typeface="+mn-lt"/>
                          <a:ea typeface="+mn-ea"/>
                          <a:cs typeface="+mn-cs"/>
                        </a:rPr>
                        <a:t>X</a:t>
                      </a:r>
                    </a:p>
                  </a:txBody>
                  <a:tcPr/>
                </a:tc>
                <a:tc>
                  <a:txBody>
                    <a:bodyPr/>
                    <a:lstStyle/>
                    <a:p>
                      <a:pPr algn="ctr"/>
                      <a:r>
                        <a:rPr lang="en-US" dirty="0"/>
                        <a:t>Royalty Rate</a:t>
                      </a:r>
                    </a:p>
                  </a:txBody>
                  <a:tcPr/>
                </a:tc>
                <a:tc>
                  <a:txBody>
                    <a:bodyPr/>
                    <a:lstStyle/>
                    <a:p>
                      <a:pPr marL="0" algn="ctr" defTabSz="914400" rtl="0" eaLnBrk="1" latinLnBrk="0" hangingPunct="1"/>
                      <a:r>
                        <a:rPr lang="en-US" sz="2400" b="1" kern="1200" dirty="0">
                          <a:solidFill>
                            <a:srgbClr val="FF0000"/>
                          </a:solidFill>
                          <a:latin typeface="+mn-lt"/>
                          <a:ea typeface="+mn-ea"/>
                          <a:cs typeface="+mn-cs"/>
                        </a:rPr>
                        <a:t>=</a:t>
                      </a:r>
                      <a:endParaRPr lang="en-US" sz="3600" b="1" kern="1200" dirty="0">
                        <a:solidFill>
                          <a:srgbClr val="FF0000"/>
                        </a:solidFill>
                        <a:latin typeface="+mn-lt"/>
                        <a:ea typeface="+mn-ea"/>
                        <a:cs typeface="+mn-cs"/>
                      </a:endParaRPr>
                    </a:p>
                  </a:txBody>
                  <a:tcPr/>
                </a:tc>
                <a:tc>
                  <a:txBody>
                    <a:bodyPr/>
                    <a:lstStyle/>
                    <a:p>
                      <a:pPr algn="ctr"/>
                      <a:r>
                        <a:rPr lang="en-US" dirty="0"/>
                        <a:t>Royalty Value</a:t>
                      </a:r>
                    </a:p>
                  </a:txBody>
                  <a:tcPr/>
                </a:tc>
                <a:extLst>
                  <a:ext uri="{0D108BD9-81ED-4DB2-BD59-A6C34878D82A}">
                    <a16:rowId xmlns:a16="http://schemas.microsoft.com/office/drawing/2014/main" val="897278443"/>
                  </a:ext>
                </a:extLst>
              </a:tr>
            </a:tbl>
          </a:graphicData>
        </a:graphic>
      </p:graphicFrame>
    </p:spTree>
    <p:extLst>
      <p:ext uri="{BB962C8B-B14F-4D97-AF65-F5344CB8AC3E}">
        <p14:creationId xmlns:p14="http://schemas.microsoft.com/office/powerpoint/2010/main" val="83301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73EF53-C0F0-49EA-9FA6-1774D08ADA71}"/>
              </a:ext>
            </a:extLst>
          </p:cNvPr>
          <p:cNvSpPr>
            <a:spLocks noGrp="1"/>
          </p:cNvSpPr>
          <p:nvPr>
            <p:ph type="title"/>
          </p:nvPr>
        </p:nvSpPr>
        <p:spPr/>
        <p:txBody>
          <a:bodyPr/>
          <a:lstStyle/>
          <a:p>
            <a:r>
              <a:rPr lang="en-US" dirty="0"/>
              <a:t>Agreement Reporting</a:t>
            </a:r>
          </a:p>
        </p:txBody>
      </p:sp>
      <p:sp>
        <p:nvSpPr>
          <p:cNvPr id="7" name="Content Placeholder 6">
            <a:extLst>
              <a:ext uri="{FF2B5EF4-FFF2-40B4-BE49-F238E27FC236}">
                <a16:creationId xmlns:a16="http://schemas.microsoft.com/office/drawing/2014/main" id="{D0C06F42-5CCC-4FA4-9071-2732DC56D287}"/>
              </a:ext>
            </a:extLst>
          </p:cNvPr>
          <p:cNvSpPr>
            <a:spLocks noGrp="1"/>
          </p:cNvSpPr>
          <p:nvPr>
            <p:ph idx="1"/>
          </p:nvPr>
        </p:nvSpPr>
        <p:spPr/>
        <p:txBody>
          <a:bodyPr/>
          <a:lstStyle/>
          <a:p>
            <a:pPr marL="0" indent="0">
              <a:buNone/>
            </a:pPr>
            <a:endParaRPr lang="en-US" dirty="0"/>
          </a:p>
          <a:p>
            <a:pPr marL="0" indent="0">
              <a:buNone/>
            </a:pPr>
            <a:r>
              <a:rPr lang="en-US" dirty="0"/>
              <a:t>Sales Volume Calculation for Agreements:</a:t>
            </a:r>
          </a:p>
          <a:p>
            <a:pPr marL="0" indent="0">
              <a:buNone/>
            </a:pPr>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FF0A8925-AF86-4B5F-85C0-692976140497}"/>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14</a:t>
            </a:fld>
            <a:endParaRPr lang="en-US"/>
          </a:p>
        </p:txBody>
      </p:sp>
      <p:graphicFrame>
        <p:nvGraphicFramePr>
          <p:cNvPr id="2" name="Table 2">
            <a:extLst>
              <a:ext uri="{FF2B5EF4-FFF2-40B4-BE49-F238E27FC236}">
                <a16:creationId xmlns:a16="http://schemas.microsoft.com/office/drawing/2014/main" id="{5DD94D95-DE51-4847-B9E0-C72D43592584}"/>
              </a:ext>
            </a:extLst>
          </p:cNvPr>
          <p:cNvGraphicFramePr>
            <a:graphicFrameLocks noGrp="1"/>
          </p:cNvGraphicFramePr>
          <p:nvPr>
            <p:extLst>
              <p:ext uri="{D42A27DB-BD31-4B8C-83A1-F6EECF244321}">
                <p14:modId xmlns:p14="http://schemas.microsoft.com/office/powerpoint/2010/main" val="1175213198"/>
              </p:ext>
            </p:extLst>
          </p:nvPr>
        </p:nvGraphicFramePr>
        <p:xfrm>
          <a:off x="369870" y="3132450"/>
          <a:ext cx="11469280" cy="1332185"/>
        </p:xfrm>
        <a:graphic>
          <a:graphicData uri="http://schemas.openxmlformats.org/drawingml/2006/table">
            <a:tbl>
              <a:tblPr firstRow="1" bandRow="1">
                <a:tableStyleId>{3B4B98B0-60AC-42C2-AFA5-B58CD77FA1E5}</a:tableStyleId>
              </a:tblPr>
              <a:tblGrid>
                <a:gridCol w="1479478">
                  <a:extLst>
                    <a:ext uri="{9D8B030D-6E8A-4147-A177-3AD203B41FA5}">
                      <a16:colId xmlns:a16="http://schemas.microsoft.com/office/drawing/2014/main" val="2961599079"/>
                    </a:ext>
                  </a:extLst>
                </a:gridCol>
                <a:gridCol w="349322">
                  <a:extLst>
                    <a:ext uri="{9D8B030D-6E8A-4147-A177-3AD203B41FA5}">
                      <a16:colId xmlns:a16="http://schemas.microsoft.com/office/drawing/2014/main" val="1896077870"/>
                    </a:ext>
                  </a:extLst>
                </a:gridCol>
                <a:gridCol w="1994293">
                  <a:extLst>
                    <a:ext uri="{9D8B030D-6E8A-4147-A177-3AD203B41FA5}">
                      <a16:colId xmlns:a16="http://schemas.microsoft.com/office/drawing/2014/main" val="2260924570"/>
                    </a:ext>
                  </a:extLst>
                </a:gridCol>
                <a:gridCol w="340070">
                  <a:extLst>
                    <a:ext uri="{9D8B030D-6E8A-4147-A177-3AD203B41FA5}">
                      <a16:colId xmlns:a16="http://schemas.microsoft.com/office/drawing/2014/main" val="37335609"/>
                    </a:ext>
                  </a:extLst>
                </a:gridCol>
                <a:gridCol w="2208659">
                  <a:extLst>
                    <a:ext uri="{9D8B030D-6E8A-4147-A177-3AD203B41FA5}">
                      <a16:colId xmlns:a16="http://schemas.microsoft.com/office/drawing/2014/main" val="2082550428"/>
                    </a:ext>
                  </a:extLst>
                </a:gridCol>
                <a:gridCol w="275148">
                  <a:extLst>
                    <a:ext uri="{9D8B030D-6E8A-4147-A177-3AD203B41FA5}">
                      <a16:colId xmlns:a16="http://schemas.microsoft.com/office/drawing/2014/main" val="51877639"/>
                    </a:ext>
                  </a:extLst>
                </a:gridCol>
                <a:gridCol w="2273581">
                  <a:extLst>
                    <a:ext uri="{9D8B030D-6E8A-4147-A177-3AD203B41FA5}">
                      <a16:colId xmlns:a16="http://schemas.microsoft.com/office/drawing/2014/main" val="998241828"/>
                    </a:ext>
                  </a:extLst>
                </a:gridCol>
                <a:gridCol w="326190">
                  <a:extLst>
                    <a:ext uri="{9D8B030D-6E8A-4147-A177-3AD203B41FA5}">
                      <a16:colId xmlns:a16="http://schemas.microsoft.com/office/drawing/2014/main" val="681451250"/>
                    </a:ext>
                  </a:extLst>
                </a:gridCol>
                <a:gridCol w="2222539">
                  <a:extLst>
                    <a:ext uri="{9D8B030D-6E8A-4147-A177-3AD203B41FA5}">
                      <a16:colId xmlns:a16="http://schemas.microsoft.com/office/drawing/2014/main" val="1058888051"/>
                    </a:ext>
                  </a:extLst>
                </a:gridCol>
              </a:tblGrid>
              <a:tr h="1332185">
                <a:tc>
                  <a:txBody>
                    <a:bodyPr/>
                    <a:lstStyle/>
                    <a:p>
                      <a:pPr algn="ctr"/>
                      <a:r>
                        <a:rPr lang="en-US" dirty="0"/>
                        <a:t>Total Agreement Production Volume</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dirty="0">
                          <a:solidFill>
                            <a:srgbClr val="FF0000"/>
                          </a:solidFill>
                          <a:latin typeface="+mn-lt"/>
                          <a:ea typeface="+mn-ea"/>
                          <a:cs typeface="+mn-cs"/>
                        </a:rPr>
                        <a:t>x</a:t>
                      </a:r>
                    </a:p>
                  </a:txBody>
                  <a:tcPr marL="45720" marR="45720" anchor="ctr"/>
                </a:tc>
                <a:tc>
                  <a:txBody>
                    <a:bodyPr/>
                    <a:lstStyle/>
                    <a:p>
                      <a:pPr algn="ctr"/>
                      <a:r>
                        <a:rPr lang="en-US" dirty="0"/>
                        <a:t>Tract Allocation</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dirty="0">
                          <a:solidFill>
                            <a:srgbClr val="FF0000"/>
                          </a:solidFill>
                          <a:latin typeface="+mn-lt"/>
                          <a:ea typeface="+mn-ea"/>
                          <a:cs typeface="+mn-cs"/>
                        </a:rPr>
                        <a:t>x</a:t>
                      </a:r>
                    </a:p>
                  </a:txBody>
                  <a:tcPr marL="45720" marR="45720" anchor="ctr"/>
                </a:tc>
                <a:tc>
                  <a:txBody>
                    <a:bodyPr/>
                    <a:lstStyle/>
                    <a:p>
                      <a:pPr algn="ctr"/>
                      <a:r>
                        <a:rPr lang="en-US" dirty="0"/>
                        <a:t>Federal and/or Indian </a:t>
                      </a:r>
                      <a:br>
                        <a:rPr lang="en-US" dirty="0"/>
                      </a:br>
                      <a:r>
                        <a:rPr lang="en-US" dirty="0"/>
                        <a:t>Mineral Ownership</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dirty="0">
                          <a:solidFill>
                            <a:srgbClr val="FF0000"/>
                          </a:solidFill>
                          <a:latin typeface="+mn-lt"/>
                          <a:ea typeface="+mn-ea"/>
                          <a:cs typeface="+mn-cs"/>
                        </a:rPr>
                        <a:t>x</a:t>
                      </a:r>
                    </a:p>
                  </a:txBody>
                  <a:tcPr marL="45720" marR="45720" anchor="ctr"/>
                </a:tc>
                <a:tc>
                  <a:txBody>
                    <a:bodyPr/>
                    <a:lstStyle/>
                    <a:p>
                      <a:pPr algn="ctr"/>
                      <a:r>
                        <a:rPr lang="en-US" dirty="0"/>
                        <a:t>Company Working Interest</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dirty="0">
                          <a:solidFill>
                            <a:srgbClr val="FF0000"/>
                          </a:solidFill>
                          <a:latin typeface="+mn-lt"/>
                          <a:ea typeface="+mn-ea"/>
                          <a:cs typeface="+mn-cs"/>
                        </a:rPr>
                        <a:t>=</a:t>
                      </a:r>
                    </a:p>
                  </a:txBody>
                  <a:tcPr marL="45720" marR="45720" anchor="ctr"/>
                </a:tc>
                <a:tc>
                  <a:txBody>
                    <a:bodyPr/>
                    <a:lstStyle/>
                    <a:p>
                      <a:pPr algn="ctr"/>
                      <a:r>
                        <a:rPr lang="en-US" dirty="0"/>
                        <a:t>Entitled Sales Volume</a:t>
                      </a:r>
                    </a:p>
                  </a:txBody>
                  <a:tcPr marL="45720" marR="45720" anchor="ctr"/>
                </a:tc>
                <a:extLst>
                  <a:ext uri="{0D108BD9-81ED-4DB2-BD59-A6C34878D82A}">
                    <a16:rowId xmlns:a16="http://schemas.microsoft.com/office/drawing/2014/main" val="1212704276"/>
                  </a:ext>
                </a:extLst>
              </a:tr>
            </a:tbl>
          </a:graphicData>
        </a:graphic>
      </p:graphicFrame>
    </p:spTree>
    <p:extLst>
      <p:ext uri="{BB962C8B-B14F-4D97-AF65-F5344CB8AC3E}">
        <p14:creationId xmlns:p14="http://schemas.microsoft.com/office/powerpoint/2010/main" val="332275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9A85-6F9F-4902-A445-09CA7003448A}"/>
              </a:ext>
            </a:extLst>
          </p:cNvPr>
          <p:cNvSpPr>
            <a:spLocks noGrp="1"/>
          </p:cNvSpPr>
          <p:nvPr>
            <p:ph type="title"/>
          </p:nvPr>
        </p:nvSpPr>
        <p:spPr/>
        <p:txBody>
          <a:bodyPr/>
          <a:lstStyle/>
          <a:p>
            <a:r>
              <a:rPr lang="en-US" dirty="0"/>
              <a:t>Agreement Reporting </a:t>
            </a:r>
          </a:p>
        </p:txBody>
      </p:sp>
      <p:pic>
        <p:nvPicPr>
          <p:cNvPr id="6" name="Content Placeholder 5" descr="A screenshot of a table showing three companies reporting based on the percentage of working interest or operating rights ownership with an approved agreement allocation schedule">
            <a:extLst>
              <a:ext uri="{FF2B5EF4-FFF2-40B4-BE49-F238E27FC236}">
                <a16:creationId xmlns:a16="http://schemas.microsoft.com/office/drawing/2014/main" id="{B2A78BEF-5C48-4710-97CF-B38437245F56}"/>
              </a:ex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13016" y="1295400"/>
            <a:ext cx="9438526" cy="2549529"/>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B225E67D-8EA5-4304-8DA6-584AD7F28B18}"/>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15</a:t>
            </a:fld>
            <a:endParaRPr lang="en-US"/>
          </a:p>
        </p:txBody>
      </p:sp>
      <p:pic>
        <p:nvPicPr>
          <p:cNvPr id="8" name="Picture 7" descr="A screenshot of the royalty value calculation for three companies reporting a tract allocation.">
            <a:extLst>
              <a:ext uri="{FF2B5EF4-FFF2-40B4-BE49-F238E27FC236}">
                <a16:creationId xmlns:a16="http://schemas.microsoft.com/office/drawing/2014/main" id="{0937E711-5AD3-4C9A-BB6B-EB6D4AAC2D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76135" y="3602120"/>
            <a:ext cx="5548856" cy="2771617"/>
          </a:xfrm>
          <a:prstGeom prst="rect">
            <a:avLst/>
          </a:prstGeom>
          <a:ln>
            <a:noFill/>
          </a:ln>
          <a:effectLst>
            <a:outerShdw blurRad="292100" dist="139700" dir="2700000" algn="tl" rotWithShape="0">
              <a:srgbClr val="333333">
                <a:alpha val="65000"/>
              </a:srgbClr>
            </a:outerShdw>
          </a:effectLst>
        </p:spPr>
      </p:pic>
      <p:pic>
        <p:nvPicPr>
          <p:cNvPr id="9" name="Graphic 8">
            <a:extLst>
              <a:ext uri="{FF2B5EF4-FFF2-40B4-BE49-F238E27FC236}">
                <a16:creationId xmlns:a16="http://schemas.microsoft.com/office/drawing/2014/main" id="{D62FF4E0-C97E-47E9-85FF-C4026F0C979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832279" y="2438400"/>
            <a:ext cx="508428" cy="508428"/>
          </a:xfrm>
          <a:prstGeom prst="rect">
            <a:avLst/>
          </a:prstGeom>
          <a:effectLst/>
        </p:spPr>
      </p:pic>
      <p:pic>
        <p:nvPicPr>
          <p:cNvPr id="13" name="Graphic 12">
            <a:extLst>
              <a:ext uri="{FF2B5EF4-FFF2-40B4-BE49-F238E27FC236}">
                <a16:creationId xmlns:a16="http://schemas.microsoft.com/office/drawing/2014/main" id="{9060BD31-F3FC-422F-A808-089265BEE3F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633983" y="4987928"/>
            <a:ext cx="508428" cy="508428"/>
          </a:xfrm>
          <a:prstGeom prst="rect">
            <a:avLst/>
          </a:prstGeom>
          <a:effectLst/>
        </p:spPr>
      </p:pic>
      <p:pic>
        <p:nvPicPr>
          <p:cNvPr id="14" name="Graphic 13">
            <a:extLst>
              <a:ext uri="{FF2B5EF4-FFF2-40B4-BE49-F238E27FC236}">
                <a16:creationId xmlns:a16="http://schemas.microsoft.com/office/drawing/2014/main" id="{025FA0B6-73AA-447D-B81F-6CB752534D6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328184" y="5010798"/>
            <a:ext cx="508428" cy="508428"/>
          </a:xfrm>
          <a:prstGeom prst="rect">
            <a:avLst/>
          </a:prstGeom>
          <a:effectLst/>
        </p:spPr>
      </p:pic>
    </p:spTree>
    <p:extLst>
      <p:ext uri="{BB962C8B-B14F-4D97-AF65-F5344CB8AC3E}">
        <p14:creationId xmlns:p14="http://schemas.microsoft.com/office/powerpoint/2010/main" val="1451849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23921-7D9D-4167-BDDB-A45D305CF6DF}"/>
              </a:ext>
            </a:extLst>
          </p:cNvPr>
          <p:cNvSpPr>
            <a:spLocks noGrp="1"/>
          </p:cNvSpPr>
          <p:nvPr>
            <p:ph type="title"/>
          </p:nvPr>
        </p:nvSpPr>
        <p:spPr/>
        <p:txBody>
          <a:bodyPr>
            <a:normAutofit/>
          </a:bodyPr>
          <a:lstStyle/>
          <a:p>
            <a:r>
              <a:rPr lang="en-US" dirty="0"/>
              <a:t>Other Payments </a:t>
            </a:r>
          </a:p>
        </p:txBody>
      </p:sp>
      <p:sp>
        <p:nvSpPr>
          <p:cNvPr id="4" name="Slide Number Placeholder 3" descr="page 11">
            <a:extLst>
              <a:ext uri="{FF2B5EF4-FFF2-40B4-BE49-F238E27FC236}">
                <a16:creationId xmlns:a16="http://schemas.microsoft.com/office/drawing/2014/main" id="{D4F1BA3C-AC56-4157-8D8A-D2A04E430532}"/>
              </a:ext>
            </a:extLst>
          </p:cNvPr>
          <p:cNvSpPr>
            <a:spLocks noGrp="1"/>
          </p:cNvSpPr>
          <p:nvPr>
            <p:ph type="sldNum" sz="quarter" idx="4"/>
          </p:nvPr>
        </p:nvSpPr>
        <p:spPr/>
        <p:txBody>
          <a:bodyPr/>
          <a:lstStyle/>
          <a:p>
            <a:fld id="{850B1B32-CFA8-4BD1-A730-6F4B7E12345B}" type="slidenum">
              <a:rPr lang="en-US" smtClean="0"/>
              <a:pPr/>
              <a:t>16</a:t>
            </a:fld>
            <a:endParaRPr lang="en-US" dirty="0"/>
          </a:p>
        </p:txBody>
      </p:sp>
    </p:spTree>
    <p:extLst>
      <p:ext uri="{BB962C8B-B14F-4D97-AF65-F5344CB8AC3E}">
        <p14:creationId xmlns:p14="http://schemas.microsoft.com/office/powerpoint/2010/main" val="178956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7CA19-6A7D-48DB-87E3-0E5D2A4005C6}"/>
              </a:ext>
            </a:extLst>
          </p:cNvPr>
          <p:cNvSpPr>
            <a:spLocks noGrp="1"/>
          </p:cNvSpPr>
          <p:nvPr>
            <p:ph type="title"/>
          </p:nvPr>
        </p:nvSpPr>
        <p:spPr/>
        <p:txBody>
          <a:bodyPr/>
          <a:lstStyle/>
          <a:p>
            <a:r>
              <a:rPr lang="en-US" dirty="0"/>
              <a:t>Lease-Level Obligations</a:t>
            </a:r>
          </a:p>
        </p:txBody>
      </p:sp>
      <p:sp>
        <p:nvSpPr>
          <p:cNvPr id="3" name="Content Placeholder 2">
            <a:extLst>
              <a:ext uri="{FF2B5EF4-FFF2-40B4-BE49-F238E27FC236}">
                <a16:creationId xmlns:a16="http://schemas.microsoft.com/office/drawing/2014/main" id="{C9DCB345-01FB-44B7-A458-12127C272C97}"/>
              </a:ext>
            </a:extLst>
          </p:cNvPr>
          <p:cNvSpPr>
            <a:spLocks noGrp="1"/>
          </p:cNvSpPr>
          <p:nvPr>
            <p:ph idx="1"/>
          </p:nvPr>
        </p:nvSpPr>
        <p:spPr/>
        <p:txBody>
          <a:bodyPr>
            <a:normAutofit/>
          </a:bodyPr>
          <a:lstStyle/>
          <a:p>
            <a:pPr marL="0" indent="0">
              <a:buNone/>
            </a:pPr>
            <a:r>
              <a:rPr lang="en-US" dirty="0"/>
              <a:t>Payments and Reports to Lease Only, Including:</a:t>
            </a:r>
            <a:br>
              <a:rPr lang="en-US" dirty="0"/>
            </a:br>
            <a:endParaRPr lang="en-US" dirty="0"/>
          </a:p>
          <a:p>
            <a:pPr>
              <a:buFont typeface="Wingdings" panose="05000000000000000000" pitchFamily="2" charset="2"/>
              <a:buChar char="ü"/>
            </a:pPr>
            <a:r>
              <a:rPr lang="en-US" sz="2800" dirty="0"/>
              <a:t>Minimum Royalty</a:t>
            </a:r>
          </a:p>
          <a:p>
            <a:pPr>
              <a:buFont typeface="Wingdings" panose="05000000000000000000" pitchFamily="2" charset="2"/>
              <a:buChar char="ü"/>
            </a:pPr>
            <a:r>
              <a:rPr lang="en-US" sz="2800" dirty="0"/>
              <a:t>Rent &amp; Recoupable Rent</a:t>
            </a:r>
          </a:p>
          <a:p>
            <a:pPr>
              <a:buFont typeface="Wingdings" panose="05000000000000000000" pitchFamily="2" charset="2"/>
              <a:buChar char="ü"/>
            </a:pPr>
            <a:r>
              <a:rPr lang="en-US" sz="2800" dirty="0"/>
              <a:t>Estimates </a:t>
            </a:r>
          </a:p>
          <a:p>
            <a:pPr>
              <a:buFont typeface="Wingdings" panose="05000000000000000000" pitchFamily="2" charset="2"/>
              <a:buChar char="ü"/>
            </a:pPr>
            <a:r>
              <a:rPr lang="en-US" sz="2800" dirty="0"/>
              <a:t>Well Fees</a:t>
            </a:r>
          </a:p>
          <a:p>
            <a:pPr>
              <a:buFont typeface="Wingdings" panose="05000000000000000000" pitchFamily="2" charset="2"/>
              <a:buChar char="ü"/>
            </a:pPr>
            <a:r>
              <a:rPr lang="en-US" sz="2800" dirty="0"/>
              <a:t>Gas Storage Agreement Fees</a:t>
            </a:r>
          </a:p>
        </p:txBody>
      </p:sp>
      <p:sp>
        <p:nvSpPr>
          <p:cNvPr id="4" name="Slide Number Placeholder 3">
            <a:extLst>
              <a:ext uri="{FF2B5EF4-FFF2-40B4-BE49-F238E27FC236}">
                <a16:creationId xmlns:a16="http://schemas.microsoft.com/office/drawing/2014/main" id="{C06BA1E7-E4AE-41D5-B079-789F241E0B5C}"/>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17</a:t>
            </a:fld>
            <a:endParaRPr lang="en-US" dirty="0"/>
          </a:p>
        </p:txBody>
      </p:sp>
      <p:graphicFrame>
        <p:nvGraphicFramePr>
          <p:cNvPr id="7" name="Table 7">
            <a:extLst>
              <a:ext uri="{FF2B5EF4-FFF2-40B4-BE49-F238E27FC236}">
                <a16:creationId xmlns:a16="http://schemas.microsoft.com/office/drawing/2014/main" id="{B31C6DB7-4E09-4491-B3D0-F5FE1FF5E30A}"/>
              </a:ext>
            </a:extLst>
          </p:cNvPr>
          <p:cNvGraphicFramePr>
            <a:graphicFrameLocks noGrp="1"/>
          </p:cNvGraphicFramePr>
          <p:nvPr>
            <p:extLst>
              <p:ext uri="{D42A27DB-BD31-4B8C-83A1-F6EECF244321}">
                <p14:modId xmlns:p14="http://schemas.microsoft.com/office/powerpoint/2010/main" val="3959482033"/>
              </p:ext>
            </p:extLst>
          </p:nvPr>
        </p:nvGraphicFramePr>
        <p:xfrm>
          <a:off x="6095998" y="2708781"/>
          <a:ext cx="5212080" cy="2468880"/>
        </p:xfrm>
        <a:graphic>
          <a:graphicData uri="http://schemas.openxmlformats.org/drawingml/2006/table">
            <a:tbl>
              <a:tblPr firstRow="1" bandRow="1">
                <a:tableStyleId>{0E3FDE45-AF77-4B5C-9715-49D594BDF05E}</a:tableStyleId>
              </a:tblPr>
              <a:tblGrid>
                <a:gridCol w="2606040">
                  <a:extLst>
                    <a:ext uri="{9D8B030D-6E8A-4147-A177-3AD203B41FA5}">
                      <a16:colId xmlns:a16="http://schemas.microsoft.com/office/drawing/2014/main" val="3457556769"/>
                    </a:ext>
                  </a:extLst>
                </a:gridCol>
                <a:gridCol w="2606040">
                  <a:extLst>
                    <a:ext uri="{9D8B030D-6E8A-4147-A177-3AD203B41FA5}">
                      <a16:colId xmlns:a16="http://schemas.microsoft.com/office/drawing/2014/main" val="1009966250"/>
                    </a:ext>
                  </a:extLst>
                </a:gridCol>
              </a:tblGrid>
              <a:tr h="355182">
                <a:tc>
                  <a:txBody>
                    <a:bodyPr/>
                    <a:lstStyle/>
                    <a:p>
                      <a:r>
                        <a:rPr lang="en-US" sz="2400" b="0" dirty="0"/>
                        <a:t>Transaction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a:t>Transaction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4450898"/>
                  </a:ext>
                </a:extLst>
              </a:tr>
              <a:tr h="613053">
                <a:tc>
                  <a:txBody>
                    <a:bodyPr/>
                    <a:lstStyle/>
                    <a:p>
                      <a:pPr algn="ctr"/>
                      <a:r>
                        <a:rPr lang="en-US" b="0" dirty="0"/>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a:t>Minimum Royalty 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836339"/>
                  </a:ext>
                </a:extLst>
              </a:tr>
              <a:tr h="613053">
                <a:tc>
                  <a:txBody>
                    <a:bodyPr/>
                    <a:lstStyle/>
                    <a:p>
                      <a:pPr algn="ctr"/>
                      <a:r>
                        <a:rPr lang="en-US" b="0" dirty="0"/>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a:t>Estimated Royalty 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3217383"/>
                  </a:ext>
                </a:extLst>
              </a:tr>
              <a:tr h="355182">
                <a:tc>
                  <a:txBody>
                    <a:bodyPr/>
                    <a:lstStyle/>
                    <a:p>
                      <a:pPr algn="ctr"/>
                      <a:r>
                        <a:rPr lang="en-US" b="0" dirty="0"/>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a:t>Rental 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0578718"/>
                  </a:ext>
                </a:extLst>
              </a:tr>
              <a:tr h="355182">
                <a:tc>
                  <a:txBody>
                    <a:bodyPr/>
                    <a:lstStyle/>
                    <a:p>
                      <a:pPr algn="ctr"/>
                      <a:r>
                        <a:rPr lang="en-US" b="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a:t>Advance Rental Credit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2195878"/>
                  </a:ext>
                </a:extLst>
              </a:tr>
            </a:tbl>
          </a:graphicData>
        </a:graphic>
      </p:graphicFrame>
    </p:spTree>
    <p:extLst>
      <p:ext uri="{BB962C8B-B14F-4D97-AF65-F5344CB8AC3E}">
        <p14:creationId xmlns:p14="http://schemas.microsoft.com/office/powerpoint/2010/main" val="737648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C088-F097-4621-B44F-3C9FFE1AC600}"/>
              </a:ext>
            </a:extLst>
          </p:cNvPr>
          <p:cNvSpPr>
            <a:spLocks noGrp="1"/>
          </p:cNvSpPr>
          <p:nvPr>
            <p:ph type="title"/>
          </p:nvPr>
        </p:nvSpPr>
        <p:spPr/>
        <p:txBody>
          <a:bodyPr/>
          <a:lstStyle/>
          <a:p>
            <a:r>
              <a:rPr lang="en-US" dirty="0"/>
              <a:t>Minimum Royalty</a:t>
            </a:r>
          </a:p>
        </p:txBody>
      </p:sp>
      <p:sp>
        <p:nvSpPr>
          <p:cNvPr id="3" name="Content Placeholder 2">
            <a:extLst>
              <a:ext uri="{FF2B5EF4-FFF2-40B4-BE49-F238E27FC236}">
                <a16:creationId xmlns:a16="http://schemas.microsoft.com/office/drawing/2014/main" id="{D188792B-694B-490F-8DBB-EDF6BB1DF487}"/>
              </a:ext>
            </a:extLst>
          </p:cNvPr>
          <p:cNvSpPr>
            <a:spLocks noGrp="1"/>
          </p:cNvSpPr>
          <p:nvPr>
            <p:ph idx="1"/>
          </p:nvPr>
        </p:nvSpPr>
        <p:spPr/>
        <p:txBody>
          <a:bodyPr>
            <a:normAutofit lnSpcReduction="10000"/>
          </a:bodyPr>
          <a:lstStyle/>
          <a:p>
            <a:r>
              <a:rPr lang="en-US" dirty="0"/>
              <a:t>Based on price per acre</a:t>
            </a:r>
            <a:br>
              <a:rPr lang="en-US" dirty="0"/>
            </a:br>
            <a:endParaRPr lang="en-US" dirty="0"/>
          </a:p>
          <a:p>
            <a:r>
              <a:rPr lang="en-US" dirty="0"/>
              <a:t>Due on or before the last day of lease year</a:t>
            </a:r>
            <a:br>
              <a:rPr lang="en-US" dirty="0"/>
            </a:br>
            <a:endParaRPr lang="en-US" dirty="0"/>
          </a:p>
          <a:p>
            <a:r>
              <a:rPr lang="en-US" dirty="0"/>
              <a:t>Royalties reported and paid throughout the lease year  count towards fulfilling the obligation</a:t>
            </a:r>
            <a:br>
              <a:rPr lang="en-US" dirty="0"/>
            </a:br>
            <a:endParaRPr lang="en-US" dirty="0"/>
          </a:p>
          <a:p>
            <a:r>
              <a:rPr lang="en-US" dirty="0"/>
              <a:t>Reported with TC 02 for Minimum Royalty</a:t>
            </a:r>
            <a:br>
              <a:rPr lang="en-US" dirty="0"/>
            </a:br>
            <a:endParaRPr lang="en-US" dirty="0"/>
          </a:p>
          <a:p>
            <a:endParaRPr lang="en-US" dirty="0"/>
          </a:p>
        </p:txBody>
      </p:sp>
      <p:sp>
        <p:nvSpPr>
          <p:cNvPr id="4" name="Slide Number Placeholder 3" descr="page 12">
            <a:extLst>
              <a:ext uri="{FF2B5EF4-FFF2-40B4-BE49-F238E27FC236}">
                <a16:creationId xmlns:a16="http://schemas.microsoft.com/office/drawing/2014/main" id="{D1ADD875-C603-4D4D-876D-4453A2205E21}"/>
              </a:ext>
            </a:extLst>
          </p:cNvPr>
          <p:cNvSpPr>
            <a:spLocks noGrp="1"/>
          </p:cNvSpPr>
          <p:nvPr>
            <p:ph type="sldNum" sz="quarter" idx="4"/>
          </p:nvPr>
        </p:nvSpPr>
        <p:spPr/>
        <p:txBody>
          <a:bodyPr/>
          <a:lstStyle/>
          <a:p>
            <a:fld id="{850B1B32-CFA8-4BD1-A730-6F4B7E12345B}" type="slidenum">
              <a:rPr lang="en-US" smtClean="0"/>
              <a:pPr/>
              <a:t>18</a:t>
            </a:fld>
            <a:endParaRPr lang="en-US" dirty="0"/>
          </a:p>
        </p:txBody>
      </p:sp>
    </p:spTree>
    <p:extLst>
      <p:ext uri="{BB962C8B-B14F-4D97-AF65-F5344CB8AC3E}">
        <p14:creationId xmlns:p14="http://schemas.microsoft.com/office/powerpoint/2010/main" val="753357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3585-35B1-4A80-B602-2351648DA875}"/>
              </a:ext>
            </a:extLst>
          </p:cNvPr>
          <p:cNvSpPr>
            <a:spLocks noGrp="1"/>
          </p:cNvSpPr>
          <p:nvPr>
            <p:ph type="title"/>
          </p:nvPr>
        </p:nvSpPr>
        <p:spPr/>
        <p:txBody>
          <a:bodyPr/>
          <a:lstStyle/>
          <a:p>
            <a:r>
              <a:rPr lang="en-US" dirty="0"/>
              <a:t>Rent &amp; Recoupable Rent</a:t>
            </a:r>
          </a:p>
        </p:txBody>
      </p:sp>
      <p:sp>
        <p:nvSpPr>
          <p:cNvPr id="3" name="Content Placeholder 2">
            <a:extLst>
              <a:ext uri="{FF2B5EF4-FFF2-40B4-BE49-F238E27FC236}">
                <a16:creationId xmlns:a16="http://schemas.microsoft.com/office/drawing/2014/main" id="{7D94E6EE-1E99-4B0C-A52C-1A113C570485}"/>
              </a:ext>
            </a:extLst>
          </p:cNvPr>
          <p:cNvSpPr>
            <a:spLocks noGrp="1"/>
          </p:cNvSpPr>
          <p:nvPr>
            <p:ph idx="1"/>
          </p:nvPr>
        </p:nvSpPr>
        <p:spPr/>
        <p:txBody>
          <a:bodyPr>
            <a:normAutofit lnSpcReduction="10000"/>
          </a:bodyPr>
          <a:lstStyle/>
          <a:p>
            <a:r>
              <a:rPr lang="en-US" dirty="0"/>
              <a:t>Based on price per acre</a:t>
            </a:r>
            <a:br>
              <a:rPr lang="en-US" dirty="0"/>
            </a:br>
            <a:endParaRPr lang="en-US" dirty="0"/>
          </a:p>
          <a:p>
            <a:r>
              <a:rPr lang="en-US" dirty="0"/>
              <a:t>Due on or before the lease anniversary date</a:t>
            </a:r>
            <a:br>
              <a:rPr lang="en-US" dirty="0"/>
            </a:br>
            <a:endParaRPr lang="en-US" dirty="0"/>
          </a:p>
          <a:p>
            <a:r>
              <a:rPr lang="en-US" dirty="0"/>
              <a:t>May be </a:t>
            </a:r>
            <a:r>
              <a:rPr lang="en-US" i="1" dirty="0"/>
              <a:t>recoupable</a:t>
            </a:r>
            <a:r>
              <a:rPr lang="en-US" dirty="0"/>
              <a:t> against future production</a:t>
            </a:r>
            <a:br>
              <a:rPr lang="en-US" dirty="0"/>
            </a:br>
            <a:endParaRPr lang="en-US" dirty="0"/>
          </a:p>
          <a:p>
            <a:r>
              <a:rPr lang="en-US" dirty="0"/>
              <a:t>Reported in eCommerce on Rent Tab</a:t>
            </a:r>
            <a:br>
              <a:rPr lang="en-US" dirty="0"/>
            </a:br>
            <a:endParaRPr lang="en-US" dirty="0"/>
          </a:p>
          <a:p>
            <a:r>
              <a:rPr lang="en-US" dirty="0"/>
              <a:t>Reported on a Form-2014 only for Indian leases</a:t>
            </a:r>
          </a:p>
        </p:txBody>
      </p:sp>
      <p:sp>
        <p:nvSpPr>
          <p:cNvPr id="4" name="Slide Number Placeholder 3" descr="page 13">
            <a:extLst>
              <a:ext uri="{FF2B5EF4-FFF2-40B4-BE49-F238E27FC236}">
                <a16:creationId xmlns:a16="http://schemas.microsoft.com/office/drawing/2014/main" id="{84923279-1AC0-48C3-9CDF-74E9D18F2C1F}"/>
              </a:ext>
            </a:extLst>
          </p:cNvPr>
          <p:cNvSpPr>
            <a:spLocks noGrp="1"/>
          </p:cNvSpPr>
          <p:nvPr>
            <p:ph type="sldNum" sz="quarter" idx="4"/>
          </p:nvPr>
        </p:nvSpPr>
        <p:spPr/>
        <p:txBody>
          <a:bodyPr/>
          <a:lstStyle/>
          <a:p>
            <a:fld id="{850B1B32-CFA8-4BD1-A730-6F4B7E12345B}" type="slidenum">
              <a:rPr lang="en-US" smtClean="0"/>
              <a:pPr/>
              <a:t>19</a:t>
            </a:fld>
            <a:endParaRPr lang="en-US" dirty="0"/>
          </a:p>
        </p:txBody>
      </p:sp>
    </p:spTree>
    <p:extLst>
      <p:ext uri="{BB962C8B-B14F-4D97-AF65-F5344CB8AC3E}">
        <p14:creationId xmlns:p14="http://schemas.microsoft.com/office/powerpoint/2010/main" val="469798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C10124-2A50-6057-341D-67AD26B15E58}"/>
              </a:ext>
            </a:extLst>
          </p:cNvPr>
          <p:cNvSpPr>
            <a:spLocks noGrp="1"/>
          </p:cNvSpPr>
          <p:nvPr>
            <p:ph type="title"/>
          </p:nvPr>
        </p:nvSpPr>
        <p:spPr/>
        <p:txBody>
          <a:bodyPr/>
          <a:lstStyle/>
          <a:p>
            <a:r>
              <a:rPr lang="en-US" dirty="0"/>
              <a:t>Disclaimer</a:t>
            </a:r>
          </a:p>
        </p:txBody>
      </p:sp>
      <p:sp>
        <p:nvSpPr>
          <p:cNvPr id="11" name="Content Placeholder 10">
            <a:extLst>
              <a:ext uri="{FF2B5EF4-FFF2-40B4-BE49-F238E27FC236}">
                <a16:creationId xmlns:a16="http://schemas.microsoft.com/office/drawing/2014/main" id="{3730623E-FE52-FB02-06C1-FBD1F9638BDF}"/>
              </a:ext>
            </a:extLst>
          </p:cNvPr>
          <p:cNvSpPr>
            <a:spLocks noGrp="1"/>
          </p:cNvSpPr>
          <p:nvPr>
            <p:ph idx="1"/>
          </p:nvPr>
        </p:nvSpPr>
        <p:spPr/>
        <p:txBody>
          <a:bodyPr>
            <a:normAutofit lnSpcReduction="10000"/>
          </a:bodyPr>
          <a:lstStyle/>
          <a:p>
            <a:pPr marL="0" marR="0" algn="l">
              <a:spcBef>
                <a:spcPts val="0"/>
              </a:spcBef>
              <a:spcAft>
                <a:spcPts val="0"/>
              </a:spcAft>
            </a:pPr>
            <a:r>
              <a:rPr lang="en-US" sz="2400" b="0" i="0" dirty="0">
                <a:solidFill>
                  <a:srgbClr val="000000"/>
                </a:solidFill>
                <a:effectLst/>
                <a:latin typeface="Calibri" panose="020F0502020204030204" pitchFamily="34" charset="0"/>
              </a:rPr>
              <a:t>These training materials are offered in a training scenario to serve as guidance to assist in reporting, paying, or determining value for royalties. Because reporting, payment, and valuation circumstances vary from lessee to lessee, be advised that these</a:t>
            </a:r>
            <a:r>
              <a:rPr lang="en-US" sz="2400" b="0" i="1" dirty="0">
                <a:solidFill>
                  <a:srgbClr val="000000"/>
                </a:solidFill>
                <a:effectLst/>
                <a:latin typeface="Calibri" panose="020F0502020204030204" pitchFamily="34" charset="0"/>
              </a:rPr>
              <a:t> </a:t>
            </a:r>
            <a:r>
              <a:rPr lang="en-US" sz="2400" b="0" i="0" dirty="0">
                <a:solidFill>
                  <a:srgbClr val="000000"/>
                </a:solidFill>
                <a:effectLst/>
                <a:latin typeface="Calibri" panose="020F0502020204030204" pitchFamily="34" charset="0"/>
              </a:rPr>
              <a:t>training materials may not precisely reflect your scenario. Accordingly, these general materials should not be construed as setting binding or enforceable policy.</a:t>
            </a:r>
          </a:p>
          <a:p>
            <a:pPr marL="0" marR="0" indent="0" algn="l">
              <a:spcBef>
                <a:spcPts val="0"/>
              </a:spcBef>
              <a:spcAft>
                <a:spcPts val="0"/>
              </a:spcAft>
              <a:buNone/>
            </a:pPr>
            <a:endParaRPr lang="en-US" sz="2400" b="0" i="0" dirty="0">
              <a:solidFill>
                <a:srgbClr val="000000"/>
              </a:solidFill>
              <a:effectLst/>
              <a:latin typeface="Calibri" panose="020F0502020204030204" pitchFamily="34" charset="0"/>
            </a:endParaRPr>
          </a:p>
          <a:p>
            <a:pPr marL="0" marR="0" algn="l">
              <a:spcBef>
                <a:spcPts val="0"/>
              </a:spcBef>
              <a:spcAft>
                <a:spcPts val="0"/>
              </a:spcAft>
            </a:pPr>
            <a:r>
              <a:rPr lang="en-US" sz="2400" b="0" i="0" dirty="0">
                <a:solidFill>
                  <a:srgbClr val="000000"/>
                </a:solidFill>
                <a:effectLst/>
                <a:latin typeface="Calibri" panose="020F0502020204030204" pitchFamily="34" charset="0"/>
              </a:rPr>
              <a:t>Reliance on this guidance does not prohibit ONRR from future compliance activities or auditing of your reporting based on your use of the information contained within or from directing you to report and pay in a different manner based on an application of federal law to your unique factual circumstances. These training materials do not constitute an appealable decision or order under 30 C.F.R. 1290, Subpart B. </a:t>
            </a:r>
            <a:r>
              <a:rPr lang="en-US" sz="2400" b="0" i="0">
                <a:solidFill>
                  <a:srgbClr val="000000"/>
                </a:solidFill>
                <a:effectLst/>
                <a:latin typeface="Calibri" panose="020F0502020204030204" pitchFamily="34" charset="0"/>
              </a:rPr>
              <a:t>If you have any questions, please use the contact information identified in this presentation or visit </a:t>
            </a:r>
            <a:r>
              <a:rPr lang="en-US" sz="2400" b="0" i="0" u="sng">
                <a:solidFill>
                  <a:srgbClr val="0563C1"/>
                </a:solidFill>
                <a:effectLst/>
                <a:latin typeface="Calibri" panose="020F0502020204030204" pitchFamily="34" charset="0"/>
                <a:hlinkClick r:id="rId2"/>
              </a:rPr>
              <a:t>https://onrr.gov/about/contact</a:t>
            </a:r>
            <a:r>
              <a:rPr lang="en-US" sz="2400" b="0" i="0">
                <a:solidFill>
                  <a:srgbClr val="000000"/>
                </a:solidFill>
                <a:effectLst/>
                <a:latin typeface="Calibri" panose="020F0502020204030204" pitchFamily="34" charset="0"/>
              </a:rPr>
              <a:t>.</a:t>
            </a:r>
            <a:endParaRPr lang="en-US" sz="2400" b="0" i="0" dirty="0">
              <a:solidFill>
                <a:srgbClr val="00000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5412A271-14BC-3A81-8CB4-AEC18571BAC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a:ln>
                  <a:noFill/>
                </a:ln>
                <a:solidFill>
                  <a:srgbClr val="00206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1" u="none" strike="noStrike" kern="1200" cap="none" spc="0" normalizeH="0" baseline="0" noProof="0">
              <a:ln>
                <a:noFill/>
              </a:ln>
              <a:solidFill>
                <a:srgbClr val="002060"/>
              </a:solidFill>
              <a:effectLst/>
              <a:uLnTx/>
              <a:uFillTx/>
              <a:latin typeface="Verdana"/>
              <a:ea typeface="+mn-ea"/>
              <a:cs typeface="+mn-cs"/>
            </a:endParaRPr>
          </a:p>
        </p:txBody>
      </p:sp>
    </p:spTree>
    <p:extLst>
      <p:ext uri="{BB962C8B-B14F-4D97-AF65-F5344CB8AC3E}">
        <p14:creationId xmlns:p14="http://schemas.microsoft.com/office/powerpoint/2010/main" val="2533223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01F9-5530-424C-95B7-F67CA8819A54}"/>
              </a:ext>
            </a:extLst>
          </p:cNvPr>
          <p:cNvSpPr>
            <a:spLocks noGrp="1"/>
          </p:cNvSpPr>
          <p:nvPr>
            <p:ph type="title"/>
          </p:nvPr>
        </p:nvSpPr>
        <p:spPr/>
        <p:txBody>
          <a:bodyPr/>
          <a:lstStyle/>
          <a:p>
            <a:r>
              <a:rPr lang="en-US" dirty="0"/>
              <a:t>Estimated Royalties</a:t>
            </a:r>
          </a:p>
        </p:txBody>
      </p:sp>
      <p:sp>
        <p:nvSpPr>
          <p:cNvPr id="4" name="Slide Number Placeholder 3" descr="page 14">
            <a:extLst>
              <a:ext uri="{FF2B5EF4-FFF2-40B4-BE49-F238E27FC236}">
                <a16:creationId xmlns:a16="http://schemas.microsoft.com/office/drawing/2014/main" id="{53779773-7FD2-4516-BF6E-EBA29083B724}"/>
              </a:ext>
            </a:extLst>
          </p:cNvPr>
          <p:cNvSpPr>
            <a:spLocks noGrp="1"/>
          </p:cNvSpPr>
          <p:nvPr>
            <p:ph type="sldNum" sz="quarter" idx="4"/>
          </p:nvPr>
        </p:nvSpPr>
        <p:spPr/>
        <p:txBody>
          <a:bodyPr/>
          <a:lstStyle/>
          <a:p>
            <a:fld id="{850B1B32-CFA8-4BD1-A730-6F4B7E12345B}" type="slidenum">
              <a:rPr lang="en-US" smtClean="0"/>
              <a:pPr/>
              <a:t>20</a:t>
            </a:fld>
            <a:endParaRPr lang="en-US" dirty="0"/>
          </a:p>
        </p:txBody>
      </p:sp>
    </p:spTree>
    <p:extLst>
      <p:ext uri="{BB962C8B-B14F-4D97-AF65-F5344CB8AC3E}">
        <p14:creationId xmlns:p14="http://schemas.microsoft.com/office/powerpoint/2010/main" val="1688984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DEFB-8537-48E2-89C5-6F8B7E777FC1}"/>
              </a:ext>
            </a:extLst>
          </p:cNvPr>
          <p:cNvSpPr>
            <a:spLocks noGrp="1"/>
          </p:cNvSpPr>
          <p:nvPr>
            <p:ph type="title"/>
          </p:nvPr>
        </p:nvSpPr>
        <p:spPr/>
        <p:txBody>
          <a:bodyPr/>
          <a:lstStyle/>
          <a:p>
            <a:r>
              <a:rPr lang="en-US" dirty="0"/>
              <a:t>Estimates</a:t>
            </a:r>
          </a:p>
        </p:txBody>
      </p:sp>
      <p:sp>
        <p:nvSpPr>
          <p:cNvPr id="3" name="Content Placeholder 2">
            <a:extLst>
              <a:ext uri="{FF2B5EF4-FFF2-40B4-BE49-F238E27FC236}">
                <a16:creationId xmlns:a16="http://schemas.microsoft.com/office/drawing/2014/main" id="{7E26E843-C42F-4D93-BB5C-264653FAC1CE}"/>
              </a:ext>
            </a:extLst>
          </p:cNvPr>
          <p:cNvSpPr>
            <a:spLocks noGrp="1"/>
          </p:cNvSpPr>
          <p:nvPr>
            <p:ph idx="1"/>
          </p:nvPr>
        </p:nvSpPr>
        <p:spPr/>
        <p:txBody>
          <a:bodyPr>
            <a:normAutofit fontScale="77500" lnSpcReduction="20000"/>
          </a:bodyPr>
          <a:lstStyle/>
          <a:p>
            <a:r>
              <a:rPr lang="en-US" dirty="0"/>
              <a:t>Reported to the lease only</a:t>
            </a:r>
            <a:br>
              <a:rPr lang="en-US" dirty="0"/>
            </a:br>
            <a:endParaRPr lang="en-US" dirty="0"/>
          </a:p>
          <a:p>
            <a:r>
              <a:rPr lang="en-US" dirty="0"/>
              <a:t>Once established, allows additional month to report and pay actuals on processed gas</a:t>
            </a:r>
          </a:p>
          <a:p>
            <a:pPr lvl="1">
              <a:buFont typeface="Wingdings" panose="05000000000000000000" pitchFamily="2" charset="2"/>
              <a:buChar char="ü"/>
            </a:pPr>
            <a:r>
              <a:rPr lang="en-US" dirty="0"/>
              <a:t>Possibly avoid late payment interest charges</a:t>
            </a:r>
            <a:br>
              <a:rPr lang="en-US" dirty="0"/>
            </a:br>
            <a:endParaRPr lang="en-US" dirty="0"/>
          </a:p>
          <a:p>
            <a:r>
              <a:rPr lang="en-US" dirty="0"/>
              <a:t>Benefits include:</a:t>
            </a:r>
          </a:p>
          <a:p>
            <a:pPr lvl="1">
              <a:buFont typeface="Wingdings" panose="05000000000000000000" pitchFamily="2" charset="2"/>
              <a:buChar char="ü"/>
            </a:pPr>
            <a:r>
              <a:rPr lang="en-US" dirty="0"/>
              <a:t>Additional time to receive plant statements to accurately report and pay</a:t>
            </a:r>
          </a:p>
          <a:p>
            <a:pPr lvl="1">
              <a:buFont typeface="Wingdings" panose="05000000000000000000" pitchFamily="2" charset="2"/>
              <a:buChar char="ü"/>
            </a:pPr>
            <a:r>
              <a:rPr lang="en-US" dirty="0"/>
              <a:t>Royalties now due on last day of </a:t>
            </a:r>
            <a:r>
              <a:rPr lang="en-US" b="1" dirty="0"/>
              <a:t>second</a:t>
            </a:r>
            <a:r>
              <a:rPr lang="en-US" dirty="0"/>
              <a:t> month following the month the product was sold or removed</a:t>
            </a:r>
          </a:p>
          <a:p>
            <a:pPr lvl="1">
              <a:buFont typeface="Wingdings" panose="05000000000000000000" pitchFamily="2" charset="2"/>
              <a:buChar char="ü"/>
            </a:pPr>
            <a:endParaRPr lang="en-US" dirty="0"/>
          </a:p>
          <a:p>
            <a:r>
              <a:rPr lang="en-US" dirty="0"/>
              <a:t>Reported on Form-2014</a:t>
            </a:r>
          </a:p>
          <a:p>
            <a:pPr lvl="1"/>
            <a:r>
              <a:rPr lang="en-US" dirty="0"/>
              <a:t>Transaction Code 03 - Estimated Royalty Payment</a:t>
            </a:r>
          </a:p>
        </p:txBody>
      </p:sp>
      <p:sp>
        <p:nvSpPr>
          <p:cNvPr id="4" name="Slide Number Placeholder 3" descr="page 15">
            <a:extLst>
              <a:ext uri="{FF2B5EF4-FFF2-40B4-BE49-F238E27FC236}">
                <a16:creationId xmlns:a16="http://schemas.microsoft.com/office/drawing/2014/main" id="{55572436-E7B3-441C-85CE-1DF000F1906A}"/>
              </a:ext>
            </a:extLst>
          </p:cNvPr>
          <p:cNvSpPr>
            <a:spLocks noGrp="1"/>
          </p:cNvSpPr>
          <p:nvPr>
            <p:ph type="sldNum" sz="quarter" idx="4"/>
          </p:nvPr>
        </p:nvSpPr>
        <p:spPr/>
        <p:txBody>
          <a:bodyPr/>
          <a:lstStyle/>
          <a:p>
            <a:fld id="{850B1B32-CFA8-4BD1-A730-6F4B7E12345B}" type="slidenum">
              <a:rPr lang="en-US" smtClean="0"/>
              <a:pPr/>
              <a:t>21</a:t>
            </a:fld>
            <a:endParaRPr lang="en-US" dirty="0"/>
          </a:p>
        </p:txBody>
      </p:sp>
    </p:spTree>
    <p:extLst>
      <p:ext uri="{BB962C8B-B14F-4D97-AF65-F5344CB8AC3E}">
        <p14:creationId xmlns:p14="http://schemas.microsoft.com/office/powerpoint/2010/main" val="2063889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E042-71CC-4FA9-99E2-5A9DE6373DF2}"/>
              </a:ext>
            </a:extLst>
          </p:cNvPr>
          <p:cNvSpPr>
            <a:spLocks noGrp="1"/>
          </p:cNvSpPr>
          <p:nvPr>
            <p:ph type="title"/>
          </p:nvPr>
        </p:nvSpPr>
        <p:spPr>
          <a:xfrm>
            <a:off x="609599" y="163975"/>
            <a:ext cx="10972799" cy="1143000"/>
          </a:xfrm>
        </p:spPr>
        <p:txBody>
          <a:bodyPr/>
          <a:lstStyle/>
          <a:p>
            <a:r>
              <a:rPr lang="en-US" dirty="0"/>
              <a:t>Due Dates	- Royalties</a:t>
            </a:r>
          </a:p>
        </p:txBody>
      </p:sp>
      <p:sp>
        <p:nvSpPr>
          <p:cNvPr id="3" name="Content Placeholder 2">
            <a:extLst>
              <a:ext uri="{FF2B5EF4-FFF2-40B4-BE49-F238E27FC236}">
                <a16:creationId xmlns:a16="http://schemas.microsoft.com/office/drawing/2014/main" id="{966FC33F-4B35-4CA7-AF50-5412FB57E367}"/>
              </a:ext>
            </a:extLst>
          </p:cNvPr>
          <p:cNvSpPr>
            <a:spLocks noGrp="1"/>
          </p:cNvSpPr>
          <p:nvPr>
            <p:ph idx="1"/>
          </p:nvPr>
        </p:nvSpPr>
        <p:spPr/>
        <p:txBody>
          <a:bodyPr>
            <a:normAutofit fontScale="92500" lnSpcReduction="10000"/>
          </a:bodyPr>
          <a:lstStyle/>
          <a:p>
            <a:pPr>
              <a:buFont typeface="Wingdings" panose="05000000000000000000" pitchFamily="2" charset="2"/>
              <a:buChar char="ü"/>
            </a:pPr>
            <a:r>
              <a:rPr lang="en-US" dirty="0"/>
              <a:t> Due the </a:t>
            </a:r>
            <a:r>
              <a:rPr lang="en-US" u="sng" dirty="0"/>
              <a:t>last day of the month</a:t>
            </a:r>
            <a:r>
              <a:rPr lang="en-US" dirty="0"/>
              <a:t> </a:t>
            </a:r>
            <a:r>
              <a:rPr lang="en-US" b="1" i="1" dirty="0"/>
              <a:t>following</a:t>
            </a:r>
            <a:r>
              <a:rPr lang="en-US" dirty="0"/>
              <a:t> the month product was sold or removed from the lease. </a:t>
            </a:r>
            <a:br>
              <a:rPr lang="en-US" dirty="0"/>
            </a:br>
            <a:endParaRPr lang="en-US" dirty="0"/>
          </a:p>
          <a:p>
            <a:pPr>
              <a:buFont typeface="Wingdings" panose="05000000000000000000" pitchFamily="2" charset="2"/>
              <a:buChar char="ü"/>
            </a:pPr>
            <a:r>
              <a:rPr lang="en-US" dirty="0"/>
              <a:t>If last day of month falls on weekend or Federal holiday, royalties are due the next business day</a:t>
            </a:r>
          </a:p>
          <a:p>
            <a:pPr lvl="1"/>
            <a:r>
              <a:rPr lang="en-US" dirty="0"/>
              <a:t>i.e., November 2021 royalties are due 01/03/2022 </a:t>
            </a:r>
            <a:br>
              <a:rPr lang="en-US" dirty="0"/>
            </a:br>
            <a:r>
              <a:rPr lang="en-US" dirty="0"/>
              <a:t>(the last day of the month, 12/31/2021, falls on a Federal holiday)</a:t>
            </a:r>
            <a:br>
              <a:rPr lang="en-US" dirty="0"/>
            </a:br>
            <a:endParaRPr lang="en-US" dirty="0"/>
          </a:p>
          <a:p>
            <a:pPr>
              <a:buFont typeface="Wingdings" panose="05000000000000000000" pitchFamily="2" charset="2"/>
              <a:buChar char="ü"/>
            </a:pPr>
            <a:r>
              <a:rPr lang="en-US" dirty="0"/>
              <a:t>Reports and payments must be made by 4:00 p.m. Mountain Time</a:t>
            </a:r>
          </a:p>
        </p:txBody>
      </p:sp>
      <p:pic>
        <p:nvPicPr>
          <p:cNvPr id="8" name="Graphic 7" descr="Alarm clock with solid fill">
            <a:extLst>
              <a:ext uri="{FF2B5EF4-FFF2-40B4-BE49-F238E27FC236}">
                <a16:creationId xmlns:a16="http://schemas.microsoft.com/office/drawing/2014/main" id="{3F4D2156-60BF-4076-B5FA-D5E79817F8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0768" y="5238426"/>
            <a:ext cx="1192539" cy="1192539"/>
          </a:xfrm>
          <a:prstGeom prst="rect">
            <a:avLst/>
          </a:prstGeom>
        </p:spPr>
      </p:pic>
      <p:sp>
        <p:nvSpPr>
          <p:cNvPr id="4" name="Slide Number Placeholder 3" descr="page 16">
            <a:extLst>
              <a:ext uri="{FF2B5EF4-FFF2-40B4-BE49-F238E27FC236}">
                <a16:creationId xmlns:a16="http://schemas.microsoft.com/office/drawing/2014/main" id="{F0B251DA-6035-4C4C-8F7D-4C9DDDBF6EDF}"/>
              </a:ext>
            </a:extLst>
          </p:cNvPr>
          <p:cNvSpPr>
            <a:spLocks noGrp="1"/>
          </p:cNvSpPr>
          <p:nvPr>
            <p:ph type="sldNum" sz="quarter" idx="4"/>
          </p:nvPr>
        </p:nvSpPr>
        <p:spPr/>
        <p:txBody>
          <a:bodyPr/>
          <a:lstStyle/>
          <a:p>
            <a:fld id="{850B1B32-CFA8-4BD1-A730-6F4B7E12345B}" type="slidenum">
              <a:rPr lang="en-US" smtClean="0"/>
              <a:pPr/>
              <a:t>22</a:t>
            </a:fld>
            <a:endParaRPr lang="en-US" dirty="0"/>
          </a:p>
        </p:txBody>
      </p:sp>
    </p:spTree>
    <p:extLst>
      <p:ext uri="{BB962C8B-B14F-4D97-AF65-F5344CB8AC3E}">
        <p14:creationId xmlns:p14="http://schemas.microsoft.com/office/powerpoint/2010/main" val="2180111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457A-12A0-4A43-B201-6BB65B14B7A7}"/>
              </a:ext>
            </a:extLst>
          </p:cNvPr>
          <p:cNvSpPr>
            <a:spLocks noGrp="1"/>
          </p:cNvSpPr>
          <p:nvPr>
            <p:ph type="title"/>
          </p:nvPr>
        </p:nvSpPr>
        <p:spPr/>
        <p:txBody>
          <a:bodyPr>
            <a:normAutofit/>
          </a:bodyPr>
          <a:lstStyle/>
          <a:p>
            <a:r>
              <a:rPr lang="en-US" dirty="0"/>
              <a:t>Due Dates – Minimum Royalties/Rent</a:t>
            </a:r>
          </a:p>
        </p:txBody>
      </p:sp>
      <p:sp>
        <p:nvSpPr>
          <p:cNvPr id="3" name="Content Placeholder 2">
            <a:extLst>
              <a:ext uri="{FF2B5EF4-FFF2-40B4-BE49-F238E27FC236}">
                <a16:creationId xmlns:a16="http://schemas.microsoft.com/office/drawing/2014/main" id="{DFAE9227-A002-44EB-B5C3-BEEF0D8C4097}"/>
              </a:ext>
            </a:extLst>
          </p:cNvPr>
          <p:cNvSpPr>
            <a:spLocks noGrp="1"/>
          </p:cNvSpPr>
          <p:nvPr>
            <p:ph idx="1"/>
          </p:nvPr>
        </p:nvSpPr>
        <p:spPr/>
        <p:txBody>
          <a:bodyPr>
            <a:normAutofit fontScale="92500"/>
          </a:bodyPr>
          <a:lstStyle/>
          <a:p>
            <a:pPr>
              <a:buFont typeface="Wingdings" panose="05000000000000000000" pitchFamily="2" charset="2"/>
              <a:buChar char="ü"/>
            </a:pPr>
            <a:r>
              <a:rPr lang="en-US" dirty="0"/>
              <a:t>Both due by 4:00 p.m. Mountain Time</a:t>
            </a:r>
            <a:br>
              <a:rPr lang="en-US" dirty="0"/>
            </a:br>
            <a:endParaRPr lang="en-US" dirty="0"/>
          </a:p>
          <a:p>
            <a:pPr>
              <a:buFont typeface="Wingdings" panose="05000000000000000000" pitchFamily="2" charset="2"/>
              <a:buChar char="ü"/>
            </a:pPr>
            <a:r>
              <a:rPr lang="en-US" dirty="0"/>
              <a:t>Minimum Royalties </a:t>
            </a:r>
          </a:p>
          <a:p>
            <a:pPr lvl="1"/>
            <a:r>
              <a:rPr lang="en-US" dirty="0"/>
              <a:t>Due on or before last day of the month/year of lease year</a:t>
            </a:r>
          </a:p>
          <a:p>
            <a:pPr lvl="1"/>
            <a:r>
              <a:rPr lang="en-US" dirty="0"/>
              <a:t>An estimate does not give additional time to pay Minimum Royalties</a:t>
            </a:r>
          </a:p>
          <a:p>
            <a:pPr lvl="1"/>
            <a:endParaRPr lang="en-US" dirty="0"/>
          </a:p>
          <a:p>
            <a:pPr>
              <a:buFont typeface="Wingdings" panose="05000000000000000000" pitchFamily="2" charset="2"/>
              <a:buChar char="ü"/>
            </a:pPr>
            <a:r>
              <a:rPr lang="en-US" dirty="0"/>
              <a:t>Rental Payments</a:t>
            </a:r>
          </a:p>
          <a:p>
            <a:pPr lvl="1"/>
            <a:r>
              <a:rPr lang="en-US" dirty="0"/>
              <a:t>Due on or before the lease anniversary date</a:t>
            </a:r>
          </a:p>
          <a:p>
            <a:pPr lvl="1"/>
            <a:r>
              <a:rPr lang="en-US" dirty="0"/>
              <a:t>Indian rental payments must include a Form-2014 report</a:t>
            </a:r>
          </a:p>
          <a:p>
            <a:pPr marL="457200" lvl="1" indent="0">
              <a:buNone/>
            </a:pPr>
            <a:endParaRPr lang="en-US" dirty="0"/>
          </a:p>
          <a:p>
            <a:endParaRPr lang="en-US" dirty="0"/>
          </a:p>
        </p:txBody>
      </p:sp>
      <p:sp>
        <p:nvSpPr>
          <p:cNvPr id="4" name="Slide Number Placeholder 3" descr="page 17">
            <a:extLst>
              <a:ext uri="{FF2B5EF4-FFF2-40B4-BE49-F238E27FC236}">
                <a16:creationId xmlns:a16="http://schemas.microsoft.com/office/drawing/2014/main" id="{3D91B031-C7B3-4CF3-A400-D9B2F95A20BE}"/>
              </a:ext>
            </a:extLst>
          </p:cNvPr>
          <p:cNvSpPr>
            <a:spLocks noGrp="1"/>
          </p:cNvSpPr>
          <p:nvPr>
            <p:ph type="sldNum" sz="quarter" idx="4"/>
          </p:nvPr>
        </p:nvSpPr>
        <p:spPr/>
        <p:txBody>
          <a:bodyPr/>
          <a:lstStyle/>
          <a:p>
            <a:fld id="{850B1B32-CFA8-4BD1-A730-6F4B7E12345B}" type="slidenum">
              <a:rPr lang="en-US" smtClean="0"/>
              <a:pPr/>
              <a:t>23</a:t>
            </a:fld>
            <a:endParaRPr lang="en-US" dirty="0"/>
          </a:p>
        </p:txBody>
      </p:sp>
    </p:spTree>
    <p:extLst>
      <p:ext uri="{BB962C8B-B14F-4D97-AF65-F5344CB8AC3E}">
        <p14:creationId xmlns:p14="http://schemas.microsoft.com/office/powerpoint/2010/main" val="370538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396A-BAA0-4572-B441-35A9BA447843}"/>
              </a:ext>
            </a:extLst>
          </p:cNvPr>
          <p:cNvSpPr>
            <a:spLocks noGrp="1"/>
          </p:cNvSpPr>
          <p:nvPr>
            <p:ph type="title"/>
          </p:nvPr>
        </p:nvSpPr>
        <p:spPr/>
        <p:txBody>
          <a:bodyPr/>
          <a:lstStyle/>
          <a:p>
            <a:r>
              <a:rPr lang="en-US" dirty="0"/>
              <a:t>ONRR Form-2014 Electronic Report</a:t>
            </a:r>
          </a:p>
        </p:txBody>
      </p:sp>
      <p:sp>
        <p:nvSpPr>
          <p:cNvPr id="4" name="Slide Number Placeholder 3" descr="page 18">
            <a:extLst>
              <a:ext uri="{FF2B5EF4-FFF2-40B4-BE49-F238E27FC236}">
                <a16:creationId xmlns:a16="http://schemas.microsoft.com/office/drawing/2014/main" id="{70309B86-FB1C-497E-92BB-5E7CF7FC52C4}"/>
              </a:ext>
            </a:extLst>
          </p:cNvPr>
          <p:cNvSpPr>
            <a:spLocks noGrp="1"/>
          </p:cNvSpPr>
          <p:nvPr>
            <p:ph type="sldNum" sz="quarter" idx="4"/>
          </p:nvPr>
        </p:nvSpPr>
        <p:spPr/>
        <p:txBody>
          <a:bodyPr/>
          <a:lstStyle/>
          <a:p>
            <a:fld id="{850B1B32-CFA8-4BD1-A730-6F4B7E12345B}" type="slidenum">
              <a:rPr lang="en-US" smtClean="0"/>
              <a:pPr/>
              <a:t>24</a:t>
            </a:fld>
            <a:endParaRPr lang="en-US" dirty="0"/>
          </a:p>
        </p:txBody>
      </p:sp>
    </p:spTree>
    <p:extLst>
      <p:ext uri="{BB962C8B-B14F-4D97-AF65-F5344CB8AC3E}">
        <p14:creationId xmlns:p14="http://schemas.microsoft.com/office/powerpoint/2010/main" val="1133125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8D90-12A5-48A3-A381-9E30FCEC7D69}"/>
              </a:ext>
            </a:extLst>
          </p:cNvPr>
          <p:cNvSpPr>
            <a:spLocks noGrp="1"/>
          </p:cNvSpPr>
          <p:nvPr>
            <p:ph type="title"/>
          </p:nvPr>
        </p:nvSpPr>
        <p:spPr/>
        <p:txBody>
          <a:bodyPr/>
          <a:lstStyle/>
          <a:p>
            <a:r>
              <a:rPr lang="en-US" dirty="0"/>
              <a:t>Reports and Payments</a:t>
            </a:r>
          </a:p>
        </p:txBody>
      </p:sp>
      <p:sp>
        <p:nvSpPr>
          <p:cNvPr id="7" name="Content Placeholder 2">
            <a:extLst>
              <a:ext uri="{FF2B5EF4-FFF2-40B4-BE49-F238E27FC236}">
                <a16:creationId xmlns:a16="http://schemas.microsoft.com/office/drawing/2014/main" id="{CC5DDEB6-40C4-F112-55DA-D11ADC3363F6}"/>
              </a:ext>
            </a:extLst>
          </p:cNvPr>
          <p:cNvSpPr txBox="1">
            <a:spLocks/>
          </p:cNvSpPr>
          <p:nvPr/>
        </p:nvSpPr>
        <p:spPr>
          <a:xfrm>
            <a:off x="552191" y="1295400"/>
            <a:ext cx="10972800" cy="477684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484554"/>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845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845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845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4845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All payments and reports must contain:</a:t>
            </a:r>
          </a:p>
          <a:p>
            <a:pPr lvl="1">
              <a:buFont typeface="Arial" panose="020B0604020202020204" pitchFamily="34" charset="0"/>
              <a:buChar char="♦"/>
            </a:pPr>
            <a:r>
              <a:rPr lang="en-US" dirty="0"/>
              <a:t>5-digit </a:t>
            </a:r>
            <a:r>
              <a:rPr lang="en-US" b="1" dirty="0">
                <a:solidFill>
                  <a:srgbClr val="C00000"/>
                </a:solidFill>
              </a:rPr>
              <a:t>Payor Code </a:t>
            </a:r>
            <a:r>
              <a:rPr lang="en-US" dirty="0"/>
              <a:t>(ONRR assigned)</a:t>
            </a:r>
          </a:p>
          <a:p>
            <a:pPr lvl="1">
              <a:buFont typeface="Arial" panose="020B0604020202020204" pitchFamily="34" charset="0"/>
              <a:buChar char="♦"/>
            </a:pPr>
            <a:r>
              <a:rPr lang="en-US" dirty="0"/>
              <a:t>8-digit, or alpha numeric, payor assigned document number, or </a:t>
            </a:r>
            <a:r>
              <a:rPr lang="en-US" b="1" dirty="0">
                <a:solidFill>
                  <a:srgbClr val="C00000"/>
                </a:solidFill>
              </a:rPr>
              <a:t>PAD number</a:t>
            </a:r>
          </a:p>
          <a:p>
            <a:r>
              <a:rPr lang="en-US" dirty="0">
                <a:solidFill>
                  <a:schemeClr val="tx1"/>
                </a:solidFill>
              </a:rPr>
              <a:t>The Payor Code and PAD number </a:t>
            </a:r>
            <a:r>
              <a:rPr lang="en-US" u="sng" dirty="0">
                <a:solidFill>
                  <a:schemeClr val="tx1"/>
                </a:solidFill>
              </a:rPr>
              <a:t>must</a:t>
            </a:r>
            <a:r>
              <a:rPr lang="en-US" dirty="0">
                <a:solidFill>
                  <a:schemeClr val="tx1"/>
                </a:solidFill>
              </a:rPr>
              <a:t> match between the report and associated payment.</a:t>
            </a:r>
          </a:p>
          <a:p>
            <a:r>
              <a:rPr lang="en-US" dirty="0">
                <a:solidFill>
                  <a:schemeClr val="tx1"/>
                </a:solidFill>
              </a:rPr>
              <a:t>The payment total and Form-2014 report total </a:t>
            </a:r>
            <a:r>
              <a:rPr lang="en-US" b="1" u="sng" dirty="0">
                <a:solidFill>
                  <a:schemeClr val="tx1"/>
                </a:solidFill>
              </a:rPr>
              <a:t>must</a:t>
            </a:r>
            <a:r>
              <a:rPr lang="en-US" b="1" dirty="0">
                <a:solidFill>
                  <a:schemeClr val="tx1"/>
                </a:solidFill>
              </a:rPr>
              <a:t> </a:t>
            </a:r>
            <a:r>
              <a:rPr lang="en-US" dirty="0">
                <a:solidFill>
                  <a:schemeClr val="tx1"/>
                </a:solidFill>
              </a:rPr>
              <a:t>match.</a:t>
            </a:r>
          </a:p>
          <a:p>
            <a:r>
              <a:rPr lang="en-US" dirty="0">
                <a:solidFill>
                  <a:schemeClr val="tx1"/>
                </a:solidFill>
              </a:rPr>
              <a:t>Please remember to use a unique PAD number for all reports to eliminate the possibility of duplicate reporting.</a:t>
            </a:r>
          </a:p>
          <a:p>
            <a:r>
              <a:rPr lang="en-US" dirty="0">
                <a:solidFill>
                  <a:schemeClr val="tx1"/>
                </a:solidFill>
              </a:rPr>
              <a:t>For CMP’s, your auditor will assign you a unique PAD number to use on all reports associated with your audit.</a:t>
            </a:r>
          </a:p>
          <a:p>
            <a:pPr lvl="1">
              <a:buFont typeface="Arial" panose="020B0604020202020204" pitchFamily="34" charset="0"/>
              <a:buChar char="♦"/>
            </a:pPr>
            <a:endParaRPr lang="en-US" dirty="0"/>
          </a:p>
        </p:txBody>
      </p:sp>
      <p:sp>
        <p:nvSpPr>
          <p:cNvPr id="4" name="Slide Number Placeholder 3" descr="page 7">
            <a:extLst>
              <a:ext uri="{FF2B5EF4-FFF2-40B4-BE49-F238E27FC236}">
                <a16:creationId xmlns:a16="http://schemas.microsoft.com/office/drawing/2014/main" id="{4D6E1EFB-0872-4D14-8EFA-CC3E0F5B96AF}"/>
              </a:ext>
            </a:extLst>
          </p:cNvPr>
          <p:cNvSpPr>
            <a:spLocks noGrp="1"/>
          </p:cNvSpPr>
          <p:nvPr>
            <p:ph type="sldNum" sz="quarter" idx="4"/>
          </p:nvPr>
        </p:nvSpPr>
        <p:spPr/>
        <p:txBody>
          <a:bodyPr/>
          <a:lstStyle/>
          <a:p>
            <a:fld id="{850B1B32-CFA8-4BD1-A730-6F4B7E12345B}" type="slidenum">
              <a:rPr lang="en-US" smtClean="0"/>
              <a:pPr/>
              <a:t>25</a:t>
            </a:fld>
            <a:endParaRPr lang="en-US"/>
          </a:p>
        </p:txBody>
      </p:sp>
    </p:spTree>
    <p:extLst>
      <p:ext uri="{BB962C8B-B14F-4D97-AF65-F5344CB8AC3E}">
        <p14:creationId xmlns:p14="http://schemas.microsoft.com/office/powerpoint/2010/main" val="50912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8810-5FFA-46BF-86CB-1BF55936631D}"/>
              </a:ext>
            </a:extLst>
          </p:cNvPr>
          <p:cNvSpPr>
            <a:spLocks noGrp="1"/>
          </p:cNvSpPr>
          <p:nvPr>
            <p:ph type="title"/>
          </p:nvPr>
        </p:nvSpPr>
        <p:spPr/>
        <p:txBody>
          <a:bodyPr/>
          <a:lstStyle/>
          <a:p>
            <a:r>
              <a:rPr lang="en-US" dirty="0"/>
              <a:t>Form-2014 Submission</a:t>
            </a:r>
          </a:p>
        </p:txBody>
      </p:sp>
      <p:pic>
        <p:nvPicPr>
          <p:cNvPr id="6" name="Content Placeholder 5" descr="A screenshot of the eCommerce document's list page tab headings showing the upload file tab and New 2014 button">
            <a:extLst>
              <a:ext uri="{FF2B5EF4-FFF2-40B4-BE49-F238E27FC236}">
                <a16:creationId xmlns:a16="http://schemas.microsoft.com/office/drawing/2014/main" id="{A8F21BFB-7FD7-41D5-ACB4-50F15B606AB6}"/>
              </a:ext>
            </a:extLst>
          </p:cNvPr>
          <p:cNvPicPr>
            <a:picLocks noGrp="1" noChangeAspect="1"/>
          </p:cNvPicPr>
          <p:nvPr>
            <p:ph idx="1"/>
          </p:nvPr>
        </p:nvPicPr>
        <p:blipFill>
          <a:blip r:embed="rId3"/>
          <a:stretch>
            <a:fillRect/>
          </a:stretch>
        </p:blipFill>
        <p:spPr>
          <a:xfrm>
            <a:off x="609598" y="1561390"/>
            <a:ext cx="8079804" cy="2553410"/>
          </a:xfrm>
          <a:prstGeom prst="rect">
            <a:avLst/>
          </a:prstGeom>
          <a:ln>
            <a:noFill/>
          </a:ln>
          <a:effectLst>
            <a:outerShdw blurRad="292100" dist="139700" dir="2700000" algn="tl" rotWithShape="0">
              <a:srgbClr val="333333">
                <a:alpha val="65000"/>
              </a:srgbClr>
            </a:outerShdw>
          </a:effectLst>
        </p:spPr>
      </p:pic>
      <p:pic>
        <p:nvPicPr>
          <p:cNvPr id="7" name="Graphic 6" descr="An arrow point to the Upload File tab">
            <a:extLst>
              <a:ext uri="{FF2B5EF4-FFF2-40B4-BE49-F238E27FC236}">
                <a16:creationId xmlns:a16="http://schemas.microsoft.com/office/drawing/2014/main" id="{66B76246-77CC-42A1-AE2D-F48FE2FDDE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912464" y="2741842"/>
            <a:ext cx="670974" cy="590905"/>
          </a:xfrm>
          <a:prstGeom prst="rect">
            <a:avLst/>
          </a:prstGeom>
          <a:effectLst>
            <a:outerShdw blurRad="50800" dist="38100" dir="5400000" algn="t" rotWithShape="0">
              <a:prstClr val="black">
                <a:alpha val="40000"/>
              </a:prstClr>
            </a:outerShdw>
          </a:effectLst>
        </p:spPr>
      </p:pic>
      <p:pic>
        <p:nvPicPr>
          <p:cNvPr id="9" name="Graphic 8" descr="An arrow pointing to the New 2014 button">
            <a:extLst>
              <a:ext uri="{FF2B5EF4-FFF2-40B4-BE49-F238E27FC236}">
                <a16:creationId xmlns:a16="http://schemas.microsoft.com/office/drawing/2014/main" id="{50DB9D64-2DEB-4002-8DD9-7A760EA089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864464" y="3904895"/>
            <a:ext cx="670974" cy="590905"/>
          </a:xfrm>
          <a:prstGeom prst="rect">
            <a:avLst/>
          </a:prstGeom>
          <a:effectLst>
            <a:outerShdw blurRad="50800" dist="38100" dir="5400000" algn="t" rotWithShape="0">
              <a:prstClr val="black">
                <a:alpha val="40000"/>
              </a:prstClr>
            </a:outerShdw>
          </a:effectLst>
        </p:spPr>
      </p:pic>
      <p:pic>
        <p:nvPicPr>
          <p:cNvPr id="11" name="Picture 10" descr="A screenshot of the screen that appears after the upload file tab is selected, that describes how to upload a report file from your local computer by clicking the select button, and that report files must be in .csv, .txt, and .zip formats only.">
            <a:extLst>
              <a:ext uri="{FF2B5EF4-FFF2-40B4-BE49-F238E27FC236}">
                <a16:creationId xmlns:a16="http://schemas.microsoft.com/office/drawing/2014/main" id="{5F79F543-D0A2-4DF0-A5A7-02D32018FAF6}"/>
              </a:ext>
            </a:extLst>
          </p:cNvPr>
          <p:cNvPicPr>
            <a:picLocks noChangeAspect="1"/>
          </p:cNvPicPr>
          <p:nvPr/>
        </p:nvPicPr>
        <p:blipFill>
          <a:blip r:embed="rId6"/>
          <a:stretch>
            <a:fillRect/>
          </a:stretch>
        </p:blipFill>
        <p:spPr>
          <a:xfrm>
            <a:off x="3000373" y="4380790"/>
            <a:ext cx="8582025" cy="1304925"/>
          </a:xfrm>
          <a:prstGeom prst="rect">
            <a:avLst/>
          </a:prstGeom>
          <a:ln>
            <a:noFill/>
          </a:ln>
          <a:effectLst>
            <a:outerShdw blurRad="292100" dist="139700" dir="2700000" algn="tl" rotWithShape="0">
              <a:srgbClr val="333333">
                <a:alpha val="65000"/>
              </a:srgbClr>
            </a:outerShdw>
          </a:effectLst>
        </p:spPr>
      </p:pic>
      <p:sp>
        <p:nvSpPr>
          <p:cNvPr id="4" name="Slide Number Placeholder 3" descr="page 19">
            <a:extLst>
              <a:ext uri="{FF2B5EF4-FFF2-40B4-BE49-F238E27FC236}">
                <a16:creationId xmlns:a16="http://schemas.microsoft.com/office/drawing/2014/main" id="{C7C1A9F9-EDE5-4D14-8FC2-32C5C5753D97}"/>
              </a:ext>
            </a:extLst>
          </p:cNvPr>
          <p:cNvSpPr>
            <a:spLocks noGrp="1"/>
          </p:cNvSpPr>
          <p:nvPr>
            <p:ph type="sldNum" sz="quarter" idx="4"/>
          </p:nvPr>
        </p:nvSpPr>
        <p:spPr/>
        <p:txBody>
          <a:bodyPr/>
          <a:lstStyle/>
          <a:p>
            <a:fld id="{850B1B32-CFA8-4BD1-A730-6F4B7E12345B}" type="slidenum">
              <a:rPr lang="en-US" smtClean="0"/>
              <a:pPr/>
              <a:t>26</a:t>
            </a:fld>
            <a:endParaRPr lang="en-US" dirty="0"/>
          </a:p>
        </p:txBody>
      </p:sp>
    </p:spTree>
    <p:extLst>
      <p:ext uri="{BB962C8B-B14F-4D97-AF65-F5344CB8AC3E}">
        <p14:creationId xmlns:p14="http://schemas.microsoft.com/office/powerpoint/2010/main" val="4151523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79CB6-15C7-459F-B77D-EF3EEB57DA96}"/>
              </a:ext>
            </a:extLst>
          </p:cNvPr>
          <p:cNvSpPr>
            <a:spLocks noGrp="1"/>
          </p:cNvSpPr>
          <p:nvPr>
            <p:ph type="title"/>
          </p:nvPr>
        </p:nvSpPr>
        <p:spPr/>
        <p:txBody>
          <a:bodyPr/>
          <a:lstStyle/>
          <a:p>
            <a:r>
              <a:rPr lang="en-US" dirty="0"/>
              <a:t>Form-2014 eCommerce Interface</a:t>
            </a:r>
          </a:p>
        </p:txBody>
      </p:sp>
      <p:pic>
        <p:nvPicPr>
          <p:cNvPr id="6" name="Content Placeholder 5" descr="A screenshot of the Form-2014 e-Commerce interface after the new 2014 button had been clicked, opening up a new 2014 report.  ">
            <a:extLst>
              <a:ext uri="{FF2B5EF4-FFF2-40B4-BE49-F238E27FC236}">
                <a16:creationId xmlns:a16="http://schemas.microsoft.com/office/drawing/2014/main" id="{B8F41EA4-7E26-4131-844E-A40E1BE67712}"/>
              </a:ext>
            </a:extLst>
          </p:cNvPr>
          <p:cNvPicPr>
            <a:picLocks noGrp="1" noChangeAspect="1"/>
          </p:cNvPicPr>
          <p:nvPr>
            <p:ph idx="1"/>
          </p:nvPr>
        </p:nvPicPr>
        <p:blipFill>
          <a:blip r:embed="rId3"/>
          <a:stretch>
            <a:fillRect/>
          </a:stretch>
        </p:blipFill>
        <p:spPr>
          <a:xfrm>
            <a:off x="290121" y="1075822"/>
            <a:ext cx="9154668" cy="5405287"/>
          </a:xfrm>
        </p:spPr>
      </p:pic>
      <p:pic>
        <p:nvPicPr>
          <p:cNvPr id="7" name="Graphic 6" descr="An arrow showing the Report ID has an automatically generated a number.">
            <a:extLst>
              <a:ext uri="{FF2B5EF4-FFF2-40B4-BE49-F238E27FC236}">
                <a16:creationId xmlns:a16="http://schemas.microsoft.com/office/drawing/2014/main" id="{DBCF5FDE-64A5-4297-9A51-365C290ACF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59401" y="2693716"/>
            <a:ext cx="670974" cy="590905"/>
          </a:xfrm>
          <a:prstGeom prst="rect">
            <a:avLst/>
          </a:prstGeom>
          <a:effectLst>
            <a:outerShdw blurRad="50800" dist="38100" dir="5400000" algn="t" rotWithShape="0">
              <a:prstClr val="black">
                <a:alpha val="40000"/>
              </a:prstClr>
            </a:outerShdw>
          </a:effectLst>
        </p:spPr>
      </p:pic>
      <p:pic>
        <p:nvPicPr>
          <p:cNvPr id="8" name="Graphic 7" descr="an arrow pointing to the payor code cell">
            <a:extLst>
              <a:ext uri="{FF2B5EF4-FFF2-40B4-BE49-F238E27FC236}">
                <a16:creationId xmlns:a16="http://schemas.microsoft.com/office/drawing/2014/main" id="{3F0F5EE6-5A29-4995-97B8-36448098EB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951317" y="3297349"/>
            <a:ext cx="670974" cy="590905"/>
          </a:xfrm>
          <a:prstGeom prst="rect">
            <a:avLst/>
          </a:prstGeom>
          <a:effectLst>
            <a:outerShdw blurRad="50800" dist="38100" dir="5400000" algn="t" rotWithShape="0">
              <a:prstClr val="black">
                <a:alpha val="40000"/>
              </a:prstClr>
            </a:outerShdw>
          </a:effectLst>
        </p:spPr>
      </p:pic>
      <p:pic>
        <p:nvPicPr>
          <p:cNvPr id="9" name="Graphic 8" descr="An arrow pointing to the Payor Assigned Doc. Number cell">
            <a:extLst>
              <a:ext uri="{FF2B5EF4-FFF2-40B4-BE49-F238E27FC236}">
                <a16:creationId xmlns:a16="http://schemas.microsoft.com/office/drawing/2014/main" id="{3F2C17CD-C0DB-4EB9-B041-0E7F73B01F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16801" y="4101410"/>
            <a:ext cx="670974" cy="590905"/>
          </a:xfrm>
          <a:prstGeom prst="rect">
            <a:avLst/>
          </a:prstGeom>
          <a:effectLst>
            <a:outerShdw blurRad="50800" dist="38100" dir="5400000" algn="t" rotWithShape="0">
              <a:prstClr val="black">
                <a:alpha val="40000"/>
              </a:prstClr>
            </a:outerShdw>
          </a:effectLst>
        </p:spPr>
      </p:pic>
      <p:sp>
        <p:nvSpPr>
          <p:cNvPr id="4" name="Slide Number Placeholder 3" descr="page 20">
            <a:extLst>
              <a:ext uri="{FF2B5EF4-FFF2-40B4-BE49-F238E27FC236}">
                <a16:creationId xmlns:a16="http://schemas.microsoft.com/office/drawing/2014/main" id="{4479A3C1-09CA-43F3-B3B4-00EBA5FC2224}"/>
              </a:ext>
            </a:extLst>
          </p:cNvPr>
          <p:cNvSpPr>
            <a:spLocks noGrp="1"/>
          </p:cNvSpPr>
          <p:nvPr>
            <p:ph type="sldNum" sz="quarter" idx="4"/>
          </p:nvPr>
        </p:nvSpPr>
        <p:spPr/>
        <p:txBody>
          <a:bodyPr/>
          <a:lstStyle/>
          <a:p>
            <a:fld id="{850B1B32-CFA8-4BD1-A730-6F4B7E12345B}" type="slidenum">
              <a:rPr lang="en-US" smtClean="0"/>
              <a:pPr/>
              <a:t>27</a:t>
            </a:fld>
            <a:endParaRPr lang="en-US" dirty="0"/>
          </a:p>
        </p:txBody>
      </p:sp>
    </p:spTree>
    <p:extLst>
      <p:ext uri="{BB962C8B-B14F-4D97-AF65-F5344CB8AC3E}">
        <p14:creationId xmlns:p14="http://schemas.microsoft.com/office/powerpoint/2010/main" val="2340817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48B7-EB7D-4F96-9B94-3582FDF2EF87}"/>
              </a:ext>
            </a:extLst>
          </p:cNvPr>
          <p:cNvSpPr>
            <a:spLocks noGrp="1"/>
          </p:cNvSpPr>
          <p:nvPr>
            <p:ph type="title"/>
          </p:nvPr>
        </p:nvSpPr>
        <p:spPr/>
        <p:txBody>
          <a:bodyPr>
            <a:normAutofit/>
          </a:bodyPr>
          <a:lstStyle/>
          <a:p>
            <a:r>
              <a:rPr lang="en-US" dirty="0"/>
              <a:t>ONRR Form-2014 Parts</a:t>
            </a:r>
          </a:p>
        </p:txBody>
      </p:sp>
      <p:sp>
        <p:nvSpPr>
          <p:cNvPr id="3" name="Text Placeholder 2">
            <a:extLst>
              <a:ext uri="{FF2B5EF4-FFF2-40B4-BE49-F238E27FC236}">
                <a16:creationId xmlns:a16="http://schemas.microsoft.com/office/drawing/2014/main" id="{E6068475-105B-47E9-BC53-43D81AD375F4}"/>
              </a:ext>
            </a:extLst>
          </p:cNvPr>
          <p:cNvSpPr>
            <a:spLocks noGrp="1"/>
          </p:cNvSpPr>
          <p:nvPr>
            <p:ph type="body" idx="1"/>
          </p:nvPr>
        </p:nvSpPr>
        <p:spPr>
          <a:xfrm>
            <a:off x="609600" y="1535113"/>
            <a:ext cx="3183083" cy="639762"/>
          </a:xfrm>
        </p:spPr>
        <p:txBody>
          <a:bodyPr/>
          <a:lstStyle/>
          <a:p>
            <a:r>
              <a:rPr lang="en-US" dirty="0"/>
              <a:t>HEADER</a:t>
            </a:r>
          </a:p>
        </p:txBody>
      </p:sp>
      <p:sp>
        <p:nvSpPr>
          <p:cNvPr id="4" name="Content Placeholder 3">
            <a:extLst>
              <a:ext uri="{FF2B5EF4-FFF2-40B4-BE49-F238E27FC236}">
                <a16:creationId xmlns:a16="http://schemas.microsoft.com/office/drawing/2014/main" id="{76D5C545-08C2-404C-8D7E-02B7E71766F2}"/>
              </a:ext>
            </a:extLst>
          </p:cNvPr>
          <p:cNvSpPr>
            <a:spLocks noGrp="1"/>
          </p:cNvSpPr>
          <p:nvPr>
            <p:ph sz="half" idx="2"/>
          </p:nvPr>
        </p:nvSpPr>
        <p:spPr>
          <a:xfrm>
            <a:off x="609601" y="2286000"/>
            <a:ext cx="3183082" cy="3951288"/>
          </a:xfrm>
        </p:spPr>
        <p:txBody>
          <a:bodyPr>
            <a:normAutofit/>
          </a:bodyPr>
          <a:lstStyle/>
          <a:p>
            <a:r>
              <a:rPr lang="en-US" sz="1800" dirty="0"/>
              <a:t>Requires a valid payor code</a:t>
            </a:r>
            <a:br>
              <a:rPr lang="en-US" sz="1800" dirty="0"/>
            </a:br>
            <a:endParaRPr lang="en-US" sz="1800" dirty="0"/>
          </a:p>
          <a:p>
            <a:r>
              <a:rPr lang="en-US" sz="1800" dirty="0"/>
              <a:t>Indicates if report is for Federal or Indian leases</a:t>
            </a:r>
            <a:br>
              <a:rPr lang="en-US" sz="1800" dirty="0"/>
            </a:br>
            <a:endParaRPr lang="en-US" sz="1800" dirty="0"/>
          </a:p>
          <a:p>
            <a:r>
              <a:rPr lang="en-US" sz="1800" dirty="0"/>
              <a:t>Requires unique PAD number to match to the payment</a:t>
            </a:r>
          </a:p>
          <a:p>
            <a:endParaRPr lang="en-US" sz="1800" dirty="0"/>
          </a:p>
        </p:txBody>
      </p:sp>
      <p:sp>
        <p:nvSpPr>
          <p:cNvPr id="5" name="Text Placeholder 4">
            <a:extLst>
              <a:ext uri="{FF2B5EF4-FFF2-40B4-BE49-F238E27FC236}">
                <a16:creationId xmlns:a16="http://schemas.microsoft.com/office/drawing/2014/main" id="{3C71A359-9A92-4D4C-A17B-E07C59CB366E}"/>
              </a:ext>
            </a:extLst>
          </p:cNvPr>
          <p:cNvSpPr>
            <a:spLocks noGrp="1"/>
          </p:cNvSpPr>
          <p:nvPr>
            <p:ph type="body" sz="quarter" idx="3"/>
          </p:nvPr>
        </p:nvSpPr>
        <p:spPr>
          <a:xfrm>
            <a:off x="4063232" y="1535113"/>
            <a:ext cx="3677995" cy="639762"/>
          </a:xfrm>
        </p:spPr>
        <p:txBody>
          <a:bodyPr/>
          <a:lstStyle/>
          <a:p>
            <a:r>
              <a:rPr lang="en-US" dirty="0"/>
              <a:t>DETAIL</a:t>
            </a:r>
          </a:p>
        </p:txBody>
      </p:sp>
      <p:sp>
        <p:nvSpPr>
          <p:cNvPr id="18" name="Content Placeholder 5">
            <a:extLst>
              <a:ext uri="{FF2B5EF4-FFF2-40B4-BE49-F238E27FC236}">
                <a16:creationId xmlns:a16="http://schemas.microsoft.com/office/drawing/2014/main" id="{1626E7B9-5E17-4E4B-A825-EA5956086970}"/>
              </a:ext>
            </a:extLst>
          </p:cNvPr>
          <p:cNvSpPr txBox="1">
            <a:spLocks/>
          </p:cNvSpPr>
          <p:nvPr/>
        </p:nvSpPr>
        <p:spPr>
          <a:xfrm>
            <a:off x="4187536" y="2286000"/>
            <a:ext cx="3553691" cy="395128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rgbClr val="484554"/>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4845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rgbClr val="4845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rgbClr val="4845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rgbClr val="4845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1800" dirty="0"/>
              <a:t>Allows the reporter to assign their own naming convention to the report</a:t>
            </a:r>
            <a:br>
              <a:rPr lang="en-US" sz="1800" dirty="0"/>
            </a:br>
            <a:endParaRPr lang="en-US" sz="1800" dirty="0"/>
          </a:p>
          <a:p>
            <a:r>
              <a:rPr lang="en-US" sz="1800" dirty="0"/>
              <a:t>Captures the lease number and agreement number, if applicable.</a:t>
            </a:r>
            <a:br>
              <a:rPr lang="en-US" sz="1800" dirty="0"/>
            </a:br>
            <a:endParaRPr lang="en-US" sz="1800" dirty="0"/>
          </a:p>
          <a:p>
            <a:r>
              <a:rPr lang="en-US" sz="1800" dirty="0"/>
              <a:t>Allows for well number reporting</a:t>
            </a:r>
            <a:br>
              <a:rPr lang="en-US" sz="1800" dirty="0"/>
            </a:br>
            <a:endParaRPr lang="en-US" sz="1800" dirty="0"/>
          </a:p>
          <a:p>
            <a:r>
              <a:rPr lang="en-US" sz="1800" dirty="0"/>
              <a:t>Drop-down menus to identify product type, sales type, sales date, transaction code, and adjustment reason codes</a:t>
            </a:r>
          </a:p>
        </p:txBody>
      </p:sp>
      <p:sp>
        <p:nvSpPr>
          <p:cNvPr id="8" name="Text Placeholder 4">
            <a:extLst>
              <a:ext uri="{FF2B5EF4-FFF2-40B4-BE49-F238E27FC236}">
                <a16:creationId xmlns:a16="http://schemas.microsoft.com/office/drawing/2014/main" id="{8A4A22F3-3F72-46ED-9E62-07863AAFA630}"/>
              </a:ext>
            </a:extLst>
          </p:cNvPr>
          <p:cNvSpPr txBox="1">
            <a:spLocks/>
          </p:cNvSpPr>
          <p:nvPr/>
        </p:nvSpPr>
        <p:spPr>
          <a:xfrm>
            <a:off x="7846996" y="1535113"/>
            <a:ext cx="3677995"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000" b="1" kern="1200">
                <a:solidFill>
                  <a:srgbClr val="484554"/>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rgbClr val="484554"/>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rgbClr val="484554"/>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rgbClr val="484554"/>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rgbClr val="484554"/>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a:t>TRAILER</a:t>
            </a:r>
          </a:p>
        </p:txBody>
      </p:sp>
      <p:sp>
        <p:nvSpPr>
          <p:cNvPr id="17" name="Content Placeholder 5">
            <a:extLst>
              <a:ext uri="{FF2B5EF4-FFF2-40B4-BE49-F238E27FC236}">
                <a16:creationId xmlns:a16="http://schemas.microsoft.com/office/drawing/2014/main" id="{2E09B562-7D60-4273-A3E2-BB908CB14C4C}"/>
              </a:ext>
            </a:extLst>
          </p:cNvPr>
          <p:cNvSpPr>
            <a:spLocks noGrp="1"/>
          </p:cNvSpPr>
          <p:nvPr>
            <p:ph sz="quarter" idx="4"/>
          </p:nvPr>
        </p:nvSpPr>
        <p:spPr>
          <a:xfrm>
            <a:off x="7896947" y="2286000"/>
            <a:ext cx="3075853" cy="3951288"/>
          </a:xfrm>
        </p:spPr>
        <p:txBody>
          <a:bodyPr>
            <a:normAutofit/>
          </a:bodyPr>
          <a:lstStyle/>
          <a:p>
            <a:r>
              <a:rPr lang="en-US" sz="1800" dirty="0"/>
              <a:t>Required in .csv and .txt file uploads</a:t>
            </a:r>
            <a:br>
              <a:rPr lang="en-US" sz="1800" dirty="0"/>
            </a:br>
            <a:endParaRPr lang="en-US" sz="1800" dirty="0"/>
          </a:p>
          <a:p>
            <a:r>
              <a:rPr lang="en-US" sz="1800" dirty="0"/>
              <a:t>Indicates the payment method used to pay royalties due from the report</a:t>
            </a:r>
            <a:br>
              <a:rPr lang="en-US" sz="1800" dirty="0"/>
            </a:br>
            <a:endParaRPr lang="en-US" sz="1800" dirty="0"/>
          </a:p>
          <a:p>
            <a:r>
              <a:rPr lang="en-US" sz="1800" dirty="0"/>
              <a:t>Includes the authorized name and date</a:t>
            </a:r>
          </a:p>
        </p:txBody>
      </p:sp>
      <p:sp>
        <p:nvSpPr>
          <p:cNvPr id="7" name="Slide Number Placeholder 6" descr="page 21">
            <a:extLst>
              <a:ext uri="{FF2B5EF4-FFF2-40B4-BE49-F238E27FC236}">
                <a16:creationId xmlns:a16="http://schemas.microsoft.com/office/drawing/2014/main" id="{C52A336D-9C54-4DBF-975D-7A7BF75E4BAF}"/>
              </a:ext>
            </a:extLst>
          </p:cNvPr>
          <p:cNvSpPr>
            <a:spLocks noGrp="1"/>
          </p:cNvSpPr>
          <p:nvPr>
            <p:ph type="sldNum" sz="quarter" idx="10"/>
          </p:nvPr>
        </p:nvSpPr>
        <p:spPr/>
        <p:txBody>
          <a:bodyPr/>
          <a:lstStyle/>
          <a:p>
            <a:fld id="{850B1B32-CFA8-4BD1-A730-6F4B7E12345B}" type="slidenum">
              <a:rPr lang="en-US" smtClean="0"/>
              <a:pPr/>
              <a:t>28</a:t>
            </a:fld>
            <a:endParaRPr lang="en-US" dirty="0"/>
          </a:p>
        </p:txBody>
      </p:sp>
    </p:spTree>
    <p:extLst>
      <p:ext uri="{BB962C8B-B14F-4D97-AF65-F5344CB8AC3E}">
        <p14:creationId xmlns:p14="http://schemas.microsoft.com/office/powerpoint/2010/main" val="16973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D006F-0082-44B9-A74D-C56A34C9ACFC}"/>
              </a:ext>
            </a:extLst>
          </p:cNvPr>
          <p:cNvSpPr>
            <a:spLocks noGrp="1"/>
          </p:cNvSpPr>
          <p:nvPr>
            <p:ph type="title"/>
          </p:nvPr>
        </p:nvSpPr>
        <p:spPr/>
        <p:txBody>
          <a:bodyPr/>
          <a:lstStyle/>
          <a:p>
            <a:r>
              <a:rPr lang="en-US" dirty="0"/>
              <a:t>Form-2014 Detail</a:t>
            </a:r>
          </a:p>
        </p:txBody>
      </p:sp>
      <p:pic>
        <p:nvPicPr>
          <p:cNvPr id="28" name="Picture 27" descr="Screenshots of the data fields on the Form-2014:&#10;ONRR Lease Number, ONRR Agreement Number, product code, sales type, sales date, sales volume, gas MMMBtu, sales value, royalty value before allowances, transportation allowance, processing allowance, and royalty value after allowance">
            <a:extLst>
              <a:ext uri="{FF2B5EF4-FFF2-40B4-BE49-F238E27FC236}">
                <a16:creationId xmlns:a16="http://schemas.microsoft.com/office/drawing/2014/main" id="{81A5D617-8121-44EE-9E19-ABC167EB0C49}"/>
              </a:ext>
            </a:extLst>
          </p:cNvPr>
          <p:cNvPicPr>
            <a:picLocks noChangeAspect="1"/>
          </p:cNvPicPr>
          <p:nvPr/>
        </p:nvPicPr>
        <p:blipFill>
          <a:blip r:embed="rId3"/>
          <a:stretch>
            <a:fillRect/>
          </a:stretch>
        </p:blipFill>
        <p:spPr>
          <a:xfrm>
            <a:off x="45832" y="3082499"/>
            <a:ext cx="5017105" cy="605312"/>
          </a:xfrm>
          <a:prstGeom prst="rect">
            <a:avLst/>
          </a:prstGeom>
          <a:ln>
            <a:noFill/>
          </a:ln>
          <a:effectLst>
            <a:outerShdw blurRad="292100" dist="139700" dir="2700000" algn="tl" rotWithShape="0">
              <a:srgbClr val="333333">
                <a:alpha val="65000"/>
              </a:srgbClr>
            </a:outerShdw>
          </a:effectLst>
        </p:spPr>
      </p:pic>
      <p:pic>
        <p:nvPicPr>
          <p:cNvPr id="32" name="Picture 31" descr="Screenshots of the data fields on the Form-2014">
            <a:extLst>
              <a:ext uri="{FF2B5EF4-FFF2-40B4-BE49-F238E27FC236}">
                <a16:creationId xmlns:a16="http://schemas.microsoft.com/office/drawing/2014/main" id="{544DD945-DB9A-4066-87D2-AFF520C15CE5}"/>
              </a:ext>
            </a:extLst>
          </p:cNvPr>
          <p:cNvPicPr>
            <a:picLocks noChangeAspect="1"/>
          </p:cNvPicPr>
          <p:nvPr/>
        </p:nvPicPr>
        <p:blipFill>
          <a:blip r:embed="rId4"/>
          <a:stretch>
            <a:fillRect/>
          </a:stretch>
        </p:blipFill>
        <p:spPr>
          <a:xfrm>
            <a:off x="5680279" y="3142000"/>
            <a:ext cx="4692910" cy="592309"/>
          </a:xfrm>
          <a:prstGeom prst="rect">
            <a:avLst/>
          </a:prstGeom>
          <a:ln>
            <a:noFill/>
          </a:ln>
          <a:effectLst>
            <a:outerShdw blurRad="292100" dist="139700" dir="2700000" algn="tl" rotWithShape="0">
              <a:srgbClr val="333333">
                <a:alpha val="65000"/>
              </a:srgbClr>
            </a:outerShdw>
          </a:effectLst>
        </p:spPr>
      </p:pic>
      <p:pic>
        <p:nvPicPr>
          <p:cNvPr id="52" name="Picture 51" descr="Screenshots of the data fields on the Form-2014">
            <a:extLst>
              <a:ext uri="{FF2B5EF4-FFF2-40B4-BE49-F238E27FC236}">
                <a16:creationId xmlns:a16="http://schemas.microsoft.com/office/drawing/2014/main" id="{53D075C9-8998-402D-8DE8-D848E7E31A52}"/>
              </a:ext>
            </a:extLst>
          </p:cNvPr>
          <p:cNvPicPr>
            <a:picLocks noChangeAspect="1"/>
          </p:cNvPicPr>
          <p:nvPr/>
        </p:nvPicPr>
        <p:blipFill>
          <a:blip r:embed="rId5"/>
          <a:stretch>
            <a:fillRect/>
          </a:stretch>
        </p:blipFill>
        <p:spPr>
          <a:xfrm>
            <a:off x="10535640" y="3136088"/>
            <a:ext cx="1617667" cy="614005"/>
          </a:xfrm>
          <a:prstGeom prst="rect">
            <a:avLst/>
          </a:prstGeom>
          <a:ln>
            <a:noFill/>
          </a:ln>
          <a:effectLst>
            <a:outerShdw blurRad="292100" dist="139700" dir="2700000" algn="tl" rotWithShape="0">
              <a:srgbClr val="333333">
                <a:alpha val="65000"/>
              </a:srgbClr>
            </a:outerShdw>
          </a:effectLst>
        </p:spPr>
      </p:pic>
      <p:pic>
        <p:nvPicPr>
          <p:cNvPr id="46" name="Picture 45" descr="Form 2014 detail header line number prepare use only honor lease number honor agreement number API well number product code sales type sales date use month and year transaction code adjustment reason code sales volume gas mmbtu sales value royalty value before allowances transportation allowances processing allowance royalty value after allowances payment method">
            <a:extLst>
              <a:ext uri="{FF2B5EF4-FFF2-40B4-BE49-F238E27FC236}">
                <a16:creationId xmlns:a16="http://schemas.microsoft.com/office/drawing/2014/main" id="{8AEB4867-9ECB-4759-8AB4-C0B35B1900CC}"/>
              </a:ext>
            </a:extLst>
          </p:cNvPr>
          <p:cNvPicPr>
            <a:picLocks noChangeAspect="1"/>
          </p:cNvPicPr>
          <p:nvPr/>
        </p:nvPicPr>
        <p:blipFill>
          <a:blip r:embed="rId6"/>
          <a:stretch>
            <a:fillRect/>
          </a:stretch>
        </p:blipFill>
        <p:spPr>
          <a:xfrm>
            <a:off x="0" y="4289242"/>
            <a:ext cx="12192000" cy="445975"/>
          </a:xfrm>
          <a:prstGeom prst="rect">
            <a:avLst/>
          </a:prstGeom>
        </p:spPr>
      </p:pic>
      <p:pic>
        <p:nvPicPr>
          <p:cNvPr id="16" name="Picture 15" descr="Screenshots of the data fields on the Form-2014">
            <a:extLst>
              <a:ext uri="{FF2B5EF4-FFF2-40B4-BE49-F238E27FC236}">
                <a16:creationId xmlns:a16="http://schemas.microsoft.com/office/drawing/2014/main" id="{A752C6B5-1721-46B4-9DB2-C31CCAE464F8}"/>
              </a:ext>
            </a:extLst>
          </p:cNvPr>
          <p:cNvPicPr>
            <a:picLocks noChangeAspect="1"/>
          </p:cNvPicPr>
          <p:nvPr/>
        </p:nvPicPr>
        <p:blipFill>
          <a:blip r:embed="rId7"/>
          <a:stretch>
            <a:fillRect/>
          </a:stretch>
        </p:blipFill>
        <p:spPr>
          <a:xfrm>
            <a:off x="2514333" y="5142951"/>
            <a:ext cx="9497194" cy="620175"/>
          </a:xfrm>
          <a:prstGeom prst="rect">
            <a:avLst/>
          </a:prstGeom>
          <a:ln>
            <a:noFill/>
          </a:ln>
          <a:effectLst>
            <a:outerShdw blurRad="292100" dist="139700" dir="2700000" algn="tl" rotWithShape="0">
              <a:srgbClr val="333333">
                <a:alpha val="65000"/>
              </a:srgbClr>
            </a:outerShdw>
          </a:effectLst>
        </p:spPr>
      </p:pic>
      <p:sp>
        <p:nvSpPr>
          <p:cNvPr id="19" name="Right Brace 18">
            <a:extLst>
              <a:ext uri="{FF2B5EF4-FFF2-40B4-BE49-F238E27FC236}">
                <a16:creationId xmlns:a16="http://schemas.microsoft.com/office/drawing/2014/main" id="{F1228CDA-1271-4E82-B66B-76F2D614B775}"/>
              </a:ext>
              <a:ext uri="{C183D7F6-B498-43B3-948B-1728B52AA6E4}">
                <adec:decorative xmlns:adec="http://schemas.microsoft.com/office/drawing/2017/decorative" val="1"/>
              </a:ext>
            </a:extLst>
          </p:cNvPr>
          <p:cNvSpPr/>
          <p:nvPr/>
        </p:nvSpPr>
        <p:spPr>
          <a:xfrm rot="16200000">
            <a:off x="1976014" y="2901009"/>
            <a:ext cx="376237" cy="2337234"/>
          </a:xfrm>
          <a:prstGeom prst="rightBrace">
            <a:avLst>
              <a:gd name="adj1" fmla="val 8333"/>
              <a:gd name="adj2" fmla="val 50001"/>
            </a:avLst>
          </a:prstGeom>
          <a:ln w="38100">
            <a:solidFill>
              <a:srgbClr val="FFC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7FCAF740-023C-4B62-9A37-B240F30B6FC6}"/>
              </a:ext>
              <a:ext uri="{C183D7F6-B498-43B3-948B-1728B52AA6E4}">
                <adec:decorative xmlns:adec="http://schemas.microsoft.com/office/drawing/2017/decorative" val="1"/>
              </a:ext>
            </a:extLst>
          </p:cNvPr>
          <p:cNvSpPr/>
          <p:nvPr/>
        </p:nvSpPr>
        <p:spPr>
          <a:xfrm rot="5400000">
            <a:off x="8859629" y="2757653"/>
            <a:ext cx="376236" cy="4235116"/>
          </a:xfrm>
          <a:prstGeom prst="rightBrace">
            <a:avLst>
              <a:gd name="adj1" fmla="val 8333"/>
              <a:gd name="adj2" fmla="val 50001"/>
            </a:avLst>
          </a:prstGeom>
          <a:ln w="38100">
            <a:solidFill>
              <a:srgbClr val="FFC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
        <p:nvSpPr>
          <p:cNvPr id="4" name="Slide Number Placeholder 3" descr="page 22">
            <a:extLst>
              <a:ext uri="{FF2B5EF4-FFF2-40B4-BE49-F238E27FC236}">
                <a16:creationId xmlns:a16="http://schemas.microsoft.com/office/drawing/2014/main" id="{1D0EB293-6682-45F0-80D0-BDC1758BEC03}"/>
              </a:ext>
            </a:extLst>
          </p:cNvPr>
          <p:cNvSpPr>
            <a:spLocks noGrp="1"/>
          </p:cNvSpPr>
          <p:nvPr>
            <p:ph type="sldNum" sz="quarter" idx="4"/>
          </p:nvPr>
        </p:nvSpPr>
        <p:spPr/>
        <p:txBody>
          <a:bodyPr/>
          <a:lstStyle/>
          <a:p>
            <a:fld id="{850B1B32-CFA8-4BD1-A730-6F4B7E12345B}" type="slidenum">
              <a:rPr lang="en-US" smtClean="0"/>
              <a:pPr/>
              <a:t>29</a:t>
            </a:fld>
            <a:endParaRPr lang="en-US" dirty="0"/>
          </a:p>
        </p:txBody>
      </p:sp>
      <p:sp>
        <p:nvSpPr>
          <p:cNvPr id="22" name="Right Brace 21">
            <a:extLst>
              <a:ext uri="{FF2B5EF4-FFF2-40B4-BE49-F238E27FC236}">
                <a16:creationId xmlns:a16="http://schemas.microsoft.com/office/drawing/2014/main" id="{B7D90934-D6F0-45C5-8DB2-15F08C2586DD}"/>
              </a:ext>
              <a:ext uri="{C183D7F6-B498-43B3-948B-1728B52AA6E4}">
                <adec:decorative xmlns:adec="http://schemas.microsoft.com/office/drawing/2017/decorative" val="1"/>
              </a:ext>
            </a:extLst>
          </p:cNvPr>
          <p:cNvSpPr/>
          <p:nvPr/>
        </p:nvSpPr>
        <p:spPr>
          <a:xfrm rot="16200000">
            <a:off x="4818132" y="3024376"/>
            <a:ext cx="404643" cy="2151094"/>
          </a:xfrm>
          <a:prstGeom prst="rightBrace">
            <a:avLst>
              <a:gd name="adj1" fmla="val 8333"/>
              <a:gd name="adj2" fmla="val 93360"/>
            </a:avLst>
          </a:prstGeom>
          <a:ln w="38100">
            <a:solidFill>
              <a:srgbClr val="FFC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53" name="Right Brace 52">
            <a:extLst>
              <a:ext uri="{FF2B5EF4-FFF2-40B4-BE49-F238E27FC236}">
                <a16:creationId xmlns:a16="http://schemas.microsoft.com/office/drawing/2014/main" id="{444A3591-0103-46FB-A40A-BC064C400871}"/>
              </a:ext>
              <a:ext uri="{C183D7F6-B498-43B3-948B-1728B52AA6E4}">
                <adec:decorative xmlns:adec="http://schemas.microsoft.com/office/drawing/2017/decorative" val="1"/>
              </a:ext>
            </a:extLst>
          </p:cNvPr>
          <p:cNvSpPr/>
          <p:nvPr/>
        </p:nvSpPr>
        <p:spPr>
          <a:xfrm rot="16200000">
            <a:off x="11338135" y="3695213"/>
            <a:ext cx="376237" cy="721894"/>
          </a:xfrm>
          <a:prstGeom prst="rightBrace">
            <a:avLst>
              <a:gd name="adj1" fmla="val 8333"/>
              <a:gd name="adj2" fmla="val 24409"/>
            </a:avLst>
          </a:prstGeom>
          <a:ln w="38100">
            <a:solidFill>
              <a:srgbClr val="FFC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99038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65DD-6BAF-448F-B010-022710259FC4}"/>
              </a:ext>
            </a:extLst>
          </p:cNvPr>
          <p:cNvSpPr>
            <a:spLocks noGrp="1"/>
          </p:cNvSpPr>
          <p:nvPr>
            <p:ph type="ctrTitle"/>
          </p:nvPr>
        </p:nvSpPr>
        <p:spPr/>
        <p:txBody>
          <a:bodyPr/>
          <a:lstStyle/>
          <a:p>
            <a:r>
              <a:rPr lang="en-US" dirty="0"/>
              <a:t>Royalty Reporting Overview</a:t>
            </a:r>
          </a:p>
        </p:txBody>
      </p:sp>
      <p:sp>
        <p:nvSpPr>
          <p:cNvPr id="3" name="Subtitle 2">
            <a:extLst>
              <a:ext uri="{FF2B5EF4-FFF2-40B4-BE49-F238E27FC236}">
                <a16:creationId xmlns:a16="http://schemas.microsoft.com/office/drawing/2014/main" id="{B1806C5B-C62A-423A-9628-FF8A3485E95C}"/>
              </a:ext>
            </a:extLst>
          </p:cNvPr>
          <p:cNvSpPr>
            <a:spLocks noGrp="1"/>
          </p:cNvSpPr>
          <p:nvPr>
            <p:ph type="subTitle" idx="1"/>
          </p:nvPr>
        </p:nvSpPr>
        <p:spPr/>
        <p:txBody>
          <a:bodyPr>
            <a:normAutofit fontScale="92500" lnSpcReduction="20000"/>
          </a:bodyPr>
          <a:lstStyle/>
          <a:p>
            <a:r>
              <a:rPr lang="en-US" dirty="0"/>
              <a:t>Form-2014 Basic Reporting Principles</a:t>
            </a:r>
          </a:p>
          <a:p>
            <a:r>
              <a:rPr lang="en-US" dirty="0"/>
              <a:t>Presented by James Panetta</a:t>
            </a:r>
          </a:p>
        </p:txBody>
      </p:sp>
      <p:sp>
        <p:nvSpPr>
          <p:cNvPr id="7" name="Slide Number Placeholder 6">
            <a:extLst>
              <a:ext uri="{FF2B5EF4-FFF2-40B4-BE49-F238E27FC236}">
                <a16:creationId xmlns:a16="http://schemas.microsoft.com/office/drawing/2014/main" id="{3C8B6A49-A4DA-495B-8930-EC8E077C12EE}"/>
              </a:ext>
            </a:extLst>
          </p:cNvPr>
          <p:cNvSpPr>
            <a:spLocks noGrp="1"/>
          </p:cNvSpPr>
          <p:nvPr>
            <p:ph type="sldNum" sz="quarter" idx="4"/>
          </p:nvPr>
        </p:nvSpPr>
        <p:spPr>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3</a:t>
            </a:fld>
            <a:endParaRPr lang="en-US"/>
          </a:p>
        </p:txBody>
      </p:sp>
    </p:spTree>
    <p:extLst>
      <p:ext uri="{BB962C8B-B14F-4D97-AF65-F5344CB8AC3E}">
        <p14:creationId xmlns:p14="http://schemas.microsoft.com/office/powerpoint/2010/main" val="149358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7DB3-60E6-4C54-93FD-D824053235BF}"/>
              </a:ext>
            </a:extLst>
          </p:cNvPr>
          <p:cNvSpPr>
            <a:spLocks noGrp="1"/>
          </p:cNvSpPr>
          <p:nvPr>
            <p:ph type="title"/>
          </p:nvPr>
        </p:nvSpPr>
        <p:spPr/>
        <p:txBody>
          <a:bodyPr/>
          <a:lstStyle/>
          <a:p>
            <a:r>
              <a:rPr lang="en-US" dirty="0"/>
              <a:t>ONRR Lease/Agreement Numbering</a:t>
            </a:r>
          </a:p>
        </p:txBody>
      </p:sp>
      <p:sp>
        <p:nvSpPr>
          <p:cNvPr id="8" name="Content Placeholder 7">
            <a:extLst>
              <a:ext uri="{FF2B5EF4-FFF2-40B4-BE49-F238E27FC236}">
                <a16:creationId xmlns:a16="http://schemas.microsoft.com/office/drawing/2014/main" id="{6C38E922-F78A-40E3-A900-9934EE035C8A}"/>
              </a:ext>
              <a:ext uri="{C183D7F6-B498-43B3-948B-1728B52AA6E4}">
                <adec:decorative xmlns:adec="http://schemas.microsoft.com/office/drawing/2017/decorative" val="1"/>
              </a:ext>
            </a:extLst>
          </p:cNvPr>
          <p:cNvSpPr>
            <a:spLocks noGrp="1"/>
          </p:cNvSpPr>
          <p:nvPr>
            <p:ph idx="1"/>
          </p:nvPr>
        </p:nvSpPr>
        <p:spPr/>
        <p:txBody>
          <a:bodyP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400" dirty="0"/>
              <a:t>Reporters must use valid ONRR converted Lease and Agreement Numbers </a:t>
            </a:r>
            <a:r>
              <a:rPr lang="en-US" sz="2400" dirty="0">
                <a:solidFill>
                  <a:schemeClr val="accent1"/>
                </a:solidFill>
                <a:hlinkClick r:id="rId3"/>
              </a:rPr>
              <a:t>http://www.onrr.gov/ReportPay/CrossRef.htm</a:t>
            </a:r>
            <a:endParaRPr lang="en-US" sz="2400" dirty="0">
              <a:solidFill>
                <a:schemeClr val="accent1"/>
              </a:solidFill>
            </a:endParaRPr>
          </a:p>
          <a:p>
            <a:pPr marL="0" indent="0">
              <a:buNone/>
            </a:pPr>
            <a:endParaRPr lang="en-US" sz="2400" dirty="0">
              <a:solidFill>
                <a:schemeClr val="accent1"/>
              </a:solidFill>
            </a:endParaRPr>
          </a:p>
          <a:p>
            <a:pPr marL="0" indent="0">
              <a:buNone/>
            </a:pPr>
            <a:endParaRPr lang="en-US" dirty="0"/>
          </a:p>
        </p:txBody>
      </p:sp>
      <p:pic>
        <p:nvPicPr>
          <p:cNvPr id="20" name="Picture 19" descr="A screenshot of the ONRR Lease and ONRR Agreement number cells that also shows a hyper link under the names of each that says search.">
            <a:extLst>
              <a:ext uri="{FF2B5EF4-FFF2-40B4-BE49-F238E27FC236}">
                <a16:creationId xmlns:a16="http://schemas.microsoft.com/office/drawing/2014/main" id="{9684A081-A8FF-43D9-9AD6-6B77EFA93AB4}"/>
              </a:ext>
            </a:extLst>
          </p:cNvPr>
          <p:cNvPicPr>
            <a:picLocks noChangeAspect="1"/>
          </p:cNvPicPr>
          <p:nvPr/>
        </p:nvPicPr>
        <p:blipFill>
          <a:blip r:embed="rId4"/>
          <a:stretch>
            <a:fillRect/>
          </a:stretch>
        </p:blipFill>
        <p:spPr>
          <a:xfrm>
            <a:off x="685550" y="1295400"/>
            <a:ext cx="3032759" cy="1143000"/>
          </a:xfrm>
          <a:prstGeom prst="rect">
            <a:avLst/>
          </a:prstGeom>
          <a:ln>
            <a:noFill/>
          </a:ln>
          <a:effectLst>
            <a:outerShdw blurRad="292100" dist="139700" dir="2700000" algn="tl" rotWithShape="0">
              <a:srgbClr val="333333">
                <a:alpha val="65000"/>
              </a:srgbClr>
            </a:outerShdw>
          </a:effectLst>
        </p:spPr>
      </p:pic>
      <p:cxnSp>
        <p:nvCxnSpPr>
          <p:cNvPr id="24" name="Connector: Elbow 23">
            <a:extLst>
              <a:ext uri="{FF2B5EF4-FFF2-40B4-BE49-F238E27FC236}">
                <a16:creationId xmlns:a16="http://schemas.microsoft.com/office/drawing/2014/main" id="{EF72AF11-EC2F-417C-B7F5-846FE8BC0B28}"/>
              </a:ext>
              <a:ext uri="{C183D7F6-B498-43B3-948B-1728B52AA6E4}">
                <adec:decorative xmlns:adec="http://schemas.microsoft.com/office/drawing/2017/decorative" val="1"/>
              </a:ext>
            </a:extLst>
          </p:cNvPr>
          <p:cNvCxnSpPr>
            <a:cxnSpLocks/>
          </p:cNvCxnSpPr>
          <p:nvPr/>
        </p:nvCxnSpPr>
        <p:spPr>
          <a:xfrm>
            <a:off x="3441032" y="1925053"/>
            <a:ext cx="1137677" cy="62764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pic>
        <p:nvPicPr>
          <p:cNvPr id="33" name="Picture 32" descr="A screenshot of the pop-up box that appears after clicking on &quot;search&quot; under the ONRR lease number name.">
            <a:extLst>
              <a:ext uri="{FF2B5EF4-FFF2-40B4-BE49-F238E27FC236}">
                <a16:creationId xmlns:a16="http://schemas.microsoft.com/office/drawing/2014/main" id="{3256CF04-CFF3-4670-A309-CA9336819B4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78709" y="1491428"/>
            <a:ext cx="4086020" cy="1823759"/>
          </a:xfrm>
          <a:prstGeom prst="rect">
            <a:avLst/>
          </a:prstGeom>
          <a:ln>
            <a:noFill/>
          </a:ln>
          <a:effectLst>
            <a:outerShdw blurRad="292100" dist="139700" dir="2700000" algn="tl" rotWithShape="0">
              <a:srgbClr val="333333">
                <a:alpha val="65000"/>
              </a:srgbClr>
            </a:outerShdw>
          </a:effectLst>
        </p:spPr>
      </p:pic>
      <p:cxnSp>
        <p:nvCxnSpPr>
          <p:cNvPr id="26" name="Connector: Elbow 25">
            <a:extLst>
              <a:ext uri="{FF2B5EF4-FFF2-40B4-BE49-F238E27FC236}">
                <a16:creationId xmlns:a16="http://schemas.microsoft.com/office/drawing/2014/main" id="{1D8381D0-9A82-4EAE-AB32-2C77E70F8C3C}"/>
              </a:ext>
              <a:ext uri="{C183D7F6-B498-43B3-948B-1728B52AA6E4}">
                <adec:decorative xmlns:adec="http://schemas.microsoft.com/office/drawing/2017/decorative" val="1"/>
              </a:ext>
            </a:extLst>
          </p:cNvPr>
          <p:cNvCxnSpPr>
            <a:cxnSpLocks/>
          </p:cNvCxnSpPr>
          <p:nvPr/>
        </p:nvCxnSpPr>
        <p:spPr>
          <a:xfrm>
            <a:off x="7037798" y="2804845"/>
            <a:ext cx="1829476" cy="1418239"/>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Picture 14" descr="A screenshot of the ONRR lease number where the number searched in the last screenshot has auto populated the lease number in the cell.">
            <a:extLst>
              <a:ext uri="{FF2B5EF4-FFF2-40B4-BE49-F238E27FC236}">
                <a16:creationId xmlns:a16="http://schemas.microsoft.com/office/drawing/2014/main" id="{8C3BEBCA-0DD1-49EF-B6D8-382571FE56AF}"/>
              </a:ext>
            </a:extLst>
          </p:cNvPr>
          <p:cNvPicPr>
            <a:picLocks noChangeAspect="1"/>
          </p:cNvPicPr>
          <p:nvPr/>
        </p:nvPicPr>
        <p:blipFill>
          <a:blip r:embed="rId6"/>
          <a:stretch>
            <a:fillRect/>
          </a:stretch>
        </p:blipFill>
        <p:spPr>
          <a:xfrm>
            <a:off x="8972932" y="3429000"/>
            <a:ext cx="2866217" cy="1005932"/>
          </a:xfrm>
          <a:prstGeom prst="rect">
            <a:avLst/>
          </a:prstGeom>
          <a:ln>
            <a:noFill/>
          </a:ln>
          <a:effectLst>
            <a:outerShdw blurRad="292100" dist="139700" dir="2700000" algn="tl" rotWithShape="0">
              <a:srgbClr val="333333">
                <a:alpha val="65000"/>
              </a:srgbClr>
            </a:outerShdw>
          </a:effectLst>
        </p:spPr>
      </p:pic>
      <p:sp>
        <p:nvSpPr>
          <p:cNvPr id="4" name="Slide Number Placeholder 3" descr="page 23">
            <a:extLst>
              <a:ext uri="{FF2B5EF4-FFF2-40B4-BE49-F238E27FC236}">
                <a16:creationId xmlns:a16="http://schemas.microsoft.com/office/drawing/2014/main" id="{E80BBA26-5CBA-40BA-B54E-2119789CA4EB}"/>
              </a:ext>
            </a:extLst>
          </p:cNvPr>
          <p:cNvSpPr>
            <a:spLocks noGrp="1"/>
          </p:cNvSpPr>
          <p:nvPr>
            <p:ph type="sldNum" sz="quarter" idx="4"/>
          </p:nvPr>
        </p:nvSpPr>
        <p:spPr/>
        <p:txBody>
          <a:bodyPr/>
          <a:lstStyle/>
          <a:p>
            <a:fld id="{850B1B32-CFA8-4BD1-A730-6F4B7E12345B}" type="slidenum">
              <a:rPr lang="en-US" smtClean="0"/>
              <a:pPr/>
              <a:t>30</a:t>
            </a:fld>
            <a:endParaRPr lang="en-US" dirty="0"/>
          </a:p>
        </p:txBody>
      </p:sp>
    </p:spTree>
    <p:extLst>
      <p:ext uri="{BB962C8B-B14F-4D97-AF65-F5344CB8AC3E}">
        <p14:creationId xmlns:p14="http://schemas.microsoft.com/office/powerpoint/2010/main" val="3343217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76D9-9518-4396-8765-F3A15AC1F8D7}"/>
              </a:ext>
            </a:extLst>
          </p:cNvPr>
          <p:cNvSpPr>
            <a:spLocks noGrp="1"/>
          </p:cNvSpPr>
          <p:nvPr>
            <p:ph type="title"/>
          </p:nvPr>
        </p:nvSpPr>
        <p:spPr/>
        <p:txBody>
          <a:bodyPr/>
          <a:lstStyle/>
          <a:p>
            <a:r>
              <a:rPr lang="en-US" dirty="0"/>
              <a:t>API Well Number or US Well Number</a:t>
            </a:r>
          </a:p>
        </p:txBody>
      </p:sp>
      <p:sp>
        <p:nvSpPr>
          <p:cNvPr id="3" name="Content Placeholder 2">
            <a:extLst>
              <a:ext uri="{FF2B5EF4-FFF2-40B4-BE49-F238E27FC236}">
                <a16:creationId xmlns:a16="http://schemas.microsoft.com/office/drawing/2014/main" id="{8B350614-914F-4BED-BFEC-C01DA4A78B56}"/>
              </a:ext>
            </a:extLst>
          </p:cNvPr>
          <p:cNvSpPr>
            <a:spLocks noGrp="1"/>
          </p:cNvSpPr>
          <p:nvPr>
            <p:ph idx="1"/>
          </p:nvPr>
        </p:nvSpPr>
        <p:spPr/>
        <p:txBody>
          <a:bodyPr/>
          <a:lstStyle/>
          <a:p>
            <a:pPr marL="0" indent="0">
              <a:buNone/>
            </a:pPr>
            <a:r>
              <a:rPr lang="en-US" dirty="0"/>
              <a:t>Reported often to help track allocated production</a:t>
            </a:r>
            <a:br>
              <a:rPr lang="en-US" dirty="0"/>
            </a:br>
            <a:endParaRPr lang="en-US" dirty="0"/>
          </a:p>
          <a:p>
            <a:pPr>
              <a:buFont typeface="Wingdings" panose="05000000000000000000" pitchFamily="2" charset="2"/>
              <a:buChar char="ü"/>
            </a:pPr>
            <a:r>
              <a:rPr lang="en-US" dirty="0"/>
              <a:t>Optional</a:t>
            </a:r>
          </a:p>
          <a:p>
            <a:pPr>
              <a:buFont typeface="Wingdings" panose="05000000000000000000" pitchFamily="2" charset="2"/>
              <a:buChar char="ü"/>
            </a:pPr>
            <a:r>
              <a:rPr lang="en-US" dirty="0"/>
              <a:t>Required on Southern Ute properties (Indian)</a:t>
            </a:r>
          </a:p>
          <a:p>
            <a:pPr>
              <a:buFont typeface="Wingdings" panose="05000000000000000000" pitchFamily="2" charset="2"/>
              <a:buChar char="ü"/>
            </a:pPr>
            <a:r>
              <a:rPr lang="en-US" sz="3200" dirty="0"/>
              <a:t>Required for offshore water relief properties</a:t>
            </a:r>
            <a:br>
              <a:rPr lang="en-US" sz="3200" dirty="0"/>
            </a:br>
            <a:endParaRPr lang="en-US" sz="3200" dirty="0"/>
          </a:p>
          <a:p>
            <a:pPr marL="0" indent="0">
              <a:buNone/>
            </a:pPr>
            <a:endParaRPr lang="en-US" sz="3200"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endParaRPr lang="en-US" dirty="0"/>
          </a:p>
        </p:txBody>
      </p:sp>
      <p:pic>
        <p:nvPicPr>
          <p:cNvPr id="8" name="Picture 7" descr="a screenshot of the API Well Number with the cell filled out with a fake API number 1234556901S01, as an example of how this cell is completed by the reporter.">
            <a:extLst>
              <a:ext uri="{FF2B5EF4-FFF2-40B4-BE49-F238E27FC236}">
                <a16:creationId xmlns:a16="http://schemas.microsoft.com/office/drawing/2014/main" id="{B732FA2F-9DAA-42A0-B215-0DDFB6C31EB5}"/>
              </a:ext>
            </a:extLst>
          </p:cNvPr>
          <p:cNvPicPr>
            <a:picLocks noChangeAspect="1"/>
          </p:cNvPicPr>
          <p:nvPr/>
        </p:nvPicPr>
        <p:blipFill rotWithShape="1">
          <a:blip r:embed="rId3"/>
          <a:srcRect l="1597" t="-41" r="1929" b="5099"/>
          <a:stretch/>
        </p:blipFill>
        <p:spPr>
          <a:xfrm>
            <a:off x="8728978" y="4407613"/>
            <a:ext cx="2500676" cy="1613043"/>
          </a:xfrm>
          <a:prstGeom prst="rect">
            <a:avLst/>
          </a:prstGeom>
          <a:ln>
            <a:noFill/>
          </a:ln>
          <a:effectLst>
            <a:outerShdw blurRad="292100" dist="139700" dir="2700000" algn="tl" rotWithShape="0">
              <a:srgbClr val="333333">
                <a:alpha val="65000"/>
              </a:srgbClr>
            </a:outerShdw>
          </a:effectLst>
        </p:spPr>
      </p:pic>
      <p:sp>
        <p:nvSpPr>
          <p:cNvPr id="4" name="Slide Number Placeholder 3" descr="page 24">
            <a:extLst>
              <a:ext uri="{FF2B5EF4-FFF2-40B4-BE49-F238E27FC236}">
                <a16:creationId xmlns:a16="http://schemas.microsoft.com/office/drawing/2014/main" id="{00C9305D-AD75-498F-AE9D-9B3C83FA0E0F}"/>
              </a:ext>
            </a:extLst>
          </p:cNvPr>
          <p:cNvSpPr>
            <a:spLocks noGrp="1"/>
          </p:cNvSpPr>
          <p:nvPr>
            <p:ph type="sldNum" sz="quarter" idx="4"/>
          </p:nvPr>
        </p:nvSpPr>
        <p:spPr/>
        <p:txBody>
          <a:bodyPr/>
          <a:lstStyle/>
          <a:p>
            <a:fld id="{850B1B32-CFA8-4BD1-A730-6F4B7E12345B}" type="slidenum">
              <a:rPr lang="en-US" smtClean="0"/>
              <a:pPr/>
              <a:t>31</a:t>
            </a:fld>
            <a:endParaRPr lang="en-US" dirty="0"/>
          </a:p>
        </p:txBody>
      </p:sp>
    </p:spTree>
    <p:extLst>
      <p:ext uri="{BB962C8B-B14F-4D97-AF65-F5344CB8AC3E}">
        <p14:creationId xmlns:p14="http://schemas.microsoft.com/office/powerpoint/2010/main" val="570561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7035-E7AF-4050-A1F3-18515EE4041D}"/>
              </a:ext>
            </a:extLst>
          </p:cNvPr>
          <p:cNvSpPr>
            <a:spLocks noGrp="1"/>
          </p:cNvSpPr>
          <p:nvPr>
            <p:ph type="title"/>
          </p:nvPr>
        </p:nvSpPr>
        <p:spPr>
          <a:xfrm>
            <a:off x="609599" y="163975"/>
            <a:ext cx="10972799" cy="1143000"/>
          </a:xfrm>
        </p:spPr>
        <p:txBody>
          <a:bodyPr/>
          <a:lstStyle/>
          <a:p>
            <a:r>
              <a:rPr lang="en-US" dirty="0"/>
              <a:t>Product and Sales Type Codes</a:t>
            </a:r>
          </a:p>
        </p:txBody>
      </p:sp>
      <p:sp>
        <p:nvSpPr>
          <p:cNvPr id="3" name="Text Placeholder 2">
            <a:extLst>
              <a:ext uri="{FF2B5EF4-FFF2-40B4-BE49-F238E27FC236}">
                <a16:creationId xmlns:a16="http://schemas.microsoft.com/office/drawing/2014/main" id="{7C37C392-06B6-4D8A-BBC8-BBD3697FB3C9}"/>
              </a:ext>
            </a:extLst>
          </p:cNvPr>
          <p:cNvSpPr>
            <a:spLocks noGrp="1"/>
          </p:cNvSpPr>
          <p:nvPr>
            <p:ph type="body" idx="1"/>
          </p:nvPr>
        </p:nvSpPr>
        <p:spPr/>
        <p:txBody>
          <a:bodyPr/>
          <a:lstStyle/>
          <a:p>
            <a:r>
              <a:rPr lang="en-US" dirty="0"/>
              <a:t>Product Code</a:t>
            </a:r>
          </a:p>
        </p:txBody>
      </p:sp>
      <p:pic>
        <p:nvPicPr>
          <p:cNvPr id="9" name="Picture 8" descr="A screenshot of the product code dropdown">
            <a:extLst>
              <a:ext uri="{FF2B5EF4-FFF2-40B4-BE49-F238E27FC236}">
                <a16:creationId xmlns:a16="http://schemas.microsoft.com/office/drawing/2014/main" id="{0A0B0DF3-DB14-49EE-9E8D-3F4E57947906}"/>
              </a:ext>
            </a:extLst>
          </p:cNvPr>
          <p:cNvPicPr>
            <a:picLocks noChangeAspect="1"/>
          </p:cNvPicPr>
          <p:nvPr/>
        </p:nvPicPr>
        <p:blipFill>
          <a:blip r:embed="rId3"/>
          <a:stretch>
            <a:fillRect/>
          </a:stretch>
        </p:blipFill>
        <p:spPr>
          <a:xfrm>
            <a:off x="2802346" y="1208906"/>
            <a:ext cx="2752725" cy="885825"/>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D330E959-7FEF-4B12-9ADF-3B9164DA01C7}"/>
              </a:ext>
            </a:extLst>
          </p:cNvPr>
          <p:cNvSpPr>
            <a:spLocks noGrp="1"/>
          </p:cNvSpPr>
          <p:nvPr>
            <p:ph type="body" sz="quarter" idx="3"/>
          </p:nvPr>
        </p:nvSpPr>
        <p:spPr/>
        <p:txBody>
          <a:bodyPr/>
          <a:lstStyle/>
          <a:p>
            <a:r>
              <a:rPr lang="en-US" dirty="0"/>
              <a:t>Sales Type</a:t>
            </a:r>
          </a:p>
        </p:txBody>
      </p:sp>
      <p:pic>
        <p:nvPicPr>
          <p:cNvPr id="13" name="Picture 12" descr="A screenshot of the sales type dropdown menu">
            <a:extLst>
              <a:ext uri="{FF2B5EF4-FFF2-40B4-BE49-F238E27FC236}">
                <a16:creationId xmlns:a16="http://schemas.microsoft.com/office/drawing/2014/main" id="{AAB80373-26A2-4FDD-B942-B1FEB144A6EE}"/>
              </a:ext>
            </a:extLst>
          </p:cNvPr>
          <p:cNvPicPr>
            <a:picLocks noChangeAspect="1"/>
          </p:cNvPicPr>
          <p:nvPr/>
        </p:nvPicPr>
        <p:blipFill>
          <a:blip r:embed="rId4"/>
          <a:stretch>
            <a:fillRect/>
          </a:stretch>
        </p:blipFill>
        <p:spPr>
          <a:xfrm>
            <a:off x="7963959" y="1231900"/>
            <a:ext cx="923925" cy="942975"/>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CAA7691A-A06F-4679-93ED-27E78B587D21}"/>
              </a:ext>
            </a:extLst>
          </p:cNvPr>
          <p:cNvSpPr>
            <a:spLocks noGrp="1"/>
          </p:cNvSpPr>
          <p:nvPr>
            <p:ph sz="half" idx="2"/>
          </p:nvPr>
        </p:nvSpPr>
        <p:spPr/>
        <p:txBody>
          <a:bodyPr/>
          <a:lstStyle/>
          <a:p>
            <a:pPr marL="0" indent="0">
              <a:buNone/>
            </a:pPr>
            <a:br>
              <a:rPr lang="en-US" dirty="0"/>
            </a:br>
            <a:endParaRPr lang="en-US" dirty="0"/>
          </a:p>
          <a:p>
            <a:pPr>
              <a:buFont typeface="Wingdings" panose="05000000000000000000" pitchFamily="2" charset="2"/>
              <a:buChar char="v"/>
            </a:pPr>
            <a:r>
              <a:rPr lang="en-US" dirty="0"/>
              <a:t>Type of product sold</a:t>
            </a:r>
          </a:p>
        </p:txBody>
      </p:sp>
      <p:pic>
        <p:nvPicPr>
          <p:cNvPr id="18" name="Picture 17" descr="A screenshot entitled ONRR Code/ description and the following codes and descriptions:&#10;01 crude oil&#10;02 condensate&#10;03 processed (residue) gas&#10;04 unprocessed (wet) gas&#10;05 pipeline, retrogade, drip&#10;06 plant inlet scrubber&#10;07 gas plant products">
            <a:extLst>
              <a:ext uri="{FF2B5EF4-FFF2-40B4-BE49-F238E27FC236}">
                <a16:creationId xmlns:a16="http://schemas.microsoft.com/office/drawing/2014/main" id="{6C313A2F-328F-412A-AAB4-2D552C24F065}"/>
              </a:ext>
            </a:extLst>
          </p:cNvPr>
          <p:cNvPicPr>
            <a:picLocks noChangeAspect="1"/>
          </p:cNvPicPr>
          <p:nvPr/>
        </p:nvPicPr>
        <p:blipFill>
          <a:blip r:embed="rId5"/>
          <a:stretch>
            <a:fillRect/>
          </a:stretch>
        </p:blipFill>
        <p:spPr>
          <a:xfrm>
            <a:off x="1462310" y="3740508"/>
            <a:ext cx="3076575" cy="2171700"/>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7DE1DCD2-EB7B-4726-A668-0706B177F04E}"/>
              </a:ext>
            </a:extLst>
          </p:cNvPr>
          <p:cNvSpPr>
            <a:spLocks noGrp="1"/>
          </p:cNvSpPr>
          <p:nvPr>
            <p:ph sz="quarter" idx="4"/>
          </p:nvPr>
        </p:nvSpPr>
        <p:spPr/>
        <p:txBody>
          <a:bodyPr/>
          <a:lstStyle/>
          <a:p>
            <a:pPr marL="0" indent="0">
              <a:buNone/>
            </a:pPr>
            <a:br>
              <a:rPr lang="en-US" dirty="0"/>
            </a:br>
            <a:endParaRPr lang="en-US" dirty="0"/>
          </a:p>
          <a:p>
            <a:pPr>
              <a:buFont typeface="Wingdings" panose="05000000000000000000" pitchFamily="2" charset="2"/>
              <a:buChar char="v"/>
            </a:pPr>
            <a:r>
              <a:rPr lang="en-US" dirty="0"/>
              <a:t>Contract type for the sale</a:t>
            </a:r>
          </a:p>
        </p:txBody>
      </p:sp>
      <p:pic>
        <p:nvPicPr>
          <p:cNvPr id="16" name="Picture 15" descr="A screenshot entitled ONRR Code/description and the following codes and descriptions:&#10;ARMS Arm's Length&#10;APOP Percentage of Proceeds - Arm's length&#10;NPOP Percentage of proceed - Non-Arm's length&#10;OINX Index&#10;POOL Pooled Sales - Arm's and Non-Arm's length&#10;RIKD Royalty-In-Kind Deliveries">
            <a:extLst>
              <a:ext uri="{FF2B5EF4-FFF2-40B4-BE49-F238E27FC236}">
                <a16:creationId xmlns:a16="http://schemas.microsoft.com/office/drawing/2014/main" id="{60D03AEF-0AFE-481F-A3B0-864ABCDB009F}"/>
              </a:ext>
            </a:extLst>
          </p:cNvPr>
          <p:cNvPicPr>
            <a:picLocks noChangeAspect="1"/>
          </p:cNvPicPr>
          <p:nvPr/>
        </p:nvPicPr>
        <p:blipFill>
          <a:blip r:embed="rId6"/>
          <a:stretch>
            <a:fillRect/>
          </a:stretch>
        </p:blipFill>
        <p:spPr>
          <a:xfrm>
            <a:off x="6950485" y="3607158"/>
            <a:ext cx="4514850" cy="2438400"/>
          </a:xfrm>
          <a:prstGeom prst="rect">
            <a:avLst/>
          </a:prstGeom>
          <a:ln>
            <a:noFill/>
          </a:ln>
          <a:effectLst>
            <a:outerShdw blurRad="292100" dist="139700" dir="2700000" algn="tl" rotWithShape="0">
              <a:srgbClr val="333333">
                <a:alpha val="65000"/>
              </a:srgbClr>
            </a:outerShdw>
          </a:effectLst>
        </p:spPr>
      </p:pic>
      <p:sp>
        <p:nvSpPr>
          <p:cNvPr id="7" name="Slide Number Placeholder 6" descr="page 25">
            <a:extLst>
              <a:ext uri="{FF2B5EF4-FFF2-40B4-BE49-F238E27FC236}">
                <a16:creationId xmlns:a16="http://schemas.microsoft.com/office/drawing/2014/main" id="{9E88202E-AE2F-4896-A3D2-83AE2459EE42}"/>
              </a:ext>
            </a:extLst>
          </p:cNvPr>
          <p:cNvSpPr>
            <a:spLocks noGrp="1"/>
          </p:cNvSpPr>
          <p:nvPr>
            <p:ph type="sldNum" sz="quarter" idx="10"/>
          </p:nvPr>
        </p:nvSpPr>
        <p:spPr/>
        <p:txBody>
          <a:bodyPr/>
          <a:lstStyle/>
          <a:p>
            <a:fld id="{850B1B32-CFA8-4BD1-A730-6F4B7E12345B}" type="slidenum">
              <a:rPr lang="en-US" smtClean="0"/>
              <a:pPr/>
              <a:t>32</a:t>
            </a:fld>
            <a:endParaRPr lang="en-US" dirty="0"/>
          </a:p>
        </p:txBody>
      </p:sp>
    </p:spTree>
    <p:extLst>
      <p:ext uri="{BB962C8B-B14F-4D97-AF65-F5344CB8AC3E}">
        <p14:creationId xmlns:p14="http://schemas.microsoft.com/office/powerpoint/2010/main" val="2488850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0D4B-8EFE-47ED-B2CD-72EF65C630AA}"/>
              </a:ext>
            </a:extLst>
          </p:cNvPr>
          <p:cNvSpPr>
            <a:spLocks noGrp="1"/>
          </p:cNvSpPr>
          <p:nvPr>
            <p:ph type="title"/>
          </p:nvPr>
        </p:nvSpPr>
        <p:spPr/>
        <p:txBody>
          <a:bodyPr/>
          <a:lstStyle/>
          <a:p>
            <a:r>
              <a:rPr lang="en-US" dirty="0"/>
              <a:t>Sales Date</a:t>
            </a:r>
          </a:p>
        </p:txBody>
      </p:sp>
      <p:pic>
        <p:nvPicPr>
          <p:cNvPr id="12" name="Picture 11" descr="A screenshot of the sales date drop down menus for the sales month and sales year">
            <a:extLst>
              <a:ext uri="{FF2B5EF4-FFF2-40B4-BE49-F238E27FC236}">
                <a16:creationId xmlns:a16="http://schemas.microsoft.com/office/drawing/2014/main" id="{2A82CAFF-CFF5-4D2E-A277-98DE7FAFED8A}"/>
              </a:ext>
            </a:extLst>
          </p:cNvPr>
          <p:cNvPicPr>
            <a:picLocks noChangeAspect="1"/>
          </p:cNvPicPr>
          <p:nvPr/>
        </p:nvPicPr>
        <p:blipFill>
          <a:blip r:embed="rId3"/>
          <a:stretch>
            <a:fillRect/>
          </a:stretch>
        </p:blipFill>
        <p:spPr>
          <a:xfrm>
            <a:off x="826167" y="1485888"/>
            <a:ext cx="2362202" cy="1699903"/>
          </a:xfrm>
          <a:prstGeom prst="rect">
            <a:avLst/>
          </a:prstGeom>
          <a:ln>
            <a:noFill/>
          </a:ln>
          <a:effectLst>
            <a:outerShdw blurRad="292100" dist="139700" dir="2700000" algn="tl" rotWithShape="0">
              <a:srgbClr val="333333">
                <a:alpha val="65000"/>
              </a:srgbClr>
            </a:outerShdw>
          </a:effectLst>
        </p:spPr>
      </p:pic>
      <p:sp>
        <p:nvSpPr>
          <p:cNvPr id="8" name="Content Placeholder 7">
            <a:extLst>
              <a:ext uri="{FF2B5EF4-FFF2-40B4-BE49-F238E27FC236}">
                <a16:creationId xmlns:a16="http://schemas.microsoft.com/office/drawing/2014/main" id="{D540E842-B2EA-4A9D-A244-40EA5545DDB8}"/>
              </a:ext>
            </a:extLst>
          </p:cNvPr>
          <p:cNvSpPr>
            <a:spLocks noGrp="1"/>
          </p:cNvSpPr>
          <p:nvPr>
            <p:ph idx="1"/>
          </p:nvPr>
        </p:nvSpPr>
        <p:spPr/>
        <p:txBody>
          <a:bodyPr>
            <a:normAutofit/>
          </a:bodyPr>
          <a:lstStyle/>
          <a:p>
            <a:endParaRPr lang="en-US" sz="2400" b="1" dirty="0"/>
          </a:p>
          <a:p>
            <a:endParaRPr lang="en-US" sz="2400" b="1" dirty="0"/>
          </a:p>
          <a:p>
            <a:endParaRPr lang="en-US" sz="2400" b="1" dirty="0"/>
          </a:p>
          <a:p>
            <a:endParaRPr lang="en-US" sz="2400" b="1" dirty="0"/>
          </a:p>
          <a:p>
            <a:pPr marL="0" indent="0">
              <a:buNone/>
            </a:pPr>
            <a:r>
              <a:rPr lang="en-US" sz="2400" dirty="0"/>
              <a:t>The month and year the product was sold or removed from the lease</a:t>
            </a:r>
            <a:br>
              <a:rPr lang="en-US" sz="2400" dirty="0"/>
            </a:br>
            <a:endParaRPr lang="en-US" sz="2400" dirty="0"/>
          </a:p>
          <a:p>
            <a:r>
              <a:rPr lang="en-US" sz="2400" dirty="0"/>
              <a:t>Royalties – the month the product was sold or removed from the lease</a:t>
            </a:r>
          </a:p>
          <a:p>
            <a:r>
              <a:rPr lang="en-US" sz="2400" dirty="0"/>
              <a:t>Minimum Royalty – the last month/year of the lease year that your minimum royalty obligation is due</a:t>
            </a:r>
          </a:p>
          <a:p>
            <a:r>
              <a:rPr lang="en-US" sz="2400" dirty="0"/>
              <a:t>Rent – Use the first month/year of the lease year that your rent is due</a:t>
            </a:r>
          </a:p>
          <a:p>
            <a:pPr marL="0" indent="0">
              <a:buNone/>
            </a:pPr>
            <a:endParaRPr lang="en-US" dirty="0"/>
          </a:p>
        </p:txBody>
      </p:sp>
      <p:sp>
        <p:nvSpPr>
          <p:cNvPr id="4" name="Slide Number Placeholder 3" descr="page 26">
            <a:extLst>
              <a:ext uri="{FF2B5EF4-FFF2-40B4-BE49-F238E27FC236}">
                <a16:creationId xmlns:a16="http://schemas.microsoft.com/office/drawing/2014/main" id="{78E10DD0-D61A-4F5F-A3D6-7A7AD38C7406}"/>
              </a:ext>
            </a:extLst>
          </p:cNvPr>
          <p:cNvSpPr>
            <a:spLocks noGrp="1"/>
          </p:cNvSpPr>
          <p:nvPr>
            <p:ph type="sldNum" sz="quarter" idx="4"/>
          </p:nvPr>
        </p:nvSpPr>
        <p:spPr/>
        <p:txBody>
          <a:bodyPr/>
          <a:lstStyle/>
          <a:p>
            <a:fld id="{850B1B32-CFA8-4BD1-A730-6F4B7E12345B}" type="slidenum">
              <a:rPr lang="en-US" smtClean="0"/>
              <a:pPr/>
              <a:t>33</a:t>
            </a:fld>
            <a:endParaRPr lang="en-US" dirty="0"/>
          </a:p>
        </p:txBody>
      </p:sp>
    </p:spTree>
    <p:extLst>
      <p:ext uri="{BB962C8B-B14F-4D97-AF65-F5344CB8AC3E}">
        <p14:creationId xmlns:p14="http://schemas.microsoft.com/office/powerpoint/2010/main" val="3267068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16CC-91FE-49D6-A0F7-BEC5B98919D3}"/>
              </a:ext>
            </a:extLst>
          </p:cNvPr>
          <p:cNvSpPr>
            <a:spLocks noGrp="1"/>
          </p:cNvSpPr>
          <p:nvPr>
            <p:ph type="title"/>
          </p:nvPr>
        </p:nvSpPr>
        <p:spPr/>
        <p:txBody>
          <a:bodyPr/>
          <a:lstStyle/>
          <a:p>
            <a:r>
              <a:rPr lang="en-US" dirty="0"/>
              <a:t>Transaction Code</a:t>
            </a:r>
          </a:p>
        </p:txBody>
      </p:sp>
      <p:sp>
        <p:nvSpPr>
          <p:cNvPr id="3" name="Content Placeholder 2">
            <a:extLst>
              <a:ext uri="{FF2B5EF4-FFF2-40B4-BE49-F238E27FC236}">
                <a16:creationId xmlns:a16="http://schemas.microsoft.com/office/drawing/2014/main" id="{0C6BA72E-AB11-41E0-A9D3-FFA78EE2117B}"/>
              </a:ext>
            </a:extLst>
          </p:cNvPr>
          <p:cNvSpPr>
            <a:spLocks noGrp="1"/>
          </p:cNvSpPr>
          <p:nvPr>
            <p:ph idx="1"/>
          </p:nvPr>
        </p:nvSpPr>
        <p:spPr>
          <a:xfrm>
            <a:off x="935958" y="1554720"/>
            <a:ext cx="10972800" cy="4525963"/>
          </a:xfrm>
        </p:spPr>
        <p:txBody>
          <a:bodyPr/>
          <a:lstStyle/>
          <a:p>
            <a:r>
              <a:rPr lang="en-US" dirty="0"/>
              <a:t>Describes the nature of the transaction</a:t>
            </a:r>
          </a:p>
          <a:p>
            <a:r>
              <a:rPr lang="en-US" dirty="0"/>
              <a:t>Some transactions do not need all data fields completed</a:t>
            </a:r>
          </a:p>
        </p:txBody>
      </p:sp>
      <p:pic>
        <p:nvPicPr>
          <p:cNvPr id="10" name="Picture 9" descr="a screenshot of the transaction code drop down">
            <a:extLst>
              <a:ext uri="{FF2B5EF4-FFF2-40B4-BE49-F238E27FC236}">
                <a16:creationId xmlns:a16="http://schemas.microsoft.com/office/drawing/2014/main" id="{5BA1BE78-54C9-4F3C-A1DC-CA4A6C6F3483}"/>
              </a:ext>
            </a:extLst>
          </p:cNvPr>
          <p:cNvPicPr>
            <a:picLocks noChangeAspect="1"/>
          </p:cNvPicPr>
          <p:nvPr/>
        </p:nvPicPr>
        <p:blipFill rotWithShape="1">
          <a:blip r:embed="rId3"/>
          <a:srcRect r="4097"/>
          <a:stretch/>
        </p:blipFill>
        <p:spPr>
          <a:xfrm>
            <a:off x="1333000" y="2805986"/>
            <a:ext cx="1407946" cy="1546403"/>
          </a:xfrm>
          <a:prstGeom prst="rect">
            <a:avLst/>
          </a:prstGeom>
          <a:ln>
            <a:noFill/>
          </a:ln>
          <a:effectLst>
            <a:outerShdw blurRad="292100" dist="139700" dir="2700000" algn="tl" rotWithShape="0">
              <a:srgbClr val="333333">
                <a:alpha val="65000"/>
              </a:srgbClr>
            </a:outerShdw>
          </a:effectLst>
        </p:spPr>
      </p:pic>
      <p:pic>
        <p:nvPicPr>
          <p:cNvPr id="8" name="Picture 7" descr="A screenshot entitled ONRR Code/Description&#10;01 royalty due&#10;02 minimum royalty payment&#10;03 estimated royalty payment&#10;04 rental payment&#10;05 advance rental credit&#10;06 royalty in kind - no cash payment to ONRR&#10;07 ONRR settlement agreement&#10;10 compensatory royalty payment&#10;11 transportation allowance&#10;12 tax credit&#10;13 gravity bank and quality bank adjustment&#10;14 tax reimbursement payment&#10;15 processing allowance&#10;16 well fees">
            <a:extLst>
              <a:ext uri="{FF2B5EF4-FFF2-40B4-BE49-F238E27FC236}">
                <a16:creationId xmlns:a16="http://schemas.microsoft.com/office/drawing/2014/main" id="{18BFF2D6-626A-4ADD-B435-BB2686EBF1E7}"/>
              </a:ext>
            </a:extLst>
          </p:cNvPr>
          <p:cNvPicPr>
            <a:picLocks noChangeAspect="1"/>
          </p:cNvPicPr>
          <p:nvPr/>
        </p:nvPicPr>
        <p:blipFill>
          <a:blip r:embed="rId4"/>
          <a:stretch>
            <a:fillRect/>
          </a:stretch>
        </p:blipFill>
        <p:spPr>
          <a:xfrm>
            <a:off x="3779833" y="2805986"/>
            <a:ext cx="3752850" cy="3286125"/>
          </a:xfrm>
          <a:prstGeom prst="rect">
            <a:avLst/>
          </a:prstGeom>
          <a:ln>
            <a:noFill/>
          </a:ln>
          <a:effectLst>
            <a:outerShdw blurRad="292100" dist="139700" dir="2700000" algn="tl" rotWithShape="0">
              <a:srgbClr val="333333">
                <a:alpha val="65000"/>
              </a:srgbClr>
            </a:outerShdw>
          </a:effectLst>
        </p:spPr>
      </p:pic>
      <p:sp>
        <p:nvSpPr>
          <p:cNvPr id="4" name="Slide Number Placeholder 3" descr="page 27">
            <a:extLst>
              <a:ext uri="{FF2B5EF4-FFF2-40B4-BE49-F238E27FC236}">
                <a16:creationId xmlns:a16="http://schemas.microsoft.com/office/drawing/2014/main" id="{373F7BBB-0766-4B6C-83BF-60FE17741900}"/>
              </a:ext>
            </a:extLst>
          </p:cNvPr>
          <p:cNvSpPr>
            <a:spLocks noGrp="1"/>
          </p:cNvSpPr>
          <p:nvPr>
            <p:ph type="sldNum" sz="quarter" idx="4"/>
          </p:nvPr>
        </p:nvSpPr>
        <p:spPr/>
        <p:txBody>
          <a:bodyPr/>
          <a:lstStyle/>
          <a:p>
            <a:fld id="{850B1B32-CFA8-4BD1-A730-6F4B7E12345B}" type="slidenum">
              <a:rPr lang="en-US" smtClean="0"/>
              <a:pPr/>
              <a:t>34</a:t>
            </a:fld>
            <a:endParaRPr lang="en-US"/>
          </a:p>
        </p:txBody>
      </p:sp>
    </p:spTree>
    <p:extLst>
      <p:ext uri="{BB962C8B-B14F-4D97-AF65-F5344CB8AC3E}">
        <p14:creationId xmlns:p14="http://schemas.microsoft.com/office/powerpoint/2010/main" val="3428750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7311-04DE-4F11-9C6A-42B728D95A55}"/>
              </a:ext>
            </a:extLst>
          </p:cNvPr>
          <p:cNvSpPr>
            <a:spLocks noGrp="1"/>
          </p:cNvSpPr>
          <p:nvPr>
            <p:ph type="title"/>
          </p:nvPr>
        </p:nvSpPr>
        <p:spPr/>
        <p:txBody>
          <a:bodyPr/>
          <a:lstStyle/>
          <a:p>
            <a:r>
              <a:rPr lang="en-US" dirty="0"/>
              <a:t>Data Elements by Transaction Code</a:t>
            </a:r>
          </a:p>
        </p:txBody>
      </p:sp>
      <p:pic>
        <p:nvPicPr>
          <p:cNvPr id="7" name="Picture 2" descr="Image of the data elements table">
            <a:extLst>
              <a:ext uri="{FF2B5EF4-FFF2-40B4-BE49-F238E27FC236}">
                <a16:creationId xmlns:a16="http://schemas.microsoft.com/office/drawing/2014/main" id="{BA63CE93-3343-4FEA-8661-A2E508C2F42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83" r="453"/>
          <a:stretch/>
        </p:blipFill>
        <p:spPr bwMode="auto">
          <a:xfrm>
            <a:off x="82193" y="2289798"/>
            <a:ext cx="11907750" cy="2239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Image of what is required or optional in the table.">
            <a:extLst>
              <a:ext uri="{FF2B5EF4-FFF2-40B4-BE49-F238E27FC236}">
                <a16:creationId xmlns:a16="http://schemas.microsoft.com/office/drawing/2014/main" id="{F654176C-DF37-4758-B6CC-EF3AC672F5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177" y="4805834"/>
            <a:ext cx="10609781" cy="8509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descr="page 28">
            <a:extLst>
              <a:ext uri="{FF2B5EF4-FFF2-40B4-BE49-F238E27FC236}">
                <a16:creationId xmlns:a16="http://schemas.microsoft.com/office/drawing/2014/main" id="{1B0F2332-9563-48B9-9323-7BD309ADBB17}"/>
              </a:ext>
              <a:ext uri="{C183D7F6-B498-43B3-948B-1728B52AA6E4}">
                <adec:decorative xmlns:adec="http://schemas.microsoft.com/office/drawing/2017/decorative" val="0"/>
              </a:ext>
            </a:extLst>
          </p:cNvPr>
          <p:cNvSpPr>
            <a:spLocks noGrp="1"/>
          </p:cNvSpPr>
          <p:nvPr>
            <p:ph type="sldNum" sz="quarter" idx="4"/>
          </p:nvPr>
        </p:nvSpPr>
        <p:spPr/>
        <p:txBody>
          <a:bodyPr/>
          <a:lstStyle/>
          <a:p>
            <a:fld id="{850B1B32-CFA8-4BD1-A730-6F4B7E12345B}" type="slidenum">
              <a:rPr lang="en-US" smtClean="0"/>
              <a:pPr/>
              <a:t>35</a:t>
            </a:fld>
            <a:endParaRPr lang="en-US" dirty="0"/>
          </a:p>
        </p:txBody>
      </p:sp>
    </p:spTree>
    <p:extLst>
      <p:ext uri="{BB962C8B-B14F-4D97-AF65-F5344CB8AC3E}">
        <p14:creationId xmlns:p14="http://schemas.microsoft.com/office/powerpoint/2010/main" val="3820378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FA65-5C6C-418A-8105-C4ECD8C17537}"/>
              </a:ext>
            </a:extLst>
          </p:cNvPr>
          <p:cNvSpPr>
            <a:spLocks noGrp="1"/>
          </p:cNvSpPr>
          <p:nvPr>
            <p:ph type="title"/>
          </p:nvPr>
        </p:nvSpPr>
        <p:spPr/>
        <p:txBody>
          <a:bodyPr/>
          <a:lstStyle/>
          <a:p>
            <a:r>
              <a:rPr lang="en-US" dirty="0"/>
              <a:t>ARC – Adjustment Reason Code</a:t>
            </a:r>
          </a:p>
        </p:txBody>
      </p:sp>
      <p:sp>
        <p:nvSpPr>
          <p:cNvPr id="3" name="Content Placeholder 2">
            <a:extLst>
              <a:ext uri="{FF2B5EF4-FFF2-40B4-BE49-F238E27FC236}">
                <a16:creationId xmlns:a16="http://schemas.microsoft.com/office/drawing/2014/main" id="{A204C9A2-0EC8-450E-907C-E3211E4BEEAE}"/>
              </a:ext>
            </a:extLst>
          </p:cNvPr>
          <p:cNvSpPr>
            <a:spLocks noGrp="1"/>
          </p:cNvSpPr>
          <p:nvPr>
            <p:ph idx="1"/>
          </p:nvPr>
        </p:nvSpPr>
        <p:spPr/>
        <p:txBody>
          <a:bodyPr/>
          <a:lstStyle/>
          <a:p>
            <a:r>
              <a:rPr lang="en-US" dirty="0"/>
              <a:t>Indicates a reporting adjustment to an accepted line in ONRR’s database</a:t>
            </a:r>
          </a:p>
          <a:p>
            <a:r>
              <a:rPr lang="en-US" dirty="0"/>
              <a:t>Used by compliance teams at ONRR – CMP-2014</a:t>
            </a:r>
          </a:p>
          <a:p>
            <a:endParaRPr lang="en-US" dirty="0"/>
          </a:p>
        </p:txBody>
      </p:sp>
      <p:pic>
        <p:nvPicPr>
          <p:cNvPr id="8" name="Picture 7" descr="a screenshot of the adjustment reason code dropdown ">
            <a:extLst>
              <a:ext uri="{FF2B5EF4-FFF2-40B4-BE49-F238E27FC236}">
                <a16:creationId xmlns:a16="http://schemas.microsoft.com/office/drawing/2014/main" id="{03B00E50-7F8A-4916-89F4-EF7E95C0E4FB}"/>
              </a:ext>
            </a:extLst>
          </p:cNvPr>
          <p:cNvPicPr>
            <a:picLocks noChangeAspect="1"/>
          </p:cNvPicPr>
          <p:nvPr/>
        </p:nvPicPr>
        <p:blipFill>
          <a:blip r:embed="rId3"/>
          <a:stretch>
            <a:fillRect/>
          </a:stretch>
        </p:blipFill>
        <p:spPr>
          <a:xfrm>
            <a:off x="1026695" y="3489158"/>
            <a:ext cx="1141096" cy="1201154"/>
          </a:xfrm>
          <a:prstGeom prst="rect">
            <a:avLst/>
          </a:prstGeom>
          <a:ln>
            <a:noFill/>
          </a:ln>
          <a:effectLst>
            <a:outerShdw blurRad="292100" dist="139700" dir="2700000" algn="tl" rotWithShape="0">
              <a:srgbClr val="333333">
                <a:alpha val="65000"/>
              </a:srgbClr>
            </a:outerShdw>
          </a:effectLst>
        </p:spPr>
      </p:pic>
      <p:pic>
        <p:nvPicPr>
          <p:cNvPr id="6" name="Picture 5" descr="A screenshot entitled ONRR Code/Description&#10;00 None&#10;10 Adjustments that do no require a unique ARC code&#10;15 Marginal property true-up&#10;16 Major Portion-Dual Accounting (Post 1-1-2000 sales months only)&#10;17 ONRR initiated compliance adjustments">
            <a:extLst>
              <a:ext uri="{FF2B5EF4-FFF2-40B4-BE49-F238E27FC236}">
                <a16:creationId xmlns:a16="http://schemas.microsoft.com/office/drawing/2014/main" id="{0EFD5664-194D-4F13-80D3-C401E7C1D8D6}"/>
              </a:ext>
            </a:extLst>
          </p:cNvPr>
          <p:cNvPicPr>
            <a:picLocks noChangeAspect="1"/>
          </p:cNvPicPr>
          <p:nvPr/>
        </p:nvPicPr>
        <p:blipFill>
          <a:blip r:embed="rId4"/>
          <a:stretch>
            <a:fillRect/>
          </a:stretch>
        </p:blipFill>
        <p:spPr>
          <a:xfrm>
            <a:off x="3663616" y="3489158"/>
            <a:ext cx="6251348" cy="1586163"/>
          </a:xfrm>
          <a:prstGeom prst="rect">
            <a:avLst/>
          </a:prstGeom>
          <a:ln>
            <a:noFill/>
          </a:ln>
          <a:effectLst>
            <a:outerShdw blurRad="292100" dist="139700" dir="2700000" algn="tl" rotWithShape="0">
              <a:srgbClr val="333333">
                <a:alpha val="65000"/>
              </a:srgbClr>
            </a:outerShdw>
          </a:effectLst>
        </p:spPr>
      </p:pic>
      <p:sp>
        <p:nvSpPr>
          <p:cNvPr id="4" name="Slide Number Placeholder 3" descr="29">
            <a:extLst>
              <a:ext uri="{FF2B5EF4-FFF2-40B4-BE49-F238E27FC236}">
                <a16:creationId xmlns:a16="http://schemas.microsoft.com/office/drawing/2014/main" id="{7337A2B4-ED3C-4F49-9E68-4008FA6A17FD}"/>
              </a:ext>
            </a:extLst>
          </p:cNvPr>
          <p:cNvSpPr>
            <a:spLocks noGrp="1"/>
          </p:cNvSpPr>
          <p:nvPr>
            <p:ph type="sldNum" sz="quarter" idx="4"/>
          </p:nvPr>
        </p:nvSpPr>
        <p:spPr/>
        <p:txBody>
          <a:bodyPr/>
          <a:lstStyle/>
          <a:p>
            <a:fld id="{850B1B32-CFA8-4BD1-A730-6F4B7E12345B}" type="slidenum">
              <a:rPr lang="en-US" smtClean="0"/>
              <a:pPr/>
              <a:t>36</a:t>
            </a:fld>
            <a:endParaRPr lang="en-US" dirty="0"/>
          </a:p>
        </p:txBody>
      </p:sp>
    </p:spTree>
    <p:extLst>
      <p:ext uri="{BB962C8B-B14F-4D97-AF65-F5344CB8AC3E}">
        <p14:creationId xmlns:p14="http://schemas.microsoft.com/office/powerpoint/2010/main" val="1397094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49AE8-3C05-496E-A65E-4844FAB3FFFE}"/>
              </a:ext>
            </a:extLst>
          </p:cNvPr>
          <p:cNvSpPr>
            <a:spLocks noGrp="1"/>
          </p:cNvSpPr>
          <p:nvPr>
            <p:ph type="title"/>
          </p:nvPr>
        </p:nvSpPr>
        <p:spPr/>
        <p:txBody>
          <a:bodyPr/>
          <a:lstStyle/>
          <a:p>
            <a:r>
              <a:rPr lang="en-US" dirty="0"/>
              <a:t>Sales Volume</a:t>
            </a:r>
          </a:p>
        </p:txBody>
      </p:sp>
      <p:sp>
        <p:nvSpPr>
          <p:cNvPr id="3" name="Content Placeholder 2">
            <a:extLst>
              <a:ext uri="{FF2B5EF4-FFF2-40B4-BE49-F238E27FC236}">
                <a16:creationId xmlns:a16="http://schemas.microsoft.com/office/drawing/2014/main" id="{1AE1038D-AAE5-4380-940D-912788C1C6E7}"/>
              </a:ext>
            </a:extLst>
          </p:cNvPr>
          <p:cNvSpPr>
            <a:spLocks noGrp="1"/>
          </p:cNvSpPr>
          <p:nvPr>
            <p:ph idx="1"/>
          </p:nvPr>
        </p:nvSpPr>
        <p:spPr/>
        <p:txBody>
          <a:bodyPr/>
          <a:lstStyle/>
          <a:p>
            <a:r>
              <a:rPr lang="en-US" dirty="0"/>
              <a:t>Volume of product that is sold or removed from the lease</a:t>
            </a:r>
          </a:p>
          <a:p>
            <a:endParaRPr lang="en-US" dirty="0"/>
          </a:p>
          <a:p>
            <a:r>
              <a:rPr lang="en-US" dirty="0"/>
              <a:t>Measured in:</a:t>
            </a:r>
          </a:p>
          <a:p>
            <a:pPr lvl="1">
              <a:buFont typeface="Wingdings" panose="05000000000000000000" pitchFamily="2" charset="2"/>
              <a:buChar char="ü"/>
            </a:pPr>
            <a:r>
              <a:rPr lang="en-US" dirty="0"/>
              <a:t>MCF for gas</a:t>
            </a:r>
          </a:p>
          <a:p>
            <a:pPr lvl="1">
              <a:buFont typeface="Wingdings" panose="05000000000000000000" pitchFamily="2" charset="2"/>
              <a:buChar char="ü"/>
            </a:pPr>
            <a:r>
              <a:rPr lang="en-US" dirty="0"/>
              <a:t>Barrels (</a:t>
            </a:r>
            <a:r>
              <a:rPr lang="en-US" dirty="0" err="1"/>
              <a:t>bbls</a:t>
            </a:r>
            <a:r>
              <a:rPr lang="en-US" dirty="0"/>
              <a:t>) for oil</a:t>
            </a:r>
          </a:p>
          <a:p>
            <a:pPr lvl="1">
              <a:buFont typeface="Wingdings" panose="05000000000000000000" pitchFamily="2" charset="2"/>
              <a:buChar char="ü"/>
            </a:pPr>
            <a:r>
              <a:rPr lang="en-US" dirty="0"/>
              <a:t>Gallons for NGLs</a:t>
            </a:r>
          </a:p>
          <a:p>
            <a:pPr lvl="1">
              <a:buFont typeface="Wingdings" panose="05000000000000000000" pitchFamily="2" charset="2"/>
              <a:buChar char="ü"/>
            </a:pPr>
            <a:r>
              <a:rPr lang="en-US" dirty="0"/>
              <a:t>Long tons for Sulphur</a:t>
            </a:r>
          </a:p>
          <a:p>
            <a:pPr lvl="1">
              <a:buFont typeface="Wingdings" panose="05000000000000000000" pitchFamily="2" charset="2"/>
              <a:buChar char="ü"/>
            </a:pPr>
            <a:endParaRPr lang="en-US" dirty="0"/>
          </a:p>
          <a:p>
            <a:pPr lvl="1">
              <a:buFont typeface="Wingdings" panose="05000000000000000000" pitchFamily="2" charset="2"/>
              <a:buChar char="ü"/>
            </a:pPr>
            <a:endParaRPr lang="en-US" dirty="0"/>
          </a:p>
        </p:txBody>
      </p:sp>
      <p:pic>
        <p:nvPicPr>
          <p:cNvPr id="6" name="Picture 5" descr="a screenshot of the sales volume cell">
            <a:extLst>
              <a:ext uri="{FF2B5EF4-FFF2-40B4-BE49-F238E27FC236}">
                <a16:creationId xmlns:a16="http://schemas.microsoft.com/office/drawing/2014/main" id="{85FF795F-3E8A-4AED-95F6-CC0C0377643E}"/>
              </a:ext>
            </a:extLst>
          </p:cNvPr>
          <p:cNvPicPr>
            <a:picLocks noChangeAspect="1"/>
          </p:cNvPicPr>
          <p:nvPr/>
        </p:nvPicPr>
        <p:blipFill>
          <a:blip r:embed="rId3"/>
          <a:stretch>
            <a:fillRect/>
          </a:stretch>
        </p:blipFill>
        <p:spPr>
          <a:xfrm>
            <a:off x="7987965" y="2905552"/>
            <a:ext cx="2768267" cy="2050568"/>
          </a:xfrm>
          <a:prstGeom prst="rect">
            <a:avLst/>
          </a:prstGeom>
          <a:ln>
            <a:noFill/>
          </a:ln>
          <a:effectLst>
            <a:outerShdw blurRad="292100" dist="139700" dir="2700000" algn="tl" rotWithShape="0">
              <a:srgbClr val="333333">
                <a:alpha val="65000"/>
              </a:srgbClr>
            </a:outerShdw>
          </a:effectLst>
        </p:spPr>
      </p:pic>
      <p:sp>
        <p:nvSpPr>
          <p:cNvPr id="4" name="Slide Number Placeholder 3" descr="page 30">
            <a:extLst>
              <a:ext uri="{FF2B5EF4-FFF2-40B4-BE49-F238E27FC236}">
                <a16:creationId xmlns:a16="http://schemas.microsoft.com/office/drawing/2014/main" id="{3A76311F-04E1-4E65-A9CC-C7A9FB41974A}"/>
              </a:ext>
            </a:extLst>
          </p:cNvPr>
          <p:cNvSpPr>
            <a:spLocks noGrp="1"/>
          </p:cNvSpPr>
          <p:nvPr>
            <p:ph type="sldNum" sz="quarter" idx="4"/>
          </p:nvPr>
        </p:nvSpPr>
        <p:spPr/>
        <p:txBody>
          <a:bodyPr/>
          <a:lstStyle/>
          <a:p>
            <a:fld id="{850B1B32-CFA8-4BD1-A730-6F4B7E12345B}" type="slidenum">
              <a:rPr lang="en-US" smtClean="0"/>
              <a:pPr/>
              <a:t>37</a:t>
            </a:fld>
            <a:endParaRPr lang="en-US"/>
          </a:p>
        </p:txBody>
      </p:sp>
    </p:spTree>
    <p:extLst>
      <p:ext uri="{BB962C8B-B14F-4D97-AF65-F5344CB8AC3E}">
        <p14:creationId xmlns:p14="http://schemas.microsoft.com/office/powerpoint/2010/main" val="2304742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62C0-7373-45AB-8C6D-12D3CFED83DA}"/>
              </a:ext>
            </a:extLst>
          </p:cNvPr>
          <p:cNvSpPr>
            <a:spLocks noGrp="1"/>
          </p:cNvSpPr>
          <p:nvPr>
            <p:ph type="title"/>
          </p:nvPr>
        </p:nvSpPr>
        <p:spPr/>
        <p:txBody>
          <a:bodyPr/>
          <a:lstStyle/>
          <a:p>
            <a:r>
              <a:rPr lang="en-US" dirty="0"/>
              <a:t>Gas MMBtu</a:t>
            </a:r>
          </a:p>
        </p:txBody>
      </p:sp>
      <p:sp>
        <p:nvSpPr>
          <p:cNvPr id="3" name="Content Placeholder 2">
            <a:extLst>
              <a:ext uri="{FF2B5EF4-FFF2-40B4-BE49-F238E27FC236}">
                <a16:creationId xmlns:a16="http://schemas.microsoft.com/office/drawing/2014/main" id="{AD44ED8F-1661-4FAB-B011-B55898DC0F61}"/>
              </a:ext>
            </a:extLst>
          </p:cNvPr>
          <p:cNvSpPr>
            <a:spLocks noGrp="1"/>
          </p:cNvSpPr>
          <p:nvPr>
            <p:ph idx="1"/>
          </p:nvPr>
        </p:nvSpPr>
        <p:spPr/>
        <p:txBody>
          <a:bodyPr/>
          <a:lstStyle/>
          <a:p>
            <a:r>
              <a:rPr lang="en-US" dirty="0"/>
              <a:t>Required field only for gas related product codes</a:t>
            </a:r>
            <a:br>
              <a:rPr lang="en-US" dirty="0"/>
            </a:br>
            <a:endParaRPr lang="en-US" dirty="0"/>
          </a:p>
          <a:p>
            <a:r>
              <a:rPr lang="en-US" dirty="0"/>
              <a:t>Gas MMBtu = Sales Volume x BTU Factor</a:t>
            </a:r>
          </a:p>
          <a:p>
            <a:endParaRPr lang="en-US" dirty="0"/>
          </a:p>
        </p:txBody>
      </p:sp>
      <p:pic>
        <p:nvPicPr>
          <p:cNvPr id="5" name="image40.png" descr="a screenshot of the gas MMBtu cell">
            <a:extLst>
              <a:ext uri="{FF2B5EF4-FFF2-40B4-BE49-F238E27FC236}">
                <a16:creationId xmlns:a16="http://schemas.microsoft.com/office/drawing/2014/main" id="{2D90AAF3-428B-4C1A-ABC9-883843C2C149}"/>
              </a:ext>
            </a:extLst>
          </p:cNvPr>
          <p:cNvPicPr/>
          <p:nvPr/>
        </p:nvPicPr>
        <p:blipFill>
          <a:blip r:embed="rId3" cstate="print"/>
          <a:stretch>
            <a:fillRect/>
          </a:stretch>
        </p:blipFill>
        <p:spPr>
          <a:xfrm>
            <a:off x="7943213" y="3718261"/>
            <a:ext cx="3639185" cy="2099310"/>
          </a:xfrm>
          <a:prstGeom prst="rect">
            <a:avLst/>
          </a:prstGeom>
          <a:ln>
            <a:noFill/>
          </a:ln>
          <a:effectLst>
            <a:outerShdw blurRad="292100" dist="139700" dir="2700000" algn="tl" rotWithShape="0">
              <a:srgbClr val="333333">
                <a:alpha val="65000"/>
              </a:srgbClr>
            </a:outerShdw>
          </a:effectLst>
        </p:spPr>
      </p:pic>
      <p:sp>
        <p:nvSpPr>
          <p:cNvPr id="4" name="Slide Number Placeholder 3" descr="page 31">
            <a:extLst>
              <a:ext uri="{FF2B5EF4-FFF2-40B4-BE49-F238E27FC236}">
                <a16:creationId xmlns:a16="http://schemas.microsoft.com/office/drawing/2014/main" id="{D46ACBA8-A9EC-43CE-A9A7-2B4F4D9F886F}"/>
              </a:ext>
            </a:extLst>
          </p:cNvPr>
          <p:cNvSpPr>
            <a:spLocks noGrp="1"/>
          </p:cNvSpPr>
          <p:nvPr>
            <p:ph type="sldNum" sz="quarter" idx="4"/>
          </p:nvPr>
        </p:nvSpPr>
        <p:spPr/>
        <p:txBody>
          <a:bodyPr/>
          <a:lstStyle/>
          <a:p>
            <a:fld id="{850B1B32-CFA8-4BD1-A730-6F4B7E12345B}" type="slidenum">
              <a:rPr lang="en-US" smtClean="0"/>
              <a:pPr/>
              <a:t>38</a:t>
            </a:fld>
            <a:endParaRPr lang="en-US" dirty="0"/>
          </a:p>
        </p:txBody>
      </p:sp>
    </p:spTree>
    <p:extLst>
      <p:ext uri="{BB962C8B-B14F-4D97-AF65-F5344CB8AC3E}">
        <p14:creationId xmlns:p14="http://schemas.microsoft.com/office/powerpoint/2010/main" val="506251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2DBA-8BD2-468D-8400-B9E2C6451DD5}"/>
              </a:ext>
            </a:extLst>
          </p:cNvPr>
          <p:cNvSpPr>
            <a:spLocks noGrp="1"/>
          </p:cNvSpPr>
          <p:nvPr>
            <p:ph type="title"/>
          </p:nvPr>
        </p:nvSpPr>
        <p:spPr/>
        <p:txBody>
          <a:bodyPr/>
          <a:lstStyle/>
          <a:p>
            <a:r>
              <a:rPr lang="en-US" dirty="0"/>
              <a:t>Sales Value</a:t>
            </a:r>
          </a:p>
        </p:txBody>
      </p:sp>
      <p:sp>
        <p:nvSpPr>
          <p:cNvPr id="3" name="Content Placeholder 2">
            <a:extLst>
              <a:ext uri="{FF2B5EF4-FFF2-40B4-BE49-F238E27FC236}">
                <a16:creationId xmlns:a16="http://schemas.microsoft.com/office/drawing/2014/main" id="{BEED951C-6DD9-46AA-85C9-4FEDE7E85966}"/>
              </a:ext>
            </a:extLst>
          </p:cNvPr>
          <p:cNvSpPr>
            <a:spLocks noGrp="1"/>
          </p:cNvSpPr>
          <p:nvPr>
            <p:ph idx="1"/>
          </p:nvPr>
        </p:nvSpPr>
        <p:spPr/>
        <p:txBody>
          <a:bodyPr/>
          <a:lstStyle/>
          <a:p>
            <a:r>
              <a:rPr lang="en-US" dirty="0"/>
              <a:t>MMBtu price for gas related product codes</a:t>
            </a:r>
          </a:p>
          <a:p>
            <a:pPr lvl="1">
              <a:buFont typeface="Wingdings" panose="05000000000000000000" pitchFamily="2" charset="2"/>
              <a:buChar char="ü"/>
            </a:pPr>
            <a:r>
              <a:rPr lang="en-US" dirty="0"/>
              <a:t>Sales Value = gas MMBtu x MMBtu price</a:t>
            </a:r>
            <a:br>
              <a:rPr lang="en-US" dirty="0"/>
            </a:br>
            <a:endParaRPr lang="en-US" dirty="0"/>
          </a:p>
          <a:p>
            <a:r>
              <a:rPr lang="en-US" dirty="0"/>
              <a:t>bbl, gal, Mcf, etc., for oil and other product codes</a:t>
            </a:r>
          </a:p>
          <a:p>
            <a:pPr lvl="1">
              <a:buFont typeface="Wingdings" panose="05000000000000000000" pitchFamily="2" charset="2"/>
              <a:buChar char="ü"/>
            </a:pPr>
            <a:r>
              <a:rPr lang="en-US" dirty="0"/>
              <a:t>Sales Value = Sales Volume x unit price</a:t>
            </a:r>
          </a:p>
          <a:p>
            <a:pPr lvl="1">
              <a:buFont typeface="Wingdings" panose="05000000000000000000" pitchFamily="2" charset="2"/>
              <a:buChar char="ü"/>
            </a:pPr>
            <a:endParaRPr lang="en-US" dirty="0"/>
          </a:p>
        </p:txBody>
      </p:sp>
      <p:pic>
        <p:nvPicPr>
          <p:cNvPr id="5" name="Picture 2" descr="a screenshot of the sales value cell">
            <a:extLst>
              <a:ext uri="{FF2B5EF4-FFF2-40B4-BE49-F238E27FC236}">
                <a16:creationId xmlns:a16="http://schemas.microsoft.com/office/drawing/2014/main" id="{6EB4EC89-A54F-4DBD-9DE3-0DA31A5CF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460" y="4221164"/>
            <a:ext cx="3309938"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descr="page 32">
            <a:extLst>
              <a:ext uri="{FF2B5EF4-FFF2-40B4-BE49-F238E27FC236}">
                <a16:creationId xmlns:a16="http://schemas.microsoft.com/office/drawing/2014/main" id="{5E5047EF-327A-4CE3-9481-0C97EC107A1E}"/>
              </a:ext>
            </a:extLst>
          </p:cNvPr>
          <p:cNvSpPr>
            <a:spLocks noGrp="1"/>
          </p:cNvSpPr>
          <p:nvPr>
            <p:ph type="sldNum" sz="quarter" idx="4"/>
          </p:nvPr>
        </p:nvSpPr>
        <p:spPr/>
        <p:txBody>
          <a:bodyPr/>
          <a:lstStyle/>
          <a:p>
            <a:fld id="{850B1B32-CFA8-4BD1-A730-6F4B7E12345B}" type="slidenum">
              <a:rPr lang="en-US" smtClean="0"/>
              <a:pPr/>
              <a:t>39</a:t>
            </a:fld>
            <a:endParaRPr lang="en-US" dirty="0"/>
          </a:p>
        </p:txBody>
      </p:sp>
    </p:spTree>
    <p:extLst>
      <p:ext uri="{BB962C8B-B14F-4D97-AF65-F5344CB8AC3E}">
        <p14:creationId xmlns:p14="http://schemas.microsoft.com/office/powerpoint/2010/main" val="2897555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B0220B-1069-4A15-8FF1-50FDFE7A878A}"/>
              </a:ext>
            </a:extLst>
          </p:cNvPr>
          <p:cNvSpPr>
            <a:spLocks noGrp="1"/>
          </p:cNvSpPr>
          <p:nvPr>
            <p:ph type="title"/>
          </p:nvPr>
        </p:nvSpPr>
        <p:spPr/>
        <p:txBody>
          <a:bodyPr/>
          <a:lstStyle/>
          <a:p>
            <a:r>
              <a:rPr lang="en-US" dirty="0">
                <a:ln>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Course Objectives</a:t>
            </a:r>
          </a:p>
        </p:txBody>
      </p:sp>
      <p:sp>
        <p:nvSpPr>
          <p:cNvPr id="6" name="Content Placeholder 5">
            <a:extLst>
              <a:ext uri="{FF2B5EF4-FFF2-40B4-BE49-F238E27FC236}">
                <a16:creationId xmlns:a16="http://schemas.microsoft.com/office/drawing/2014/main" id="{123D7010-E4A9-4215-9EEA-BBD09CDF9D19}"/>
              </a:ext>
            </a:extLst>
          </p:cNvPr>
          <p:cNvSpPr>
            <a:spLocks noGrp="1"/>
          </p:cNvSpPr>
          <p:nvPr>
            <p:ph sz="half" idx="1"/>
          </p:nvPr>
        </p:nvSpPr>
        <p:spPr/>
        <p:txBody>
          <a:bodyPr/>
          <a:lstStyle/>
          <a:p>
            <a:r>
              <a:rPr lang="en-US" dirty="0"/>
              <a:t>System Access</a:t>
            </a:r>
            <a:br>
              <a:rPr lang="en-US" dirty="0"/>
            </a:br>
            <a:endParaRPr lang="en-US" dirty="0"/>
          </a:p>
          <a:p>
            <a:r>
              <a:rPr lang="en-US" dirty="0"/>
              <a:t>Reporting/Paying Basics</a:t>
            </a:r>
            <a:br>
              <a:rPr lang="en-US" dirty="0"/>
            </a:br>
            <a:endParaRPr lang="en-US" dirty="0"/>
          </a:p>
          <a:p>
            <a:r>
              <a:rPr lang="en-US" dirty="0"/>
              <a:t>Lease level reporting</a:t>
            </a:r>
          </a:p>
          <a:p>
            <a:endParaRPr lang="en-US" dirty="0"/>
          </a:p>
          <a:p>
            <a:endParaRPr lang="en-US" dirty="0"/>
          </a:p>
        </p:txBody>
      </p:sp>
      <p:sp>
        <p:nvSpPr>
          <p:cNvPr id="7" name="Content Placeholder 6">
            <a:extLst>
              <a:ext uri="{FF2B5EF4-FFF2-40B4-BE49-F238E27FC236}">
                <a16:creationId xmlns:a16="http://schemas.microsoft.com/office/drawing/2014/main" id="{35EB8B9C-43FF-4823-BDEB-8821C72C9D7D}"/>
              </a:ext>
            </a:extLst>
          </p:cNvPr>
          <p:cNvSpPr>
            <a:spLocks noGrp="1"/>
          </p:cNvSpPr>
          <p:nvPr>
            <p:ph sz="half" idx="2"/>
          </p:nvPr>
        </p:nvSpPr>
        <p:spPr/>
        <p:txBody>
          <a:bodyPr>
            <a:normAutofit/>
          </a:bodyPr>
          <a:lstStyle/>
          <a:p>
            <a:r>
              <a:rPr lang="en-US" dirty="0"/>
              <a:t>Other Payments </a:t>
            </a:r>
          </a:p>
          <a:p>
            <a:pPr lvl="1">
              <a:buFont typeface="Wingdings" panose="05000000000000000000" pitchFamily="2" charset="2"/>
              <a:buChar char="ü"/>
            </a:pPr>
            <a:r>
              <a:rPr lang="en-US" dirty="0"/>
              <a:t>Rents, Minimum Royalty</a:t>
            </a:r>
            <a:br>
              <a:rPr lang="en-US" dirty="0"/>
            </a:br>
            <a:endParaRPr lang="en-US" dirty="0"/>
          </a:p>
          <a:p>
            <a:r>
              <a:rPr lang="en-US" dirty="0"/>
              <a:t>Estimated Royalties</a:t>
            </a:r>
            <a:br>
              <a:rPr lang="en-US" dirty="0"/>
            </a:br>
            <a:endParaRPr lang="en-US" dirty="0"/>
          </a:p>
          <a:p>
            <a:r>
              <a:rPr lang="en-US" dirty="0"/>
              <a:t>ONRR Form-2014 Electronic Report</a:t>
            </a:r>
          </a:p>
        </p:txBody>
      </p:sp>
      <p:sp>
        <p:nvSpPr>
          <p:cNvPr id="8" name="Slide Number Placeholder 6" descr="page 3">
            <a:extLst>
              <a:ext uri="{FF2B5EF4-FFF2-40B4-BE49-F238E27FC236}">
                <a16:creationId xmlns:a16="http://schemas.microsoft.com/office/drawing/2014/main" id="{EC7656F5-12BF-4DEE-8BA1-AC75B4413222}"/>
              </a:ext>
            </a:extLst>
          </p:cNvPr>
          <p:cNvSpPr txBox="1">
            <a:spLocks/>
          </p:cNvSpPr>
          <p:nvPr/>
        </p:nvSpPr>
        <p:spPr>
          <a:xfrm>
            <a:off x="11524991" y="6481109"/>
            <a:ext cx="628316" cy="365125"/>
          </a:xfrm>
          <a:prstGeom prst="rect">
            <a:avLst/>
          </a:prstGeom>
          <a:ln>
            <a:noFill/>
          </a:ln>
        </p:spPr>
        <p:txBody>
          <a:bodyPr/>
          <a:lstStyle>
            <a:defPPr>
              <a:defRPr lang="en-US"/>
            </a:defPPr>
            <a:lvl1pPr marL="0" algn="r" defTabSz="914400" rtl="0" eaLnBrk="1" latinLnBrk="0" hangingPunct="1">
              <a:defRPr lang="en-US" sz="1200" b="1" i="1" kern="1200" baseline="0" smtClean="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0B1B32-CFA8-4BD1-A730-6F4B7E12345B}" type="slidenum">
              <a:rPr lang="en-US" smtClean="0"/>
              <a:pPr/>
              <a:t>4</a:t>
            </a:fld>
            <a:endParaRPr lang="en-US"/>
          </a:p>
        </p:txBody>
      </p:sp>
    </p:spTree>
    <p:extLst>
      <p:ext uri="{BB962C8B-B14F-4D97-AF65-F5344CB8AC3E}">
        <p14:creationId xmlns:p14="http://schemas.microsoft.com/office/powerpoint/2010/main" val="1484908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435A-D8D3-41ED-BC65-9490809F51C1}"/>
              </a:ext>
            </a:extLst>
          </p:cNvPr>
          <p:cNvSpPr>
            <a:spLocks noGrp="1"/>
          </p:cNvSpPr>
          <p:nvPr>
            <p:ph type="title"/>
          </p:nvPr>
        </p:nvSpPr>
        <p:spPr/>
        <p:txBody>
          <a:bodyPr>
            <a:normAutofit fontScale="90000"/>
          </a:bodyPr>
          <a:lstStyle/>
          <a:p>
            <a:r>
              <a:rPr lang="en-US" dirty="0"/>
              <a:t>Indian Oil </a:t>
            </a:r>
            <a:br>
              <a:rPr lang="en-US" dirty="0"/>
            </a:br>
            <a:r>
              <a:rPr lang="en-US" dirty="0"/>
              <a:t>Index Based Major Portion Price (IBMP)</a:t>
            </a:r>
          </a:p>
        </p:txBody>
      </p:sp>
      <p:sp>
        <p:nvSpPr>
          <p:cNvPr id="3" name="Content Placeholder 2">
            <a:extLst>
              <a:ext uri="{FF2B5EF4-FFF2-40B4-BE49-F238E27FC236}">
                <a16:creationId xmlns:a16="http://schemas.microsoft.com/office/drawing/2014/main" id="{48306B35-83E0-4A87-AA0E-0F206D021F6B}"/>
              </a:ext>
              <a:ext uri="{C183D7F6-B498-43B3-948B-1728B52AA6E4}">
                <adec:decorative xmlns:adec="http://schemas.microsoft.com/office/drawing/2017/decorative" val="1"/>
              </a:ext>
            </a:extLst>
          </p:cNvPr>
          <p:cNvSpPr>
            <a:spLocks noGrp="1"/>
          </p:cNvSpPr>
          <p:nvPr>
            <p:ph idx="1"/>
          </p:nvPr>
        </p:nvSpPr>
        <p:spPr>
          <a:xfrm>
            <a:off x="609600" y="1600201"/>
            <a:ext cx="10972800" cy="4752473"/>
          </a:xfrm>
        </p:spPr>
        <p:txBody>
          <a:bodyPr>
            <a:normAutofit fontScale="8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r>
              <a:rPr lang="en-US" sz="2600" dirty="0"/>
              <a:t>Published at https://www.onrr.gov/valuation/IndianOilIBMP.htm</a:t>
            </a:r>
          </a:p>
        </p:txBody>
      </p:sp>
      <p:pic>
        <p:nvPicPr>
          <p:cNvPr id="16" name="Picture 15" descr="A screenshot of the IBMP prices for November 2021 located at the IBMP page located at onrr.gov">
            <a:extLst>
              <a:ext uri="{FF2B5EF4-FFF2-40B4-BE49-F238E27FC236}">
                <a16:creationId xmlns:a16="http://schemas.microsoft.com/office/drawing/2014/main" id="{A3165FEC-2744-4932-AD19-838B82702B9D}"/>
              </a:ext>
            </a:extLst>
          </p:cNvPr>
          <p:cNvPicPr>
            <a:picLocks noChangeAspect="1"/>
          </p:cNvPicPr>
          <p:nvPr/>
        </p:nvPicPr>
        <p:blipFill>
          <a:blip r:embed="rId3"/>
          <a:stretch>
            <a:fillRect/>
          </a:stretch>
        </p:blipFill>
        <p:spPr>
          <a:xfrm>
            <a:off x="1332266" y="1471766"/>
            <a:ext cx="6737882" cy="3776176"/>
          </a:xfrm>
          <a:prstGeom prst="rect">
            <a:avLst/>
          </a:prstGeom>
          <a:ln>
            <a:noFill/>
          </a:ln>
          <a:effectLst>
            <a:outerShdw blurRad="292100" dist="139700" dir="2700000" algn="tl" rotWithShape="0">
              <a:srgbClr val="333333">
                <a:alpha val="65000"/>
              </a:srgbClr>
            </a:outerShdw>
          </a:effectLst>
        </p:spPr>
      </p:pic>
      <p:pic>
        <p:nvPicPr>
          <p:cNvPr id="18" name="Picture 17" descr="a screenshot showing the last screenshot but having zoomed in on the first four names:&#10;North Fort Berthold&#10;Oklahoma&#10;Saginaw Chippewa&#10;South Fort Berthold">
            <a:extLst>
              <a:ext uri="{FF2B5EF4-FFF2-40B4-BE49-F238E27FC236}">
                <a16:creationId xmlns:a16="http://schemas.microsoft.com/office/drawing/2014/main" id="{1690E600-FBE0-4A88-ACEE-8C21300A6A35}"/>
              </a:ext>
            </a:extLst>
          </p:cNvPr>
          <p:cNvPicPr>
            <a:picLocks noChangeAspect="1"/>
          </p:cNvPicPr>
          <p:nvPr/>
        </p:nvPicPr>
        <p:blipFill>
          <a:blip r:embed="rId4"/>
          <a:stretch>
            <a:fillRect/>
          </a:stretch>
        </p:blipFill>
        <p:spPr>
          <a:xfrm>
            <a:off x="3191247" y="3899277"/>
            <a:ext cx="2063917" cy="1792349"/>
          </a:xfrm>
          <a:prstGeom prst="rect">
            <a:avLst/>
          </a:prstGeom>
          <a:ln>
            <a:noFill/>
          </a:ln>
          <a:effectLst>
            <a:outerShdw blurRad="190500" algn="tl" rotWithShape="0">
              <a:srgbClr val="000000">
                <a:alpha val="70000"/>
              </a:srgbClr>
            </a:outerShdw>
          </a:effectLst>
        </p:spPr>
      </p:pic>
      <p:pic>
        <p:nvPicPr>
          <p:cNvPr id="6" name="Picture 5" descr="A screenshot entitled product codes with the following list&#10;02 condensate&#10;61 sweet&#10;62 sour&#10;63 asphaltic&#10;64 black wax&#10;65 yellow wax">
            <a:extLst>
              <a:ext uri="{FF2B5EF4-FFF2-40B4-BE49-F238E27FC236}">
                <a16:creationId xmlns:a16="http://schemas.microsoft.com/office/drawing/2014/main" id="{9807BF66-902B-40D5-B23A-EE9B83EF84F8}"/>
              </a:ext>
            </a:extLst>
          </p:cNvPr>
          <p:cNvPicPr>
            <a:picLocks noChangeAspect="1"/>
          </p:cNvPicPr>
          <p:nvPr/>
        </p:nvPicPr>
        <p:blipFill>
          <a:blip r:embed="rId5"/>
          <a:stretch>
            <a:fillRect/>
          </a:stretch>
        </p:blipFill>
        <p:spPr>
          <a:xfrm>
            <a:off x="8895477" y="1847893"/>
            <a:ext cx="2400300" cy="251460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DB4BB92C-EB5D-43F1-8F26-3CF08BBB1062}"/>
              </a:ext>
            </a:extLst>
          </p:cNvPr>
          <p:cNvSpPr>
            <a:spLocks noGrp="1"/>
          </p:cNvSpPr>
          <p:nvPr>
            <p:ph type="sldNum" sz="quarter" idx="4"/>
          </p:nvPr>
        </p:nvSpPr>
        <p:spPr/>
        <p:txBody>
          <a:bodyPr/>
          <a:lstStyle/>
          <a:p>
            <a:fld id="{850B1B32-CFA8-4BD1-A730-6F4B7E12345B}" type="slidenum">
              <a:rPr lang="en-US" smtClean="0"/>
              <a:pPr/>
              <a:t>40</a:t>
            </a:fld>
            <a:endParaRPr lang="en-US"/>
          </a:p>
        </p:txBody>
      </p:sp>
    </p:spTree>
    <p:extLst>
      <p:ext uri="{BB962C8B-B14F-4D97-AF65-F5344CB8AC3E}">
        <p14:creationId xmlns:p14="http://schemas.microsoft.com/office/powerpoint/2010/main" val="3362846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6B5E-5DBD-478C-BEB8-41759A597DA1}"/>
              </a:ext>
            </a:extLst>
          </p:cNvPr>
          <p:cNvSpPr>
            <a:spLocks noGrp="1"/>
          </p:cNvSpPr>
          <p:nvPr>
            <p:ph type="title"/>
          </p:nvPr>
        </p:nvSpPr>
        <p:spPr/>
        <p:txBody>
          <a:bodyPr/>
          <a:lstStyle/>
          <a:p>
            <a:r>
              <a:rPr lang="en-US" dirty="0"/>
              <a:t>Indian Major Portion Gas Price</a:t>
            </a:r>
          </a:p>
        </p:txBody>
      </p:sp>
      <p:sp>
        <p:nvSpPr>
          <p:cNvPr id="3" name="Content Placeholder 2">
            <a:extLst>
              <a:ext uri="{FF2B5EF4-FFF2-40B4-BE49-F238E27FC236}">
                <a16:creationId xmlns:a16="http://schemas.microsoft.com/office/drawing/2014/main" id="{BAA64143-AD19-4AEB-80A4-441BBB8ED3F7}"/>
              </a:ext>
            </a:extLst>
          </p:cNvPr>
          <p:cNvSpPr>
            <a:spLocks noGrp="1"/>
          </p:cNvSpPr>
          <p:nvPr>
            <p:ph idx="1"/>
          </p:nvPr>
        </p:nvSpPr>
        <p:spPr/>
        <p:txBody>
          <a:bodyPr/>
          <a:lstStyle/>
          <a:p>
            <a:r>
              <a:rPr lang="en-US" dirty="0"/>
              <a:t>Published at</a:t>
            </a:r>
            <a:br>
              <a:rPr lang="en-US" dirty="0"/>
            </a:br>
            <a:r>
              <a:rPr lang="en-US" dirty="0"/>
              <a:t>https://www.onrr.gov/valuation/MonMajPP.htm</a:t>
            </a:r>
          </a:p>
        </p:txBody>
      </p:sp>
      <p:pic>
        <p:nvPicPr>
          <p:cNvPr id="7" name="Picture 6" descr="a screenshot of the indian major portion gas prices webpage found at ONRR.gov showing a dropdown box to select a designated area, and a portion of a table with dates, prices, and due dates listed.">
            <a:extLst>
              <a:ext uri="{FF2B5EF4-FFF2-40B4-BE49-F238E27FC236}">
                <a16:creationId xmlns:a16="http://schemas.microsoft.com/office/drawing/2014/main" id="{27DBA603-1847-435D-80A3-2F84BDA9D808}"/>
              </a:ext>
            </a:extLst>
          </p:cNvPr>
          <p:cNvPicPr>
            <a:picLocks noChangeAspect="1"/>
          </p:cNvPicPr>
          <p:nvPr/>
        </p:nvPicPr>
        <p:blipFill>
          <a:blip r:embed="rId3"/>
          <a:stretch>
            <a:fillRect/>
          </a:stretch>
        </p:blipFill>
        <p:spPr>
          <a:xfrm>
            <a:off x="3862137" y="2898063"/>
            <a:ext cx="8089983" cy="322810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4B3DAFCD-C9A5-4FE5-9BED-683E952F6F73}"/>
              </a:ext>
            </a:extLst>
          </p:cNvPr>
          <p:cNvSpPr>
            <a:spLocks noGrp="1"/>
          </p:cNvSpPr>
          <p:nvPr>
            <p:ph type="sldNum" sz="quarter" idx="4"/>
          </p:nvPr>
        </p:nvSpPr>
        <p:spPr/>
        <p:txBody>
          <a:bodyPr/>
          <a:lstStyle/>
          <a:p>
            <a:fld id="{850B1B32-CFA8-4BD1-A730-6F4B7E12345B}" type="slidenum">
              <a:rPr lang="en-US" smtClean="0"/>
              <a:pPr/>
              <a:t>41</a:t>
            </a:fld>
            <a:endParaRPr lang="en-US"/>
          </a:p>
        </p:txBody>
      </p:sp>
    </p:spTree>
    <p:extLst>
      <p:ext uri="{BB962C8B-B14F-4D97-AF65-F5344CB8AC3E}">
        <p14:creationId xmlns:p14="http://schemas.microsoft.com/office/powerpoint/2010/main" val="2716108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037E-004B-450A-8180-D9E64759F889}"/>
              </a:ext>
            </a:extLst>
          </p:cNvPr>
          <p:cNvSpPr>
            <a:spLocks noGrp="1"/>
          </p:cNvSpPr>
          <p:nvPr>
            <p:ph type="title"/>
          </p:nvPr>
        </p:nvSpPr>
        <p:spPr/>
        <p:txBody>
          <a:bodyPr/>
          <a:lstStyle/>
          <a:p>
            <a:r>
              <a:rPr lang="en-US" dirty="0"/>
              <a:t>Royalty Value Before Allowances </a:t>
            </a:r>
          </a:p>
        </p:txBody>
      </p:sp>
      <p:sp>
        <p:nvSpPr>
          <p:cNvPr id="3" name="Content Placeholder 2">
            <a:extLst>
              <a:ext uri="{FF2B5EF4-FFF2-40B4-BE49-F238E27FC236}">
                <a16:creationId xmlns:a16="http://schemas.microsoft.com/office/drawing/2014/main" id="{F6D8D1CF-F8E9-4B74-B854-EF9750C762F5}"/>
              </a:ext>
            </a:extLst>
          </p:cNvPr>
          <p:cNvSpPr>
            <a:spLocks noGrp="1"/>
          </p:cNvSpPr>
          <p:nvPr>
            <p:ph idx="1"/>
          </p:nvPr>
        </p:nvSpPr>
        <p:spPr/>
        <p:txBody>
          <a:bodyPr/>
          <a:lstStyle/>
          <a:p>
            <a:r>
              <a:rPr lang="en-US" dirty="0"/>
              <a:t>Mandatory Field</a:t>
            </a:r>
            <a:br>
              <a:rPr lang="en-US" dirty="0"/>
            </a:br>
            <a:endParaRPr lang="en-US" dirty="0"/>
          </a:p>
          <a:p>
            <a:r>
              <a:rPr lang="en-US" dirty="0"/>
              <a:t>Sales Value x Royalty Rate = RVBA</a:t>
            </a:r>
            <a:br>
              <a:rPr lang="en-US" dirty="0"/>
            </a:br>
            <a:endParaRPr lang="en-US" dirty="0"/>
          </a:p>
          <a:p>
            <a:r>
              <a:rPr lang="en-US" dirty="0"/>
              <a:t>Used for non-royalty lines</a:t>
            </a:r>
          </a:p>
          <a:p>
            <a:pPr lvl="1">
              <a:buFont typeface="Wingdings" panose="05000000000000000000" pitchFamily="2" charset="2"/>
              <a:buChar char="ü"/>
            </a:pPr>
            <a:r>
              <a:rPr lang="en-US" dirty="0"/>
              <a:t>Minimum royalty, rent</a:t>
            </a:r>
          </a:p>
          <a:p>
            <a:pPr lvl="1">
              <a:buFont typeface="Wingdings" panose="05000000000000000000" pitchFamily="2" charset="2"/>
              <a:buChar char="ü"/>
            </a:pPr>
            <a:r>
              <a:rPr lang="en-US" dirty="0"/>
              <a:t>Enter the value of the payment</a:t>
            </a:r>
          </a:p>
          <a:p>
            <a:endParaRPr lang="en-US" dirty="0"/>
          </a:p>
        </p:txBody>
      </p:sp>
      <p:pic>
        <p:nvPicPr>
          <p:cNvPr id="5" name="image42.png" descr="A screenshot of the royalty value before allowances field">
            <a:extLst>
              <a:ext uri="{FF2B5EF4-FFF2-40B4-BE49-F238E27FC236}">
                <a16:creationId xmlns:a16="http://schemas.microsoft.com/office/drawing/2014/main" id="{322D01EB-51A9-4E7B-9201-E1C75AD81995}"/>
              </a:ext>
            </a:extLst>
          </p:cNvPr>
          <p:cNvPicPr/>
          <p:nvPr/>
        </p:nvPicPr>
        <p:blipFill rotWithShape="1">
          <a:blip r:embed="rId3">
            <a:extLst>
              <a:ext uri="{28A0092B-C50C-407E-A947-70E740481C1C}">
                <a14:useLocalDpi xmlns:a14="http://schemas.microsoft.com/office/drawing/2010/main" val="0"/>
              </a:ext>
            </a:extLst>
          </a:blip>
          <a:srcRect l="493" r="493"/>
          <a:stretch/>
        </p:blipFill>
        <p:spPr>
          <a:xfrm>
            <a:off x="8000998" y="3660814"/>
            <a:ext cx="3290301" cy="1820449"/>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C1D2839E-5937-4B37-815C-5FF320997A57}"/>
              </a:ext>
            </a:extLst>
          </p:cNvPr>
          <p:cNvSpPr>
            <a:spLocks noGrp="1"/>
          </p:cNvSpPr>
          <p:nvPr>
            <p:ph type="sldNum" sz="quarter" idx="4"/>
          </p:nvPr>
        </p:nvSpPr>
        <p:spPr/>
        <p:txBody>
          <a:bodyPr/>
          <a:lstStyle/>
          <a:p>
            <a:fld id="{850B1B32-CFA8-4BD1-A730-6F4B7E12345B}" type="slidenum">
              <a:rPr lang="en-US" smtClean="0"/>
              <a:pPr/>
              <a:t>42</a:t>
            </a:fld>
            <a:endParaRPr lang="en-US"/>
          </a:p>
        </p:txBody>
      </p:sp>
    </p:spTree>
    <p:extLst>
      <p:ext uri="{BB962C8B-B14F-4D97-AF65-F5344CB8AC3E}">
        <p14:creationId xmlns:p14="http://schemas.microsoft.com/office/powerpoint/2010/main" val="310216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A2F2-AEAE-40BB-9785-5C149245F708}"/>
              </a:ext>
            </a:extLst>
          </p:cNvPr>
          <p:cNvSpPr>
            <a:spLocks noGrp="1"/>
          </p:cNvSpPr>
          <p:nvPr>
            <p:ph type="title"/>
          </p:nvPr>
        </p:nvSpPr>
        <p:spPr/>
        <p:txBody>
          <a:bodyPr>
            <a:normAutofit fontScale="90000"/>
          </a:bodyPr>
          <a:lstStyle/>
          <a:p>
            <a:r>
              <a:rPr lang="en-US" dirty="0"/>
              <a:t>Allowances</a:t>
            </a:r>
            <a:br>
              <a:rPr lang="en-US" dirty="0"/>
            </a:br>
            <a:r>
              <a:rPr lang="en-US" dirty="0"/>
              <a:t>Transportation &amp; Processing</a:t>
            </a:r>
          </a:p>
        </p:txBody>
      </p:sp>
      <p:sp>
        <p:nvSpPr>
          <p:cNvPr id="3" name="Text Placeholder 2">
            <a:extLst>
              <a:ext uri="{FF2B5EF4-FFF2-40B4-BE49-F238E27FC236}">
                <a16:creationId xmlns:a16="http://schemas.microsoft.com/office/drawing/2014/main" id="{F305857A-F7E0-4B9C-80E2-82B03F836122}"/>
              </a:ext>
            </a:extLst>
          </p:cNvPr>
          <p:cNvSpPr>
            <a:spLocks noGrp="1"/>
          </p:cNvSpPr>
          <p:nvPr>
            <p:ph type="body" idx="1"/>
          </p:nvPr>
        </p:nvSpPr>
        <p:spPr/>
        <p:txBody>
          <a:bodyPr/>
          <a:lstStyle/>
          <a:p>
            <a:r>
              <a:rPr lang="en-US" dirty="0"/>
              <a:t>Transportation</a:t>
            </a:r>
          </a:p>
        </p:txBody>
      </p:sp>
      <p:sp>
        <p:nvSpPr>
          <p:cNvPr id="4" name="Content Placeholder 3">
            <a:extLst>
              <a:ext uri="{FF2B5EF4-FFF2-40B4-BE49-F238E27FC236}">
                <a16:creationId xmlns:a16="http://schemas.microsoft.com/office/drawing/2014/main" id="{2C548DA1-E9FE-4DFB-983D-B3F4802DC66C}"/>
              </a:ext>
            </a:extLst>
          </p:cNvPr>
          <p:cNvSpPr>
            <a:spLocks noGrp="1"/>
          </p:cNvSpPr>
          <p:nvPr>
            <p:ph sz="half" idx="2"/>
          </p:nvPr>
        </p:nvSpPr>
        <p:spPr/>
        <p:txBody>
          <a:bodyPr/>
          <a:lstStyle/>
          <a:p>
            <a:r>
              <a:rPr lang="en-US" dirty="0"/>
              <a:t>Deduction for actual costs of transportation</a:t>
            </a:r>
          </a:p>
          <a:p>
            <a:r>
              <a:rPr lang="en-US" dirty="0"/>
              <a:t>Cannot exceed 50% of the royalty value prior to allowances</a:t>
            </a:r>
          </a:p>
        </p:txBody>
      </p:sp>
      <p:pic>
        <p:nvPicPr>
          <p:cNvPr id="15" name="Picture 14" descr="a screenshot of the transportation allowance cell">
            <a:extLst>
              <a:ext uri="{FF2B5EF4-FFF2-40B4-BE49-F238E27FC236}">
                <a16:creationId xmlns:a16="http://schemas.microsoft.com/office/drawing/2014/main" id="{499EF9B2-94FD-4B6D-B8C7-D72B2D086796}"/>
              </a:ext>
            </a:extLst>
          </p:cNvPr>
          <p:cNvPicPr>
            <a:picLocks noChangeAspect="1"/>
          </p:cNvPicPr>
          <p:nvPr/>
        </p:nvPicPr>
        <p:blipFill>
          <a:blip r:embed="rId3"/>
          <a:stretch>
            <a:fillRect/>
          </a:stretch>
        </p:blipFill>
        <p:spPr>
          <a:xfrm>
            <a:off x="1701215" y="4165683"/>
            <a:ext cx="2581275" cy="1438275"/>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DAD1135F-9F4E-4C97-9C1B-8F2E22569977}"/>
              </a:ext>
            </a:extLst>
          </p:cNvPr>
          <p:cNvSpPr>
            <a:spLocks noGrp="1"/>
          </p:cNvSpPr>
          <p:nvPr>
            <p:ph type="body" sz="quarter" idx="3"/>
          </p:nvPr>
        </p:nvSpPr>
        <p:spPr/>
        <p:txBody>
          <a:bodyPr/>
          <a:lstStyle/>
          <a:p>
            <a:r>
              <a:rPr lang="en-US" dirty="0"/>
              <a:t>Processing</a:t>
            </a:r>
          </a:p>
        </p:txBody>
      </p:sp>
      <p:sp>
        <p:nvSpPr>
          <p:cNvPr id="6" name="Content Placeholder 5">
            <a:extLst>
              <a:ext uri="{FF2B5EF4-FFF2-40B4-BE49-F238E27FC236}">
                <a16:creationId xmlns:a16="http://schemas.microsoft.com/office/drawing/2014/main" id="{71B927A9-BD1D-4E6C-A499-6CD62A346453}"/>
              </a:ext>
            </a:extLst>
          </p:cNvPr>
          <p:cNvSpPr>
            <a:spLocks noGrp="1"/>
          </p:cNvSpPr>
          <p:nvPr>
            <p:ph sz="quarter" idx="4"/>
          </p:nvPr>
        </p:nvSpPr>
        <p:spPr/>
        <p:txBody>
          <a:bodyPr/>
          <a:lstStyle/>
          <a:p>
            <a:r>
              <a:rPr lang="en-US" dirty="0"/>
              <a:t>Deduction from royalty due</a:t>
            </a:r>
          </a:p>
          <a:p>
            <a:r>
              <a:rPr lang="en-US" dirty="0"/>
              <a:t>Cannot exceed 66 2/3% of the royalty value prior to allowances, minus the transportation </a:t>
            </a:r>
          </a:p>
        </p:txBody>
      </p:sp>
      <p:pic>
        <p:nvPicPr>
          <p:cNvPr id="17" name="Picture 16" descr="a screenshot of the processing allowance cell">
            <a:extLst>
              <a:ext uri="{FF2B5EF4-FFF2-40B4-BE49-F238E27FC236}">
                <a16:creationId xmlns:a16="http://schemas.microsoft.com/office/drawing/2014/main" id="{6FE8557A-DC60-4DD9-A181-D0E1F47B085E}"/>
              </a:ext>
            </a:extLst>
          </p:cNvPr>
          <p:cNvPicPr>
            <a:picLocks noChangeAspect="1"/>
          </p:cNvPicPr>
          <p:nvPr/>
        </p:nvPicPr>
        <p:blipFill>
          <a:blip r:embed="rId4"/>
          <a:stretch>
            <a:fillRect/>
          </a:stretch>
        </p:blipFill>
        <p:spPr>
          <a:xfrm>
            <a:off x="6742446" y="4165683"/>
            <a:ext cx="2581275" cy="1457325"/>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B909CE6B-B1B7-42E5-BEAC-AF048E5585AE}"/>
              </a:ext>
            </a:extLst>
          </p:cNvPr>
          <p:cNvSpPr>
            <a:spLocks noGrp="1"/>
          </p:cNvSpPr>
          <p:nvPr>
            <p:ph type="sldNum" sz="quarter" idx="10"/>
          </p:nvPr>
        </p:nvSpPr>
        <p:spPr/>
        <p:txBody>
          <a:bodyPr/>
          <a:lstStyle/>
          <a:p>
            <a:fld id="{850B1B32-CFA8-4BD1-A730-6F4B7E12345B}" type="slidenum">
              <a:rPr lang="en-US" smtClean="0"/>
              <a:pPr/>
              <a:t>43</a:t>
            </a:fld>
            <a:endParaRPr lang="en-US"/>
          </a:p>
        </p:txBody>
      </p:sp>
    </p:spTree>
    <p:extLst>
      <p:ext uri="{BB962C8B-B14F-4D97-AF65-F5344CB8AC3E}">
        <p14:creationId xmlns:p14="http://schemas.microsoft.com/office/powerpoint/2010/main" val="1886340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F0F5C-A7C5-44F7-B183-A8337C0DF04C}"/>
              </a:ext>
            </a:extLst>
          </p:cNvPr>
          <p:cNvSpPr>
            <a:spLocks noGrp="1"/>
          </p:cNvSpPr>
          <p:nvPr>
            <p:ph type="title"/>
          </p:nvPr>
        </p:nvSpPr>
        <p:spPr/>
        <p:txBody>
          <a:bodyPr/>
          <a:lstStyle/>
          <a:p>
            <a:r>
              <a:rPr lang="en-US" dirty="0"/>
              <a:t>Royalty Value After Allowances</a:t>
            </a:r>
          </a:p>
        </p:txBody>
      </p:sp>
      <p:sp>
        <p:nvSpPr>
          <p:cNvPr id="3" name="Content Placeholder 2">
            <a:extLst>
              <a:ext uri="{FF2B5EF4-FFF2-40B4-BE49-F238E27FC236}">
                <a16:creationId xmlns:a16="http://schemas.microsoft.com/office/drawing/2014/main" id="{EB70093D-1C3B-4733-87A3-0DFB4DCAAB6D}"/>
              </a:ext>
            </a:extLst>
          </p:cNvPr>
          <p:cNvSpPr>
            <a:spLocks noGrp="1"/>
          </p:cNvSpPr>
          <p:nvPr>
            <p:ph idx="1"/>
          </p:nvPr>
        </p:nvSpPr>
        <p:spPr>
          <a:xfrm>
            <a:off x="500052" y="1625273"/>
            <a:ext cx="10972800" cy="4525963"/>
          </a:xfrm>
        </p:spPr>
        <p:txBody>
          <a:bodyPr/>
          <a:lstStyle/>
          <a:p>
            <a:r>
              <a:rPr lang="en-US" dirty="0"/>
              <a:t>Mandatory Field</a:t>
            </a:r>
            <a:br>
              <a:rPr lang="en-US" dirty="0"/>
            </a:br>
            <a:endParaRPr lang="en-US" dirty="0"/>
          </a:p>
          <a:p>
            <a:r>
              <a:rPr lang="en-US" dirty="0"/>
              <a:t>RVPA - TA - PA = RVLA</a:t>
            </a:r>
            <a:br>
              <a:rPr lang="en-US" dirty="0"/>
            </a:br>
            <a:endParaRPr lang="en-US" sz="2400" dirty="0"/>
          </a:p>
        </p:txBody>
      </p:sp>
      <p:pic>
        <p:nvPicPr>
          <p:cNvPr id="8" name="Picture 7" descr="a screenshot of the royalty value after allowance field">
            <a:extLst>
              <a:ext uri="{FF2B5EF4-FFF2-40B4-BE49-F238E27FC236}">
                <a16:creationId xmlns:a16="http://schemas.microsoft.com/office/drawing/2014/main" id="{D342EC0B-092E-40CA-9953-283D454235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7705" y="3631908"/>
            <a:ext cx="2796367" cy="1600819"/>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0D7CC51F-DD39-42E6-BCCA-6041EF57F7FF}"/>
              </a:ext>
            </a:extLst>
          </p:cNvPr>
          <p:cNvSpPr>
            <a:spLocks noGrp="1"/>
          </p:cNvSpPr>
          <p:nvPr>
            <p:ph type="sldNum" sz="quarter" idx="4"/>
          </p:nvPr>
        </p:nvSpPr>
        <p:spPr/>
        <p:txBody>
          <a:bodyPr/>
          <a:lstStyle/>
          <a:p>
            <a:fld id="{850B1B32-CFA8-4BD1-A730-6F4B7E12345B}" type="slidenum">
              <a:rPr lang="en-US" smtClean="0"/>
              <a:pPr/>
              <a:t>44</a:t>
            </a:fld>
            <a:endParaRPr lang="en-US"/>
          </a:p>
        </p:txBody>
      </p:sp>
    </p:spTree>
    <p:extLst>
      <p:ext uri="{BB962C8B-B14F-4D97-AF65-F5344CB8AC3E}">
        <p14:creationId xmlns:p14="http://schemas.microsoft.com/office/powerpoint/2010/main" val="1044631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581B1-A00E-4FE7-A40C-19A9A49A88B9}"/>
              </a:ext>
            </a:extLst>
          </p:cNvPr>
          <p:cNvSpPr>
            <a:spLocks noGrp="1"/>
          </p:cNvSpPr>
          <p:nvPr>
            <p:ph type="title"/>
          </p:nvPr>
        </p:nvSpPr>
        <p:spPr/>
        <p:txBody>
          <a:bodyPr/>
          <a:lstStyle/>
          <a:p>
            <a:r>
              <a:rPr lang="en-US" dirty="0"/>
              <a:t>Payment Method Code 	</a:t>
            </a:r>
          </a:p>
        </p:txBody>
      </p:sp>
      <p:sp>
        <p:nvSpPr>
          <p:cNvPr id="3" name="Content Placeholder 2">
            <a:extLst>
              <a:ext uri="{FF2B5EF4-FFF2-40B4-BE49-F238E27FC236}">
                <a16:creationId xmlns:a16="http://schemas.microsoft.com/office/drawing/2014/main" id="{44BA7271-3C14-451B-9ABE-8AF71672C62D}"/>
              </a:ext>
            </a:extLst>
          </p:cNvPr>
          <p:cNvSpPr>
            <a:spLocks noGrp="1"/>
          </p:cNvSpPr>
          <p:nvPr>
            <p:ph idx="1"/>
          </p:nvPr>
        </p:nvSpPr>
        <p:spPr/>
        <p:txBody>
          <a:bodyPr/>
          <a:lstStyle/>
          <a:p>
            <a:r>
              <a:rPr lang="en-US" dirty="0"/>
              <a:t>Mandatory Field</a:t>
            </a:r>
          </a:p>
          <a:p>
            <a:r>
              <a:rPr lang="en-US" dirty="0"/>
              <a:t>Identifies how the payment associated with the report will be made </a:t>
            </a:r>
          </a:p>
        </p:txBody>
      </p:sp>
      <p:pic>
        <p:nvPicPr>
          <p:cNvPr id="8" name="Picture 7" descr="a screenshot of the payment method drop down box">
            <a:extLst>
              <a:ext uri="{FF2B5EF4-FFF2-40B4-BE49-F238E27FC236}">
                <a16:creationId xmlns:a16="http://schemas.microsoft.com/office/drawing/2014/main" id="{C53F6D41-A52B-426A-9EA0-C16CF988754D}"/>
              </a:ext>
            </a:extLst>
          </p:cNvPr>
          <p:cNvPicPr>
            <a:picLocks noChangeAspect="1"/>
          </p:cNvPicPr>
          <p:nvPr/>
        </p:nvPicPr>
        <p:blipFill>
          <a:blip r:embed="rId3"/>
          <a:stretch>
            <a:fillRect/>
          </a:stretch>
        </p:blipFill>
        <p:spPr>
          <a:xfrm>
            <a:off x="1060283" y="3863182"/>
            <a:ext cx="1358064" cy="1901290"/>
          </a:xfrm>
          <a:prstGeom prst="rect">
            <a:avLst/>
          </a:prstGeom>
          <a:ln>
            <a:noFill/>
          </a:ln>
          <a:effectLst>
            <a:outerShdw blurRad="292100" dist="139700" dir="2700000" algn="tl" rotWithShape="0">
              <a:srgbClr val="333333">
                <a:alpha val="65000"/>
              </a:srgbClr>
            </a:outerShdw>
          </a:effectLst>
        </p:spPr>
      </p:pic>
      <p:pic>
        <p:nvPicPr>
          <p:cNvPr id="6" name="Picture 5" descr="a screenshot entitled ONRR code/description that lists the following:&#10;1 Checks to ONRR (PM1) - Federal only&#10;2 Indian Direct Pay (PM2) - Indian only&#10;3 ETF Payments (PM3) - both Federal and Indian&#10;4 Royalty In Kind (PM4) - both Federal and Indian&#10;5 Checks to ONRR for BIA (PM5) - Indian only&#10;7 Indian Lockbox (PM7) - Indian only">
            <a:extLst>
              <a:ext uri="{FF2B5EF4-FFF2-40B4-BE49-F238E27FC236}">
                <a16:creationId xmlns:a16="http://schemas.microsoft.com/office/drawing/2014/main" id="{057B56A8-5A34-4A2F-86A6-9BE77198969D}"/>
              </a:ext>
            </a:extLst>
          </p:cNvPr>
          <p:cNvPicPr>
            <a:picLocks noChangeAspect="1"/>
          </p:cNvPicPr>
          <p:nvPr/>
        </p:nvPicPr>
        <p:blipFill>
          <a:blip r:embed="rId4"/>
          <a:stretch>
            <a:fillRect/>
          </a:stretch>
        </p:blipFill>
        <p:spPr>
          <a:xfrm>
            <a:off x="3533272" y="3863182"/>
            <a:ext cx="4911500" cy="194807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D8516D20-4DF4-426F-ADD1-669D330A6BC8}"/>
              </a:ext>
            </a:extLst>
          </p:cNvPr>
          <p:cNvSpPr>
            <a:spLocks noGrp="1"/>
          </p:cNvSpPr>
          <p:nvPr>
            <p:ph type="sldNum" sz="quarter" idx="4"/>
          </p:nvPr>
        </p:nvSpPr>
        <p:spPr/>
        <p:txBody>
          <a:bodyPr/>
          <a:lstStyle/>
          <a:p>
            <a:fld id="{850B1B32-CFA8-4BD1-A730-6F4B7E12345B}" type="slidenum">
              <a:rPr lang="en-US" smtClean="0"/>
              <a:pPr/>
              <a:t>45</a:t>
            </a:fld>
            <a:endParaRPr lang="en-US"/>
          </a:p>
        </p:txBody>
      </p:sp>
    </p:spTree>
    <p:extLst>
      <p:ext uri="{BB962C8B-B14F-4D97-AF65-F5344CB8AC3E}">
        <p14:creationId xmlns:p14="http://schemas.microsoft.com/office/powerpoint/2010/main" val="754556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50DE-E5A4-447C-A135-807560370A73}"/>
              </a:ext>
            </a:extLst>
          </p:cNvPr>
          <p:cNvSpPr>
            <a:spLocks noGrp="1"/>
          </p:cNvSpPr>
          <p:nvPr>
            <p:ph type="title"/>
          </p:nvPr>
        </p:nvSpPr>
        <p:spPr/>
        <p:txBody>
          <a:bodyPr/>
          <a:lstStyle/>
          <a:p>
            <a:r>
              <a:rPr lang="en-US" dirty="0"/>
              <a:t>Report Validation</a:t>
            </a:r>
          </a:p>
        </p:txBody>
      </p:sp>
      <p:sp>
        <p:nvSpPr>
          <p:cNvPr id="3" name="Content Placeholder 2">
            <a:extLst>
              <a:ext uri="{FF2B5EF4-FFF2-40B4-BE49-F238E27FC236}">
                <a16:creationId xmlns:a16="http://schemas.microsoft.com/office/drawing/2014/main" id="{A300837F-EF8C-400C-856E-3AABA269A336}"/>
              </a:ext>
            </a:extLst>
          </p:cNvPr>
          <p:cNvSpPr>
            <a:spLocks noGrp="1"/>
          </p:cNvSpPr>
          <p:nvPr>
            <p:ph idx="1"/>
          </p:nvPr>
        </p:nvSpPr>
        <p:spPr/>
        <p:txBody>
          <a:bodyPr/>
          <a:lstStyle/>
          <a:p>
            <a:r>
              <a:rPr lang="en-US" dirty="0"/>
              <a:t>Final step before sending reports to ONRR</a:t>
            </a:r>
          </a:p>
          <a:p>
            <a:r>
              <a:rPr lang="en-US" dirty="0"/>
              <a:t>Automated check to ensure data accuracy</a:t>
            </a:r>
          </a:p>
        </p:txBody>
      </p:sp>
      <p:pic>
        <p:nvPicPr>
          <p:cNvPr id="8" name="Picture 7" descr="a screenshot of the ecommerce documents list showing the validation button">
            <a:extLst>
              <a:ext uri="{FF2B5EF4-FFF2-40B4-BE49-F238E27FC236}">
                <a16:creationId xmlns:a16="http://schemas.microsoft.com/office/drawing/2014/main" id="{DF5C9635-6B09-4A46-A12C-2F15755B4B4D}"/>
              </a:ext>
            </a:extLst>
          </p:cNvPr>
          <p:cNvPicPr>
            <a:picLocks noChangeAspect="1"/>
          </p:cNvPicPr>
          <p:nvPr/>
        </p:nvPicPr>
        <p:blipFill>
          <a:blip r:embed="rId3"/>
          <a:stretch>
            <a:fillRect/>
          </a:stretch>
        </p:blipFill>
        <p:spPr>
          <a:xfrm>
            <a:off x="1018673" y="2857646"/>
            <a:ext cx="8991169" cy="950495"/>
          </a:xfrm>
          <a:prstGeom prst="rect">
            <a:avLst/>
          </a:prstGeom>
          <a:ln>
            <a:noFill/>
          </a:ln>
          <a:effectLst>
            <a:outerShdw blurRad="292100" dist="139700" dir="2700000" algn="tl" rotWithShape="0">
              <a:srgbClr val="333333">
                <a:alpha val="65000"/>
              </a:srgbClr>
            </a:outerShdw>
          </a:effectLst>
        </p:spPr>
      </p:pic>
      <p:pic>
        <p:nvPicPr>
          <p:cNvPr id="24" name="Graphic 23" descr="an arrow pointing to the validate button">
            <a:extLst>
              <a:ext uri="{FF2B5EF4-FFF2-40B4-BE49-F238E27FC236}">
                <a16:creationId xmlns:a16="http://schemas.microsoft.com/office/drawing/2014/main" id="{C0B4225B-7835-42B6-A598-CE41E777F7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781574">
            <a:off x="6839560" y="2544110"/>
            <a:ext cx="1059204" cy="1059204"/>
          </a:xfrm>
          <a:prstGeom prst="rect">
            <a:avLst/>
          </a:prstGeom>
          <a:effectLst>
            <a:outerShdw blurRad="50800" dist="38100" dir="5400000" algn="t" rotWithShape="0">
              <a:prstClr val="black">
                <a:alpha val="40000"/>
              </a:prstClr>
            </a:outerShdw>
          </a:effectLst>
        </p:spPr>
      </p:pic>
      <p:pic>
        <p:nvPicPr>
          <p:cNvPr id="14" name="Picture 13" descr="a screenshot of the validation results pop-up screen that appears when the validation button is clicked">
            <a:extLst>
              <a:ext uri="{FF2B5EF4-FFF2-40B4-BE49-F238E27FC236}">
                <a16:creationId xmlns:a16="http://schemas.microsoft.com/office/drawing/2014/main" id="{D0DA351B-E183-42B4-87BC-982A4DB9C8A4}"/>
              </a:ext>
            </a:extLst>
          </p:cNvPr>
          <p:cNvPicPr>
            <a:picLocks noChangeAspect="1"/>
          </p:cNvPicPr>
          <p:nvPr/>
        </p:nvPicPr>
        <p:blipFill rotWithShape="1">
          <a:blip r:embed="rId6"/>
          <a:srcRect t="3204"/>
          <a:stretch/>
        </p:blipFill>
        <p:spPr>
          <a:xfrm>
            <a:off x="3235994" y="4030579"/>
            <a:ext cx="7067550" cy="2387938"/>
          </a:xfrm>
          <a:prstGeom prst="rect">
            <a:avLst/>
          </a:prstGeom>
          <a:ln>
            <a:noFill/>
          </a:ln>
          <a:effectLst>
            <a:outerShdw blurRad="292100" dist="139700" dir="2700000" algn="tl" rotWithShape="0">
              <a:srgbClr val="333333">
                <a:alpha val="65000"/>
              </a:srgbClr>
            </a:outerShdw>
          </a:effectLst>
        </p:spPr>
      </p:pic>
      <p:sp>
        <p:nvSpPr>
          <p:cNvPr id="21" name="Rectangle 20">
            <a:extLst>
              <a:ext uri="{FF2B5EF4-FFF2-40B4-BE49-F238E27FC236}">
                <a16:creationId xmlns:a16="http://schemas.microsoft.com/office/drawing/2014/main" id="{8283826D-B15A-441B-BC37-D6550C4C47C1}"/>
              </a:ext>
              <a:ext uri="{C183D7F6-B498-43B3-948B-1728B52AA6E4}">
                <adec:decorative xmlns:adec="http://schemas.microsoft.com/office/drawing/2017/decorative" val="1"/>
              </a:ext>
            </a:extLst>
          </p:cNvPr>
          <p:cNvSpPr/>
          <p:nvPr/>
        </p:nvSpPr>
        <p:spPr>
          <a:xfrm>
            <a:off x="4199021" y="5678905"/>
            <a:ext cx="673768" cy="1323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Graphic 10" descr="Clipboard Mixed with solid fill">
            <a:extLst>
              <a:ext uri="{FF2B5EF4-FFF2-40B4-BE49-F238E27FC236}">
                <a16:creationId xmlns:a16="http://schemas.microsoft.com/office/drawing/2014/main" id="{17EF6A4A-A9F4-436A-B0BE-075B6965A2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50434" y="4816109"/>
            <a:ext cx="1641566" cy="1641566"/>
          </a:xfrm>
          <a:prstGeom prst="rect">
            <a:avLst/>
          </a:prstGeom>
          <a:effectLst>
            <a:outerShdw blurRad="50800" dist="38100" dir="5400000" algn="t" rotWithShape="0">
              <a:prstClr val="black">
                <a:alpha val="40000"/>
              </a:prstClr>
            </a:outerShdw>
          </a:effectLst>
        </p:spPr>
      </p:pic>
      <p:sp>
        <p:nvSpPr>
          <p:cNvPr id="4" name="Slide Number Placeholder 3">
            <a:extLst>
              <a:ext uri="{FF2B5EF4-FFF2-40B4-BE49-F238E27FC236}">
                <a16:creationId xmlns:a16="http://schemas.microsoft.com/office/drawing/2014/main" id="{3B2C2515-945B-4D41-B33E-6C6875F50C95}"/>
              </a:ext>
            </a:extLst>
          </p:cNvPr>
          <p:cNvSpPr>
            <a:spLocks noGrp="1"/>
          </p:cNvSpPr>
          <p:nvPr>
            <p:ph type="sldNum" sz="quarter" idx="4"/>
          </p:nvPr>
        </p:nvSpPr>
        <p:spPr/>
        <p:txBody>
          <a:bodyPr/>
          <a:lstStyle/>
          <a:p>
            <a:fld id="{850B1B32-CFA8-4BD1-A730-6F4B7E12345B}" type="slidenum">
              <a:rPr lang="en-US" smtClean="0"/>
              <a:pPr/>
              <a:t>46</a:t>
            </a:fld>
            <a:endParaRPr lang="en-US"/>
          </a:p>
        </p:txBody>
      </p:sp>
    </p:spTree>
    <p:extLst>
      <p:ext uri="{BB962C8B-B14F-4D97-AF65-F5344CB8AC3E}">
        <p14:creationId xmlns:p14="http://schemas.microsoft.com/office/powerpoint/2010/main" val="3126673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E36F-7DD2-0A8D-A938-3AF4E1DBE5B9}"/>
              </a:ext>
            </a:extLst>
          </p:cNvPr>
          <p:cNvSpPr>
            <a:spLocks noGrp="1"/>
          </p:cNvSpPr>
          <p:nvPr>
            <p:ph type="title"/>
          </p:nvPr>
        </p:nvSpPr>
        <p:spPr/>
        <p:txBody>
          <a:bodyPr/>
          <a:lstStyle/>
          <a:p>
            <a:r>
              <a:rPr lang="en-US" dirty="0"/>
              <a:t>ONRR Data Accuracy Efforts</a:t>
            </a:r>
          </a:p>
        </p:txBody>
      </p:sp>
      <p:pic>
        <p:nvPicPr>
          <p:cNvPr id="6" name="Picture 5" descr="Upside down Pyramid next to a vertical timeline to depict ONRR’s Data Accuracy Efforts.&#10;Top to Bottom: companies report 2014s and OGOR reports to ONRR. ONRR performs Up-Front System Edits on production and royalty reports submitted for Oil, Gas, and Geothermal leases. This is in the one month timeframe. Then Data Mining Reviews are performed for Oil and Gas is within a 3-24 month period. ONRR conducts Compliance Reviews and audits for all products and leases are performed 2 plus years out from the production month. ">
            <a:extLst>
              <a:ext uri="{FF2B5EF4-FFF2-40B4-BE49-F238E27FC236}">
                <a16:creationId xmlns:a16="http://schemas.microsoft.com/office/drawing/2014/main" id="{070745A1-0B91-1933-871F-D18C0F0AEB60}"/>
              </a:ext>
            </a:extLst>
          </p:cNvPr>
          <p:cNvPicPr>
            <a:picLocks noChangeAspect="1"/>
          </p:cNvPicPr>
          <p:nvPr/>
        </p:nvPicPr>
        <p:blipFill>
          <a:blip r:embed="rId3"/>
          <a:stretch>
            <a:fillRect/>
          </a:stretch>
        </p:blipFill>
        <p:spPr>
          <a:xfrm>
            <a:off x="1112048" y="1209321"/>
            <a:ext cx="10089380" cy="5369405"/>
          </a:xfrm>
          <a:prstGeom prst="rect">
            <a:avLst/>
          </a:prstGeom>
        </p:spPr>
      </p:pic>
      <p:sp>
        <p:nvSpPr>
          <p:cNvPr id="4" name="Slide Number Placeholder 3">
            <a:extLst>
              <a:ext uri="{FF2B5EF4-FFF2-40B4-BE49-F238E27FC236}">
                <a16:creationId xmlns:a16="http://schemas.microsoft.com/office/drawing/2014/main" id="{36061695-86D3-5A56-C3A3-15B0BCD20FF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1" i="1" u="none" strike="noStrike" kern="1200" cap="none" spc="0" normalizeH="0" baseline="0" noProof="0">
              <a:ln>
                <a:noFill/>
              </a:ln>
              <a:solidFill>
                <a:srgbClr val="002060"/>
              </a:solidFill>
              <a:effectLst/>
              <a:uLnTx/>
              <a:uFillTx/>
              <a:latin typeface="Verdana"/>
              <a:ea typeface="+mn-ea"/>
              <a:cs typeface="+mn-cs"/>
            </a:endParaRPr>
          </a:p>
        </p:txBody>
      </p:sp>
    </p:spTree>
    <p:extLst>
      <p:ext uri="{BB962C8B-B14F-4D97-AF65-F5344CB8AC3E}">
        <p14:creationId xmlns:p14="http://schemas.microsoft.com/office/powerpoint/2010/main" val="3694745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CBD0-1217-43CD-9B82-78A6ADA7FC29}"/>
              </a:ext>
            </a:extLst>
          </p:cNvPr>
          <p:cNvSpPr>
            <a:spLocks noGrp="1"/>
          </p:cNvSpPr>
          <p:nvPr>
            <p:ph type="title"/>
          </p:nvPr>
        </p:nvSpPr>
        <p:spPr/>
        <p:txBody>
          <a:bodyPr/>
          <a:lstStyle/>
          <a:p>
            <a:r>
              <a:rPr lang="en-US" dirty="0"/>
              <a:t>Form-2014 Override</a:t>
            </a:r>
          </a:p>
        </p:txBody>
      </p:sp>
      <p:sp>
        <p:nvSpPr>
          <p:cNvPr id="3" name="Content Placeholder 2">
            <a:extLst>
              <a:ext uri="{FF2B5EF4-FFF2-40B4-BE49-F238E27FC236}">
                <a16:creationId xmlns:a16="http://schemas.microsoft.com/office/drawing/2014/main" id="{6924496E-9FB2-4BB2-B2FD-3594FD374ABE}"/>
              </a:ext>
            </a:extLst>
          </p:cNvPr>
          <p:cNvSpPr>
            <a:spLocks noGrp="1"/>
          </p:cNvSpPr>
          <p:nvPr>
            <p:ph idx="1"/>
          </p:nvPr>
        </p:nvSpPr>
        <p:spPr/>
        <p:txBody>
          <a:bodyPr>
            <a:normAutofit lnSpcReduction="10000"/>
          </a:bodyPr>
          <a:lstStyle/>
          <a:p>
            <a:r>
              <a:rPr lang="en-US" dirty="0"/>
              <a:t>Request from Reporter </a:t>
            </a:r>
          </a:p>
          <a:p>
            <a:pPr lvl="1">
              <a:buFont typeface="Wingdings" panose="05000000000000000000" pitchFamily="2" charset="2"/>
              <a:buChar char="Ø"/>
            </a:pPr>
            <a:r>
              <a:rPr lang="en-US" dirty="0"/>
              <a:t>Cannot correct the report to resolve the error</a:t>
            </a:r>
          </a:p>
          <a:p>
            <a:r>
              <a:rPr lang="en-US" dirty="0"/>
              <a:t>ONRR Royalty Team Processing</a:t>
            </a:r>
          </a:p>
          <a:p>
            <a:pPr lvl="1">
              <a:buFont typeface="Wingdings" panose="05000000000000000000" pitchFamily="2" charset="2"/>
              <a:buChar char="ü"/>
            </a:pPr>
            <a:r>
              <a:rPr lang="en-US" dirty="0"/>
              <a:t>Peer review</a:t>
            </a:r>
          </a:p>
          <a:p>
            <a:pPr lvl="1">
              <a:buFont typeface="Wingdings" panose="05000000000000000000" pitchFamily="2" charset="2"/>
              <a:buChar char="ü"/>
            </a:pPr>
            <a:r>
              <a:rPr lang="en-US" dirty="0"/>
              <a:t>Supervisor approval</a:t>
            </a:r>
          </a:p>
          <a:p>
            <a:r>
              <a:rPr lang="en-US" dirty="0"/>
              <a:t>Other Approvals</a:t>
            </a:r>
          </a:p>
          <a:p>
            <a:pPr lvl="1">
              <a:buFont typeface="Wingdings" panose="05000000000000000000" pitchFamily="2" charset="2"/>
              <a:buChar char="ü"/>
            </a:pPr>
            <a:r>
              <a:rPr lang="en-US" dirty="0"/>
              <a:t>ONRR Audit and Compliance Management </a:t>
            </a:r>
          </a:p>
          <a:p>
            <a:pPr lvl="1">
              <a:buFont typeface="Wingdings" panose="05000000000000000000" pitchFamily="2" charset="2"/>
              <a:buChar char="ü"/>
            </a:pPr>
            <a:r>
              <a:rPr lang="en-US" dirty="0"/>
              <a:t>State and Tribal Auditors </a:t>
            </a:r>
          </a:p>
          <a:p>
            <a:pPr lvl="1">
              <a:buFont typeface="Wingdings" panose="05000000000000000000" pitchFamily="2" charset="2"/>
              <a:buChar char="ü"/>
            </a:pPr>
            <a:r>
              <a:rPr lang="en-US" dirty="0"/>
              <a:t>ONRR Financial Management </a:t>
            </a:r>
          </a:p>
        </p:txBody>
      </p:sp>
      <p:sp>
        <p:nvSpPr>
          <p:cNvPr id="4" name="Slide Number Placeholder 3">
            <a:extLst>
              <a:ext uri="{FF2B5EF4-FFF2-40B4-BE49-F238E27FC236}">
                <a16:creationId xmlns:a16="http://schemas.microsoft.com/office/drawing/2014/main" id="{E455E5FB-D5B1-4FC3-BA75-46D492C35B24}"/>
              </a:ext>
            </a:extLst>
          </p:cNvPr>
          <p:cNvSpPr>
            <a:spLocks noGrp="1"/>
          </p:cNvSpPr>
          <p:nvPr>
            <p:ph type="sldNum" sz="quarter" idx="4"/>
          </p:nvPr>
        </p:nvSpPr>
        <p:spPr/>
        <p:txBody>
          <a:bodyPr/>
          <a:lstStyle/>
          <a:p>
            <a:fld id="{850B1B32-CFA8-4BD1-A730-6F4B7E12345B}" type="slidenum">
              <a:rPr lang="en-US" smtClean="0"/>
              <a:pPr/>
              <a:t>48</a:t>
            </a:fld>
            <a:endParaRPr lang="en-US"/>
          </a:p>
        </p:txBody>
      </p:sp>
    </p:spTree>
    <p:extLst>
      <p:ext uri="{BB962C8B-B14F-4D97-AF65-F5344CB8AC3E}">
        <p14:creationId xmlns:p14="http://schemas.microsoft.com/office/powerpoint/2010/main" val="2672105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E6AB-AF45-4E42-95CD-C547D55E4A4A}"/>
              </a:ext>
            </a:extLst>
          </p:cNvPr>
          <p:cNvSpPr>
            <a:spLocks noGrp="1"/>
          </p:cNvSpPr>
          <p:nvPr>
            <p:ph type="title"/>
          </p:nvPr>
        </p:nvSpPr>
        <p:spPr/>
        <p:txBody>
          <a:bodyPr/>
          <a:lstStyle/>
          <a:p>
            <a:r>
              <a:rPr lang="en-US" dirty="0"/>
              <a:t>Contacts and Resources</a:t>
            </a:r>
          </a:p>
        </p:txBody>
      </p:sp>
      <p:sp>
        <p:nvSpPr>
          <p:cNvPr id="3" name="Content Placeholder 2">
            <a:extLst>
              <a:ext uri="{FF2B5EF4-FFF2-40B4-BE49-F238E27FC236}">
                <a16:creationId xmlns:a16="http://schemas.microsoft.com/office/drawing/2014/main" id="{176AE3E3-1250-4C68-8693-BE9D92FB8184}"/>
              </a:ext>
            </a:extLst>
          </p:cNvPr>
          <p:cNvSpPr>
            <a:spLocks noGrp="1"/>
          </p:cNvSpPr>
          <p:nvPr>
            <p:ph idx="1"/>
          </p:nvPr>
        </p:nvSpPr>
        <p:spPr/>
        <p:txBody>
          <a:bodyPr>
            <a:normAutofit lnSpcReduction="10000"/>
          </a:bodyPr>
          <a:lstStyle/>
          <a:p>
            <a:pPr marL="0" indent="0">
              <a:buNone/>
            </a:pPr>
            <a:r>
              <a:rPr lang="en-US" b="1" dirty="0"/>
              <a:t>Minerals Revenue Reporter Handbook </a:t>
            </a:r>
            <a:br>
              <a:rPr lang="en-US" dirty="0"/>
            </a:br>
            <a:r>
              <a:rPr lang="en-US" dirty="0"/>
              <a:t>ONRR Release 4.0 ♦ 06/04/2020</a:t>
            </a:r>
          </a:p>
          <a:p>
            <a:pPr marL="0" indent="0">
              <a:buNone/>
            </a:pPr>
            <a:r>
              <a:rPr lang="en-US" sz="2800" dirty="0">
                <a:solidFill>
                  <a:srgbClr val="4E85C5"/>
                </a:solidFill>
                <a:hlinkClick r:id="rId3"/>
              </a:rPr>
              <a:t>https://www.onrr.gov/reportpay/handbooks/pdfdocs/RRM-Printable.Minerals.Revenue.Handbook.pdf</a:t>
            </a:r>
            <a:br>
              <a:rPr lang="en-US" sz="2800" dirty="0">
                <a:solidFill>
                  <a:srgbClr val="4E85C5"/>
                </a:solidFill>
              </a:rPr>
            </a:br>
            <a:endParaRPr lang="en-US" sz="2800" dirty="0">
              <a:solidFill>
                <a:srgbClr val="4E85C5"/>
              </a:solidFill>
            </a:endParaRPr>
          </a:p>
          <a:p>
            <a:pPr marL="0" indent="0">
              <a:buNone/>
            </a:pPr>
            <a:r>
              <a:rPr lang="en-US" b="1" dirty="0"/>
              <a:t>ONRR Form-2014 Training Videos</a:t>
            </a:r>
          </a:p>
          <a:p>
            <a:pPr marL="0" indent="0">
              <a:buNone/>
            </a:pPr>
            <a:r>
              <a:rPr lang="en-US" sz="2800" dirty="0">
                <a:solidFill>
                  <a:srgbClr val="4E85C5"/>
                </a:solidFill>
                <a:hlinkClick r:id="rId4"/>
              </a:rPr>
              <a:t>https://onrr.gov/reportpay/training/2014-Training-Videos.htm</a:t>
            </a:r>
            <a:br>
              <a:rPr lang="en-US" sz="2800" dirty="0">
                <a:solidFill>
                  <a:srgbClr val="4E85C5"/>
                </a:solidFill>
              </a:rPr>
            </a:br>
            <a:endParaRPr lang="en-US" sz="2800" dirty="0">
              <a:solidFill>
                <a:srgbClr val="4E85C5"/>
              </a:solidFill>
            </a:endParaRPr>
          </a:p>
          <a:p>
            <a:pPr marL="0" indent="0">
              <a:buNone/>
            </a:pPr>
            <a:r>
              <a:rPr lang="en-US" b="1" dirty="0"/>
              <a:t>Indian Payor Handbook</a:t>
            </a:r>
            <a:br>
              <a:rPr lang="en-US" b="1" dirty="0"/>
            </a:br>
            <a:r>
              <a:rPr lang="en-US" sz="2800" dirty="0">
                <a:solidFill>
                  <a:srgbClr val="4E85C5"/>
                </a:solidFill>
                <a:hlinkClick r:id="rId5"/>
              </a:rPr>
              <a:t>https://onrr.gov/reportpay/Handbooks/indian-payor-handbook.htm</a:t>
            </a:r>
            <a:endParaRPr lang="en-US" sz="2800" dirty="0">
              <a:solidFill>
                <a:srgbClr val="4E85C5"/>
              </a:solidFill>
            </a:endParaRPr>
          </a:p>
          <a:p>
            <a:pPr marL="0" indent="0">
              <a:buNone/>
            </a:pPr>
            <a:endParaRPr lang="en-US" sz="2800" dirty="0">
              <a:solidFill>
                <a:srgbClr val="4E85C5"/>
              </a:solidFill>
            </a:endParaRPr>
          </a:p>
          <a:p>
            <a:pPr marL="0" indent="0">
              <a:buNone/>
            </a:pPr>
            <a:endParaRPr lang="en-US" sz="2800" dirty="0">
              <a:solidFill>
                <a:srgbClr val="4E85C5"/>
              </a:solidFill>
            </a:endParaRPr>
          </a:p>
        </p:txBody>
      </p:sp>
      <p:pic>
        <p:nvPicPr>
          <p:cNvPr id="9" name="Graphic 8" descr="Remote learning language with solid fill">
            <a:extLst>
              <a:ext uri="{FF2B5EF4-FFF2-40B4-BE49-F238E27FC236}">
                <a16:creationId xmlns:a16="http://schemas.microsoft.com/office/drawing/2014/main" id="{D1C98743-930A-46CC-9FCE-C9E6269387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84832" y="5135162"/>
            <a:ext cx="1168475" cy="1168475"/>
          </a:xfrm>
          <a:prstGeom prst="rect">
            <a:avLst/>
          </a:prstGeom>
        </p:spPr>
      </p:pic>
      <p:sp>
        <p:nvSpPr>
          <p:cNvPr id="4" name="Slide Number Placeholder 3">
            <a:extLst>
              <a:ext uri="{FF2B5EF4-FFF2-40B4-BE49-F238E27FC236}">
                <a16:creationId xmlns:a16="http://schemas.microsoft.com/office/drawing/2014/main" id="{550E1085-2DB7-4E11-87AD-A2FDCC3BB185}"/>
              </a:ext>
            </a:extLst>
          </p:cNvPr>
          <p:cNvSpPr>
            <a:spLocks noGrp="1"/>
          </p:cNvSpPr>
          <p:nvPr>
            <p:ph type="sldNum" sz="quarter" idx="4"/>
          </p:nvPr>
        </p:nvSpPr>
        <p:spPr/>
        <p:txBody>
          <a:bodyPr/>
          <a:lstStyle/>
          <a:p>
            <a:fld id="{850B1B32-CFA8-4BD1-A730-6F4B7E12345B}" type="slidenum">
              <a:rPr lang="en-US" smtClean="0"/>
              <a:pPr/>
              <a:t>49</a:t>
            </a:fld>
            <a:endParaRPr lang="en-US"/>
          </a:p>
        </p:txBody>
      </p:sp>
    </p:spTree>
    <p:extLst>
      <p:ext uri="{BB962C8B-B14F-4D97-AF65-F5344CB8AC3E}">
        <p14:creationId xmlns:p14="http://schemas.microsoft.com/office/powerpoint/2010/main" val="373263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08513-E424-43F1-B030-7DDBFB713695}"/>
              </a:ext>
            </a:extLst>
          </p:cNvPr>
          <p:cNvSpPr>
            <a:spLocks noGrp="1"/>
          </p:cNvSpPr>
          <p:nvPr>
            <p:ph type="title"/>
          </p:nvPr>
        </p:nvSpPr>
        <p:spPr/>
        <p:txBody>
          <a:bodyPr/>
          <a:lstStyle/>
          <a:p>
            <a:r>
              <a:rPr lang="en-US" dirty="0"/>
              <a:t>System Access</a:t>
            </a:r>
          </a:p>
        </p:txBody>
      </p:sp>
      <p:sp>
        <p:nvSpPr>
          <p:cNvPr id="3" name="Text Placeholder 2">
            <a:extLst>
              <a:ext uri="{FF2B5EF4-FFF2-40B4-BE49-F238E27FC236}">
                <a16:creationId xmlns:a16="http://schemas.microsoft.com/office/drawing/2014/main" id="{7760922D-CEE1-4033-8409-F4F1F8019F41}"/>
              </a:ext>
            </a:extLst>
          </p:cNvPr>
          <p:cNvSpPr>
            <a:spLocks noGrp="1"/>
          </p:cNvSpPr>
          <p:nvPr>
            <p:ph type="body" idx="1"/>
          </p:nvPr>
        </p:nvSpPr>
        <p:spPr/>
        <p:txBody>
          <a:bodyPr/>
          <a:lstStyle/>
          <a:p>
            <a:r>
              <a:rPr lang="en-US" dirty="0"/>
              <a:t>Obtaining Access, Establish Contact Information, EMARF Form, ONRR Systems</a:t>
            </a:r>
          </a:p>
        </p:txBody>
      </p:sp>
      <p:sp>
        <p:nvSpPr>
          <p:cNvPr id="4" name="Slide Number Placeholder 3" descr="page 4">
            <a:extLst>
              <a:ext uri="{FF2B5EF4-FFF2-40B4-BE49-F238E27FC236}">
                <a16:creationId xmlns:a16="http://schemas.microsoft.com/office/drawing/2014/main" id="{AA9F28FD-9D0F-4F60-9E1F-B36FE4520774}"/>
              </a:ext>
            </a:extLst>
          </p:cNvPr>
          <p:cNvSpPr>
            <a:spLocks noGrp="1"/>
          </p:cNvSpPr>
          <p:nvPr>
            <p:ph type="sldNum" sz="quarter" idx="4"/>
          </p:nvPr>
        </p:nvSpPr>
        <p:spPr/>
        <p:txBody>
          <a:bodyPr/>
          <a:lstStyle/>
          <a:p>
            <a:fld id="{850B1B32-CFA8-4BD1-A730-6F4B7E12345B}" type="slidenum">
              <a:rPr lang="en-US" smtClean="0"/>
              <a:pPr/>
              <a:t>5</a:t>
            </a:fld>
            <a:endParaRPr lang="en-US" dirty="0"/>
          </a:p>
        </p:txBody>
      </p:sp>
    </p:spTree>
    <p:extLst>
      <p:ext uri="{BB962C8B-B14F-4D97-AF65-F5344CB8AC3E}">
        <p14:creationId xmlns:p14="http://schemas.microsoft.com/office/powerpoint/2010/main" val="1516550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F3A7-6A7B-4CCC-93DE-4AE30F0BB6E3}"/>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B7A4482B-324C-4956-96E4-E5B63EF88FB9}"/>
              </a:ext>
            </a:extLst>
          </p:cNvPr>
          <p:cNvSpPr>
            <a:spLocks noGrp="1"/>
          </p:cNvSpPr>
          <p:nvPr>
            <p:ph idx="1"/>
          </p:nvPr>
        </p:nvSpPr>
        <p:spPr/>
        <p:txBody>
          <a:bodyPr>
            <a:normAutofit/>
          </a:bodyPr>
          <a:lstStyle/>
          <a:p>
            <a:r>
              <a:rPr lang="en-US" dirty="0">
                <a:hlinkClick r:id="rId3"/>
              </a:rPr>
              <a:t>https://onrr.gov/about/contact.htm</a:t>
            </a:r>
            <a:endParaRPr lang="en-US" dirty="0"/>
          </a:p>
          <a:p>
            <a:endParaRPr lang="en-US" dirty="0"/>
          </a:p>
          <a:p>
            <a:r>
              <a:rPr lang="en-US" dirty="0"/>
              <a:t>Royalty Reporting Contacts</a:t>
            </a:r>
          </a:p>
          <a:p>
            <a:pPr marL="742950" lvl="2" indent="-342900">
              <a:buFont typeface="Wingdings" panose="05000000000000000000" pitchFamily="2" charset="2"/>
              <a:buChar char="ü"/>
            </a:pPr>
            <a:r>
              <a:rPr lang="en-US" dirty="0">
                <a:hlinkClick r:id="rId4"/>
              </a:rPr>
              <a:t>https://www.onrr.gov/ReportPay/PDFDocs/royassign.pdf</a:t>
            </a:r>
            <a:endParaRPr lang="en-US" dirty="0"/>
          </a:p>
          <a:p>
            <a:r>
              <a:rPr lang="en-US" dirty="0"/>
              <a:t>Lease/Agreement Maintenance Contacts</a:t>
            </a:r>
          </a:p>
          <a:p>
            <a:pPr lvl="1">
              <a:buFont typeface="Wingdings" panose="05000000000000000000" pitchFamily="2" charset="2"/>
              <a:buChar char="ü"/>
            </a:pPr>
            <a:r>
              <a:rPr lang="en-US" sz="2400" dirty="0">
                <a:hlinkClick r:id="rId5"/>
              </a:rPr>
              <a:t>https://onrr.gov/reportpay/PDFDocs/RS_LeAgAssignments.pdf</a:t>
            </a:r>
            <a:endParaRPr lang="en-US" sz="2400" dirty="0"/>
          </a:p>
          <a:p>
            <a:r>
              <a:rPr lang="en-US" dirty="0"/>
              <a:t>Production Reporting Contacts</a:t>
            </a:r>
          </a:p>
          <a:p>
            <a:pPr lvl="1">
              <a:buFont typeface="Wingdings" panose="05000000000000000000" pitchFamily="2" charset="2"/>
              <a:buChar char="ü"/>
            </a:pPr>
            <a:r>
              <a:rPr lang="en-US" sz="2400" dirty="0">
                <a:hlinkClick r:id="rId6"/>
              </a:rPr>
              <a:t>https://onrr.gov/reportpay/PDFDocs/OnshoreProductionContacts.pdf</a:t>
            </a:r>
            <a:endParaRPr lang="en-US" sz="2800" dirty="0"/>
          </a:p>
          <a:p>
            <a:pPr lvl="1"/>
            <a:endParaRPr lang="en-US" dirty="0"/>
          </a:p>
        </p:txBody>
      </p:sp>
      <p:sp>
        <p:nvSpPr>
          <p:cNvPr id="4" name="Slide Number Placeholder 3">
            <a:extLst>
              <a:ext uri="{FF2B5EF4-FFF2-40B4-BE49-F238E27FC236}">
                <a16:creationId xmlns:a16="http://schemas.microsoft.com/office/drawing/2014/main" id="{4BD0DBF2-8E24-4901-8C5D-948FB2F4AD3E}"/>
              </a:ext>
            </a:extLst>
          </p:cNvPr>
          <p:cNvSpPr>
            <a:spLocks noGrp="1"/>
          </p:cNvSpPr>
          <p:nvPr>
            <p:ph type="sldNum" sz="quarter" idx="4"/>
          </p:nvPr>
        </p:nvSpPr>
        <p:spPr/>
        <p:txBody>
          <a:bodyPr/>
          <a:lstStyle/>
          <a:p>
            <a:fld id="{850B1B32-CFA8-4BD1-A730-6F4B7E12345B}" type="slidenum">
              <a:rPr lang="en-US" smtClean="0"/>
              <a:pPr/>
              <a:t>50</a:t>
            </a:fld>
            <a:endParaRPr lang="en-US"/>
          </a:p>
        </p:txBody>
      </p:sp>
    </p:spTree>
    <p:extLst>
      <p:ext uri="{BB962C8B-B14F-4D97-AF65-F5344CB8AC3E}">
        <p14:creationId xmlns:p14="http://schemas.microsoft.com/office/powerpoint/2010/main" val="3478074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DD9D-72F5-496E-9B44-D5C81C06CF39}"/>
              </a:ext>
            </a:extLst>
          </p:cNvPr>
          <p:cNvSpPr>
            <a:spLocks noGrp="1"/>
          </p:cNvSpPr>
          <p:nvPr>
            <p:ph type="title" idx="4294967295"/>
          </p:nvPr>
        </p:nvSpPr>
        <p:spPr/>
        <p:txBody>
          <a:bodyPr/>
          <a:lstStyle/>
          <a:p>
            <a:r>
              <a:rPr lang="en-US" dirty="0"/>
              <a:t>Question and Answer Time!</a:t>
            </a:r>
          </a:p>
        </p:txBody>
      </p:sp>
      <p:sp>
        <p:nvSpPr>
          <p:cNvPr id="3" name="Slide Number Placeholder 2">
            <a:extLst>
              <a:ext uri="{FF2B5EF4-FFF2-40B4-BE49-F238E27FC236}">
                <a16:creationId xmlns:a16="http://schemas.microsoft.com/office/drawing/2014/main" id="{356B921C-BC6F-40FB-86AB-05AF06D58514}"/>
              </a:ext>
            </a:extLst>
          </p:cNvPr>
          <p:cNvSpPr>
            <a:spLocks noGrp="1"/>
          </p:cNvSpPr>
          <p:nvPr>
            <p:ph type="sldNum" sz="quarter" idx="4"/>
          </p:nvPr>
        </p:nvSpPr>
        <p:spPr/>
        <p:txBody>
          <a:bodyPr/>
          <a:lstStyle/>
          <a:p>
            <a:fld id="{850B1B32-CFA8-4BD1-A730-6F4B7E12345B}" type="slidenum">
              <a:rPr lang="en-US" smtClean="0"/>
              <a:pPr/>
              <a:t>51</a:t>
            </a:fld>
            <a:endParaRPr lang="en-US"/>
          </a:p>
        </p:txBody>
      </p:sp>
      <p:pic>
        <p:nvPicPr>
          <p:cNvPr id="4" name="Picture 2">
            <a:extLst>
              <a:ext uri="{FF2B5EF4-FFF2-40B4-BE49-F238E27FC236}">
                <a16:creationId xmlns:a16="http://schemas.microsoft.com/office/drawing/2014/main" id="{5369AA8E-1AA0-4591-9D53-801C224C5F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139" y="1417638"/>
            <a:ext cx="7581722" cy="472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9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97359-A5B0-47B5-B8AE-50866E45AA00}"/>
              </a:ext>
            </a:extLst>
          </p:cNvPr>
          <p:cNvSpPr>
            <a:spLocks noGrp="1"/>
          </p:cNvSpPr>
          <p:nvPr>
            <p:ph type="title"/>
          </p:nvPr>
        </p:nvSpPr>
        <p:spPr/>
        <p:txBody>
          <a:bodyPr/>
          <a:lstStyle/>
          <a:p>
            <a:r>
              <a:rPr lang="en-US" dirty="0"/>
              <a:t>ONRR System Access</a:t>
            </a:r>
          </a:p>
        </p:txBody>
      </p:sp>
      <p:sp>
        <p:nvSpPr>
          <p:cNvPr id="3" name="Content Placeholder 2">
            <a:extLst>
              <a:ext uri="{FF2B5EF4-FFF2-40B4-BE49-F238E27FC236}">
                <a16:creationId xmlns:a16="http://schemas.microsoft.com/office/drawing/2014/main" id="{B1C604C0-61EC-4810-8085-2AAC7245D37A}"/>
              </a:ext>
            </a:extLst>
          </p:cNvPr>
          <p:cNvSpPr>
            <a:spLocks noGrp="1"/>
          </p:cNvSpPr>
          <p:nvPr>
            <p:ph idx="1"/>
          </p:nvPr>
        </p:nvSpPr>
        <p:spPr>
          <a:xfrm>
            <a:off x="609600" y="1600201"/>
            <a:ext cx="10972800" cy="4751613"/>
          </a:xfrm>
        </p:spPr>
        <p:txBody>
          <a:bodyPr/>
          <a:lstStyle/>
          <a:p>
            <a:r>
              <a:rPr lang="en-US" dirty="0"/>
              <a:t>A </a:t>
            </a:r>
            <a:r>
              <a:rPr lang="en-US" b="1" dirty="0">
                <a:solidFill>
                  <a:srgbClr val="FFC000"/>
                </a:solidFill>
              </a:rPr>
              <a:t>payor code </a:t>
            </a:r>
            <a:r>
              <a:rPr lang="en-US" dirty="0"/>
              <a:t>is needed to pay and report to ONRR</a:t>
            </a:r>
          </a:p>
          <a:p>
            <a:pPr lvl="1"/>
            <a:r>
              <a:rPr lang="en-US" sz="2000" dirty="0"/>
              <a:t>ONRR.gov, Reporting/Paying Tab, Reporter Checklists</a:t>
            </a:r>
          </a:p>
        </p:txBody>
      </p:sp>
      <p:pic>
        <p:nvPicPr>
          <p:cNvPr id="7" name="Picture 6" descr="A screenshot of the reporting/paying tab dropdown menu found at onrr.gov.">
            <a:extLst>
              <a:ext uri="{FF2B5EF4-FFF2-40B4-BE49-F238E27FC236}">
                <a16:creationId xmlns:a16="http://schemas.microsoft.com/office/drawing/2014/main" id="{040B4C94-8FB6-4A4C-B1B8-95C19ED3ED5E}"/>
              </a:ext>
            </a:extLst>
          </p:cNvPr>
          <p:cNvPicPr>
            <a:picLocks noChangeAspect="1"/>
          </p:cNvPicPr>
          <p:nvPr/>
        </p:nvPicPr>
        <p:blipFill>
          <a:blip r:embed="rId3"/>
          <a:stretch>
            <a:fillRect/>
          </a:stretch>
        </p:blipFill>
        <p:spPr>
          <a:xfrm>
            <a:off x="1613455" y="2543400"/>
            <a:ext cx="2344934" cy="3782648"/>
          </a:xfrm>
          <a:prstGeom prst="rect">
            <a:avLst/>
          </a:prstGeom>
          <a:ln>
            <a:noFill/>
          </a:ln>
          <a:effectLst>
            <a:outerShdw blurRad="292100" dist="139700" dir="2700000" algn="tl" rotWithShape="0">
              <a:srgbClr val="333333">
                <a:alpha val="65000"/>
              </a:srgbClr>
            </a:outerShdw>
          </a:effectLst>
        </p:spPr>
      </p:pic>
      <p:pic>
        <p:nvPicPr>
          <p:cNvPr id="15" name="Picture 14" descr="A screenshot of the name, &quot;New Royalty Reporter Checklist&quot; from the page &quot;New Royalty Reporter/Payor Checklist&quot; found at onrr.gov">
            <a:extLst>
              <a:ext uri="{FF2B5EF4-FFF2-40B4-BE49-F238E27FC236}">
                <a16:creationId xmlns:a16="http://schemas.microsoft.com/office/drawing/2014/main" id="{4020A2A2-EB4E-485B-9902-D7B3976987EC}"/>
              </a:ext>
            </a:extLst>
          </p:cNvPr>
          <p:cNvPicPr>
            <a:picLocks noChangeAspect="1"/>
          </p:cNvPicPr>
          <p:nvPr/>
        </p:nvPicPr>
        <p:blipFill>
          <a:blip r:embed="rId4"/>
          <a:stretch>
            <a:fillRect/>
          </a:stretch>
        </p:blipFill>
        <p:spPr>
          <a:xfrm>
            <a:off x="4347781" y="2882423"/>
            <a:ext cx="5975286" cy="546577"/>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351E0CAC-87E0-4662-BA45-6152811A4B45}"/>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6</a:t>
            </a:fld>
            <a:endParaRPr lang="en-US" dirty="0"/>
          </a:p>
        </p:txBody>
      </p:sp>
      <p:sp>
        <p:nvSpPr>
          <p:cNvPr id="6" name="TextBox 5">
            <a:extLst>
              <a:ext uri="{FF2B5EF4-FFF2-40B4-BE49-F238E27FC236}">
                <a16:creationId xmlns:a16="http://schemas.microsoft.com/office/drawing/2014/main" id="{9FBB644B-9ED9-4F2B-A32E-B917AE8E14C2}"/>
              </a:ext>
            </a:extLst>
          </p:cNvPr>
          <p:cNvSpPr txBox="1"/>
          <p:nvPr/>
        </p:nvSpPr>
        <p:spPr>
          <a:xfrm>
            <a:off x="4787757" y="4017196"/>
            <a:ext cx="6143625" cy="2308852"/>
          </a:xfrm>
          <a:prstGeom prst="rect">
            <a:avLst/>
          </a:prstGeom>
        </p:spPr>
        <p:txBody>
          <a:bodyPr vert="horz" wrap="square" lIns="91440" tIns="45720" rIns="91440" bIns="45720" rtlCol="0" anchor="ctr">
            <a:normAutofit/>
          </a:bodyPr>
          <a:lstStyle/>
          <a:p>
            <a:pPr algn="l"/>
            <a:r>
              <a:rPr lang="en-US" b="1" dirty="0">
                <a:latin typeface="Arial" panose="020B0604020202020204" pitchFamily="34" charset="0"/>
                <a:cs typeface="Arial" panose="020B0604020202020204" pitchFamily="34" charset="0"/>
              </a:rPr>
              <a:t>REPORTERS MAY INCLUDE:</a:t>
            </a:r>
          </a:p>
          <a:p>
            <a:pPr marL="285750" indent="-285750" algn="l">
              <a:buFont typeface="Arial" panose="020B0604020202020204" pitchFamily="34" charset="0"/>
              <a:buChar char="•"/>
            </a:pPr>
            <a:r>
              <a:rPr lang="en-US" b="1" dirty="0">
                <a:latin typeface="Arial" panose="020B0604020202020204" pitchFamily="34" charset="0"/>
                <a:cs typeface="Arial" panose="020B0604020202020204" pitchFamily="34" charset="0"/>
              </a:rPr>
              <a:t>LESSEES</a:t>
            </a:r>
          </a:p>
          <a:p>
            <a:pPr marL="285750" indent="-285750" algn="l">
              <a:buFont typeface="Arial" panose="020B0604020202020204" pitchFamily="34" charset="0"/>
              <a:buChar char="•"/>
            </a:pPr>
            <a:r>
              <a:rPr lang="en-US" b="1" dirty="0">
                <a:latin typeface="Arial" panose="020B0604020202020204" pitchFamily="34" charset="0"/>
                <a:cs typeface="Arial" panose="020B0604020202020204" pitchFamily="34" charset="0"/>
              </a:rPr>
              <a:t>OPERATORS</a:t>
            </a:r>
          </a:p>
          <a:p>
            <a:pPr marL="285750" indent="-285750" algn="l">
              <a:buFont typeface="Arial" panose="020B0604020202020204" pitchFamily="34" charset="0"/>
              <a:buChar char="•"/>
            </a:pPr>
            <a:r>
              <a:rPr lang="en-US" b="1" dirty="0">
                <a:latin typeface="Arial" panose="020B0604020202020204" pitchFamily="34" charset="0"/>
                <a:cs typeface="Arial" panose="020B0604020202020204" pitchFamily="34" charset="0"/>
              </a:rPr>
              <a:t>PURCHASERS</a:t>
            </a:r>
          </a:p>
          <a:p>
            <a:pPr marL="285750" indent="-285750" algn="l">
              <a:buFont typeface="Arial" panose="020B0604020202020204" pitchFamily="34" charset="0"/>
              <a:buChar char="•"/>
            </a:pPr>
            <a:r>
              <a:rPr lang="en-US" b="1" dirty="0">
                <a:latin typeface="Arial" panose="020B0604020202020204" pitchFamily="34" charset="0"/>
                <a:cs typeface="Arial" panose="020B0604020202020204" pitchFamily="34" charset="0"/>
              </a:rPr>
              <a:t>INTEREST OWNERS</a:t>
            </a:r>
          </a:p>
        </p:txBody>
      </p:sp>
      <p:pic>
        <p:nvPicPr>
          <p:cNvPr id="11" name="Graphic 10">
            <a:extLst>
              <a:ext uri="{FF2B5EF4-FFF2-40B4-BE49-F238E27FC236}">
                <a16:creationId xmlns:a16="http://schemas.microsoft.com/office/drawing/2014/main" id="{50BFFB90-E7FE-4628-9653-6A4A9FAE23A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767484" y="6018096"/>
            <a:ext cx="667436" cy="667436"/>
          </a:xfrm>
          <a:prstGeom prst="rect">
            <a:avLst/>
          </a:prstGeo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977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E5A7-E732-4923-B5DB-E8DB8787E866}"/>
              </a:ext>
            </a:extLst>
          </p:cNvPr>
          <p:cNvSpPr>
            <a:spLocks noGrp="1"/>
          </p:cNvSpPr>
          <p:nvPr>
            <p:ph type="title"/>
          </p:nvPr>
        </p:nvSpPr>
        <p:spPr/>
        <p:txBody>
          <a:bodyPr/>
          <a:lstStyle/>
          <a:p>
            <a:r>
              <a:rPr lang="en-US" dirty="0"/>
              <a:t>Establish Contact Information</a:t>
            </a:r>
          </a:p>
        </p:txBody>
      </p:sp>
      <p:sp>
        <p:nvSpPr>
          <p:cNvPr id="3" name="Content Placeholder 2">
            <a:extLst>
              <a:ext uri="{FF2B5EF4-FFF2-40B4-BE49-F238E27FC236}">
                <a16:creationId xmlns:a16="http://schemas.microsoft.com/office/drawing/2014/main" id="{41510E6E-E407-4EA4-8693-BFA160D8A39F}"/>
              </a:ext>
            </a:extLst>
          </p:cNvPr>
          <p:cNvSpPr>
            <a:spLocks noGrp="1"/>
          </p:cNvSpPr>
          <p:nvPr>
            <p:ph idx="1"/>
          </p:nvPr>
        </p:nvSpPr>
        <p:spPr/>
        <p:txBody>
          <a:bodyPr/>
          <a:lstStyle/>
          <a:p>
            <a:pPr marL="0" indent="0">
              <a:buNone/>
            </a:pPr>
            <a:r>
              <a:rPr lang="en-US" dirty="0"/>
              <a:t>Form ONRR-4444</a:t>
            </a:r>
          </a:p>
          <a:p>
            <a:endParaRPr lang="en-US" dirty="0"/>
          </a:p>
        </p:txBody>
      </p:sp>
      <p:pic>
        <p:nvPicPr>
          <p:cNvPr id="8" name="Picture 7" descr="A screenshot of the instructions to payors and operators for the Form ONRR-2014">
            <a:extLst>
              <a:ext uri="{FF2B5EF4-FFF2-40B4-BE49-F238E27FC236}">
                <a16:creationId xmlns:a16="http://schemas.microsoft.com/office/drawing/2014/main" id="{063D6E41-7536-40BA-868E-9644FDBE10A9}"/>
              </a:ext>
            </a:extLst>
          </p:cNvPr>
          <p:cNvPicPr>
            <a:picLocks noChangeAspect="1"/>
          </p:cNvPicPr>
          <p:nvPr/>
        </p:nvPicPr>
        <p:blipFill>
          <a:blip r:embed="rId3"/>
          <a:stretch>
            <a:fillRect/>
          </a:stretch>
        </p:blipFill>
        <p:spPr>
          <a:xfrm>
            <a:off x="609599" y="2233951"/>
            <a:ext cx="6071395" cy="3258461"/>
          </a:xfrm>
          <a:prstGeom prst="rect">
            <a:avLst/>
          </a:prstGeom>
          <a:ln>
            <a:noFill/>
          </a:ln>
          <a:effectLst>
            <a:outerShdw blurRad="292100" dist="139700" dir="2700000" algn="tl" rotWithShape="0">
              <a:srgbClr val="333333">
                <a:alpha val="65000"/>
              </a:srgbClr>
            </a:outerShdw>
          </a:effectLst>
        </p:spPr>
      </p:pic>
      <p:pic>
        <p:nvPicPr>
          <p:cNvPr id="6" name="Picture 5" descr="A screenshot of the top of the form ONRR-4444, as an illustration of the entire form.">
            <a:extLst>
              <a:ext uri="{FF2B5EF4-FFF2-40B4-BE49-F238E27FC236}">
                <a16:creationId xmlns:a16="http://schemas.microsoft.com/office/drawing/2014/main" id="{521AB5DD-83C4-4283-B9E7-CEA77B09118B}"/>
              </a:ext>
            </a:extLst>
          </p:cNvPr>
          <p:cNvPicPr>
            <a:picLocks noChangeAspect="1"/>
          </p:cNvPicPr>
          <p:nvPr/>
        </p:nvPicPr>
        <p:blipFill>
          <a:blip r:embed="rId4"/>
          <a:stretch>
            <a:fillRect/>
          </a:stretch>
        </p:blipFill>
        <p:spPr>
          <a:xfrm>
            <a:off x="4848223" y="3868832"/>
            <a:ext cx="6734175" cy="2047875"/>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F4E10D6D-BE0B-4891-ABFC-8F367F03855A}"/>
              </a:ext>
              <a:ext uri="{C183D7F6-B498-43B3-948B-1728B52AA6E4}">
                <adec:decorative xmlns:adec="http://schemas.microsoft.com/office/drawing/2017/decorative" val="0"/>
              </a:ext>
            </a:extLst>
          </p:cNvPr>
          <p:cNvSpPr>
            <a:spLocks noGrp="1"/>
          </p:cNvSpPr>
          <p:nvPr>
            <p:ph type="sldNum" sz="quarter" idx="4"/>
          </p:nvPr>
        </p:nvSpPr>
        <p:spPr/>
        <p:txBody>
          <a:bodyPr/>
          <a:lstStyle/>
          <a:p>
            <a:fld id="{850B1B32-CFA8-4BD1-A730-6F4B7E12345B}" type="slidenum">
              <a:rPr lang="en-US" smtClean="0"/>
              <a:pPr/>
              <a:t>7</a:t>
            </a:fld>
            <a:endParaRPr lang="en-US"/>
          </a:p>
        </p:txBody>
      </p:sp>
    </p:spTree>
    <p:extLst>
      <p:ext uri="{BB962C8B-B14F-4D97-AF65-F5344CB8AC3E}">
        <p14:creationId xmlns:p14="http://schemas.microsoft.com/office/powerpoint/2010/main" val="250147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486E6-D0B5-4043-BD60-C6369427D718}"/>
              </a:ext>
            </a:extLst>
          </p:cNvPr>
          <p:cNvSpPr>
            <a:spLocks noGrp="1"/>
          </p:cNvSpPr>
          <p:nvPr>
            <p:ph type="title"/>
          </p:nvPr>
        </p:nvSpPr>
        <p:spPr/>
        <p:txBody>
          <a:bodyPr>
            <a:normAutofit fontScale="90000"/>
          </a:bodyPr>
          <a:lstStyle/>
          <a:p>
            <a:r>
              <a:rPr lang="en-US" dirty="0"/>
              <a:t>Electronic MRMSS Application </a:t>
            </a:r>
            <a:br>
              <a:rPr lang="en-US" dirty="0"/>
            </a:br>
            <a:r>
              <a:rPr lang="en-US" dirty="0"/>
              <a:t>Request Form (EMARF)</a:t>
            </a:r>
          </a:p>
        </p:txBody>
      </p:sp>
      <p:pic>
        <p:nvPicPr>
          <p:cNvPr id="6" name="Content Placeholder 5" descr="a screenshot of a portion of the EMARF electronic form, showing the request type and radio buttons under it, and the Requested access section with the &quot;Industry&quot; radio button checked.">
            <a:extLst>
              <a:ext uri="{FF2B5EF4-FFF2-40B4-BE49-F238E27FC236}">
                <a16:creationId xmlns:a16="http://schemas.microsoft.com/office/drawing/2014/main" id="{09A28F5F-71E4-4E90-9E10-24E9B9D4AF6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2" r="36620" b="22094"/>
          <a:stretch/>
        </p:blipFill>
        <p:spPr>
          <a:xfrm>
            <a:off x="924781" y="1518136"/>
            <a:ext cx="3777466" cy="3421563"/>
          </a:xfrm>
          <a:prstGeom prst="rect">
            <a:avLst/>
          </a:prstGeom>
          <a:ln>
            <a:noFill/>
          </a:ln>
          <a:effectLst>
            <a:outerShdw blurRad="292100" dist="139700" dir="2700000" algn="tl" rotWithShape="0">
              <a:srgbClr val="333333">
                <a:alpha val="65000"/>
              </a:srgbClr>
            </a:outerShdw>
          </a:effectLst>
        </p:spPr>
      </p:pic>
      <p:pic>
        <p:nvPicPr>
          <p:cNvPr id="5" name="Graphic 4">
            <a:extLst>
              <a:ext uri="{FF2B5EF4-FFF2-40B4-BE49-F238E27FC236}">
                <a16:creationId xmlns:a16="http://schemas.microsoft.com/office/drawing/2014/main" id="{F1015F89-401D-4C30-8DB7-97D119BF6F3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599" y="5503285"/>
            <a:ext cx="914400" cy="914400"/>
          </a:xfrm>
          <a:prstGeom prst="rect">
            <a:avLst/>
          </a:prstGeom>
        </p:spPr>
      </p:pic>
      <p:pic>
        <p:nvPicPr>
          <p:cNvPr id="10" name="Picture 9" descr="A screenshot of, &quot;IT Service Desk&quot; and &quot;877-256-6260, the number to call with questions or assistance logging in to eCommerce.">
            <a:extLst>
              <a:ext uri="{FF2B5EF4-FFF2-40B4-BE49-F238E27FC236}">
                <a16:creationId xmlns:a16="http://schemas.microsoft.com/office/drawing/2014/main" id="{466CF8DE-0CA6-4B16-A3B2-E3FC5228A447}"/>
              </a:ext>
            </a:extLst>
          </p:cNvPr>
          <p:cNvPicPr>
            <a:picLocks noChangeAspect="1"/>
          </p:cNvPicPr>
          <p:nvPr/>
        </p:nvPicPr>
        <p:blipFill>
          <a:blip r:embed="rId6"/>
          <a:stretch>
            <a:fillRect/>
          </a:stretch>
        </p:blipFill>
        <p:spPr>
          <a:xfrm>
            <a:off x="1523999" y="5503285"/>
            <a:ext cx="2365338"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screenshot of a portion of the EMARF electronic form, showing the required field, &quot;Home Organization Reporter Code&quot; among others">
            <a:extLst>
              <a:ext uri="{FF2B5EF4-FFF2-40B4-BE49-F238E27FC236}">
                <a16:creationId xmlns:a16="http://schemas.microsoft.com/office/drawing/2014/main" id="{D55BDC44-9CFB-4FAF-9CF5-41C4CA7C4EBA}"/>
              </a:ext>
            </a:extLst>
          </p:cNvPr>
          <p:cNvPicPr>
            <a:picLocks noChangeAspect="1"/>
          </p:cNvPicPr>
          <p:nvPr/>
        </p:nvPicPr>
        <p:blipFill>
          <a:blip r:embed="rId7"/>
          <a:stretch>
            <a:fillRect/>
          </a:stretch>
        </p:blipFill>
        <p:spPr>
          <a:xfrm>
            <a:off x="5133438" y="1730581"/>
            <a:ext cx="5709219" cy="4253928"/>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D162C62A-5022-4F72-9CD7-40EE97E75BF0}"/>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8</a:t>
            </a:fld>
            <a:endParaRPr lang="en-US"/>
          </a:p>
        </p:txBody>
      </p:sp>
    </p:spTree>
    <p:extLst>
      <p:ext uri="{BB962C8B-B14F-4D97-AF65-F5344CB8AC3E}">
        <p14:creationId xmlns:p14="http://schemas.microsoft.com/office/powerpoint/2010/main" val="578818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FFD3-88AF-4EEE-B5B5-5F904959F05E}"/>
              </a:ext>
            </a:extLst>
          </p:cNvPr>
          <p:cNvSpPr>
            <a:spLocks noGrp="1"/>
          </p:cNvSpPr>
          <p:nvPr>
            <p:ph type="title"/>
          </p:nvPr>
        </p:nvSpPr>
        <p:spPr/>
        <p:txBody>
          <a:bodyPr/>
          <a:lstStyle/>
          <a:p>
            <a:r>
              <a:rPr lang="en-US"/>
              <a:t>ONRR Systems</a:t>
            </a:r>
            <a:endParaRPr lang="en-US" dirty="0"/>
          </a:p>
        </p:txBody>
      </p:sp>
      <p:sp>
        <p:nvSpPr>
          <p:cNvPr id="3" name="Content Placeholder 2">
            <a:extLst>
              <a:ext uri="{FF2B5EF4-FFF2-40B4-BE49-F238E27FC236}">
                <a16:creationId xmlns:a16="http://schemas.microsoft.com/office/drawing/2014/main" id="{541B609F-6956-4284-AAFF-77CF2C393ED7}"/>
              </a:ext>
            </a:extLst>
          </p:cNvPr>
          <p:cNvSpPr>
            <a:spLocks noGrp="1"/>
          </p:cNvSpPr>
          <p:nvPr>
            <p:ph sz="half" idx="1"/>
          </p:nvPr>
        </p:nvSpPr>
        <p:spPr/>
        <p:txBody>
          <a:bodyPr/>
          <a:lstStyle/>
          <a:p>
            <a:pPr marL="0" indent="0">
              <a:buNone/>
            </a:pPr>
            <a:r>
              <a:rPr lang="en-US" dirty="0"/>
              <a:t>WebCenter Portal</a:t>
            </a:r>
          </a:p>
          <a:p>
            <a:pPr lvl="1">
              <a:buFont typeface="Wingdings" panose="05000000000000000000" pitchFamily="2" charset="2"/>
              <a:buChar char="ü"/>
            </a:pPr>
            <a:r>
              <a:rPr lang="en-US" dirty="0"/>
              <a:t>eCommerce</a:t>
            </a:r>
          </a:p>
          <a:p>
            <a:pPr lvl="2"/>
            <a:r>
              <a:rPr lang="en-US" dirty="0"/>
              <a:t>Industry Reporters</a:t>
            </a:r>
          </a:p>
          <a:p>
            <a:pPr lvl="2"/>
            <a:r>
              <a:rPr lang="en-US" dirty="0"/>
              <a:t>Data capture</a:t>
            </a:r>
          </a:p>
          <a:p>
            <a:pPr lvl="2"/>
            <a:r>
              <a:rPr lang="en-US" dirty="0"/>
              <a:t>Payments</a:t>
            </a:r>
          </a:p>
        </p:txBody>
      </p:sp>
      <p:pic>
        <p:nvPicPr>
          <p:cNvPr id="6" name="Picture 5" descr="A screenshot of the WCP home tab containing links to lease account balance, or LAB, solids P&amp;R, eCommerce, and eStatement of Accounts, or eSOA.)">
            <a:extLst>
              <a:ext uri="{FF2B5EF4-FFF2-40B4-BE49-F238E27FC236}">
                <a16:creationId xmlns:a16="http://schemas.microsoft.com/office/drawing/2014/main" id="{63255C02-DA74-419B-8BEA-A22B6C50B2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599" y="3958046"/>
            <a:ext cx="4803201" cy="2290355"/>
          </a:xfrm>
          <a:prstGeom prst="rect">
            <a:avLst/>
          </a:prstGeom>
          <a:ln>
            <a:noFill/>
          </a:ln>
          <a:effectLst>
            <a:outerShdw blurRad="292100" dist="139700" dir="2700000" algn="tl" rotWithShape="0">
              <a:srgbClr val="333333">
                <a:alpha val="65000"/>
              </a:srgbClr>
            </a:outerShdw>
          </a:effectLst>
        </p:spPr>
      </p:pic>
      <p:sp>
        <p:nvSpPr>
          <p:cNvPr id="10" name="Content Placeholder 9">
            <a:extLst>
              <a:ext uri="{FF2B5EF4-FFF2-40B4-BE49-F238E27FC236}">
                <a16:creationId xmlns:a16="http://schemas.microsoft.com/office/drawing/2014/main" id="{03D03E90-3C04-407F-953B-82A710A6497F}"/>
              </a:ext>
            </a:extLst>
          </p:cNvPr>
          <p:cNvSpPr>
            <a:spLocks noGrp="1"/>
          </p:cNvSpPr>
          <p:nvPr>
            <p:ph sz="half" idx="2"/>
          </p:nvPr>
        </p:nvSpPr>
        <p:spPr/>
        <p:txBody>
          <a:bodyPr>
            <a:normAutofit/>
          </a:bodyPr>
          <a:lstStyle/>
          <a:p>
            <a:pPr>
              <a:buFont typeface="Wingdings" panose="05000000000000000000" pitchFamily="2" charset="2"/>
              <a:buChar char="ü"/>
            </a:pPr>
            <a:endParaRPr lang="en-US" sz="2400" dirty="0"/>
          </a:p>
          <a:p>
            <a:pPr>
              <a:buFont typeface="Wingdings" panose="05000000000000000000" pitchFamily="2" charset="2"/>
              <a:buChar char="ü"/>
            </a:pPr>
            <a:r>
              <a:rPr lang="en-US" sz="2400" dirty="0"/>
              <a:t>User guide</a:t>
            </a:r>
          </a:p>
          <a:p>
            <a:pPr>
              <a:buFont typeface="Wingdings" panose="05000000000000000000" pitchFamily="2" charset="2"/>
              <a:buChar char="ü"/>
            </a:pPr>
            <a:r>
              <a:rPr lang="en-US" sz="2400" dirty="0"/>
              <a:t>Link</a:t>
            </a:r>
          </a:p>
        </p:txBody>
      </p:sp>
      <p:sp>
        <p:nvSpPr>
          <p:cNvPr id="4" name="Slide Number Placeholder 3">
            <a:extLst>
              <a:ext uri="{FF2B5EF4-FFF2-40B4-BE49-F238E27FC236}">
                <a16:creationId xmlns:a16="http://schemas.microsoft.com/office/drawing/2014/main" id="{42211628-C7F1-46A9-A8DE-D3906B5D8910}"/>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9</a:t>
            </a:fld>
            <a:endParaRPr lang="en-US" dirty="0"/>
          </a:p>
        </p:txBody>
      </p:sp>
      <p:pic>
        <p:nvPicPr>
          <p:cNvPr id="7" name="Picture 6" descr="A screenshot showing the Reporter Tools section found at ONRR.gov in the royalty reporting section, with the ONRR webcenter portal link and user guide highlighted.">
            <a:extLst>
              <a:ext uri="{FF2B5EF4-FFF2-40B4-BE49-F238E27FC236}">
                <a16:creationId xmlns:a16="http://schemas.microsoft.com/office/drawing/2014/main" id="{2875FB79-D8E2-4CDB-8CD1-AD282BF2A59A}"/>
              </a:ext>
            </a:extLst>
          </p:cNvPr>
          <p:cNvPicPr>
            <a:picLocks noChangeAspect="1"/>
          </p:cNvPicPr>
          <p:nvPr/>
        </p:nvPicPr>
        <p:blipFill>
          <a:blip r:embed="rId4"/>
          <a:stretch>
            <a:fillRect/>
          </a:stretch>
        </p:blipFill>
        <p:spPr>
          <a:xfrm>
            <a:off x="7655705" y="2969231"/>
            <a:ext cx="2468589" cy="3279170"/>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433C6789-E55D-4F7F-9BA9-EC8019D77AC3}"/>
              </a:ext>
              <a:ext uri="{C183D7F6-B498-43B3-948B-1728B52AA6E4}">
                <adec:decorative xmlns:adec="http://schemas.microsoft.com/office/drawing/2017/decorative" val="1"/>
              </a:ext>
            </a:extLst>
          </p:cNvPr>
          <p:cNvSpPr/>
          <p:nvPr/>
        </p:nvSpPr>
        <p:spPr>
          <a:xfrm>
            <a:off x="7752386" y="4462581"/>
            <a:ext cx="1895048" cy="205483"/>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id="{E47B199F-A01A-4C80-99A5-EF747B57D70F}"/>
              </a:ext>
              <a:ext uri="{C183D7F6-B498-43B3-948B-1728B52AA6E4}">
                <adec:decorative xmlns:adec="http://schemas.microsoft.com/office/drawing/2017/decorative" val="1"/>
              </a:ext>
            </a:extLst>
          </p:cNvPr>
          <p:cNvSpPr/>
          <p:nvPr/>
        </p:nvSpPr>
        <p:spPr>
          <a:xfrm>
            <a:off x="7752386" y="4722772"/>
            <a:ext cx="2028612" cy="205483"/>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8276755"/>
      </p:ext>
    </p:extLst>
  </p:cSld>
  <p:clrMapOvr>
    <a:masterClrMapping/>
  </p:clrMapOvr>
</p:sld>
</file>

<file path=ppt/theme/theme1.xml><?xml version="1.0" encoding="utf-8"?>
<a:theme xmlns:a="http://schemas.openxmlformats.org/drawingml/2006/main" name="3_ONRR-Internal">
  <a:themeElements>
    <a:clrScheme name="NRRD">
      <a:dk1>
        <a:srgbClr val="000000"/>
      </a:dk1>
      <a:lt1>
        <a:srgbClr val="FFFFFF"/>
      </a:lt1>
      <a:dk2>
        <a:srgbClr val="595959"/>
      </a:dk2>
      <a:lt2>
        <a:srgbClr val="EEEEEE"/>
      </a:lt2>
      <a:accent1>
        <a:srgbClr val="534AAE"/>
      </a:accent1>
      <a:accent2>
        <a:srgbClr val="52A5D4"/>
      </a:accent2>
      <a:accent3>
        <a:srgbClr val="005024"/>
      </a:accent3>
      <a:accent4>
        <a:srgbClr val="650D79"/>
      </a:accent4>
      <a:accent5>
        <a:srgbClr val="ECB947"/>
      </a:accent5>
      <a:accent6>
        <a:srgbClr val="BFBFBF"/>
      </a:accent6>
      <a:hlink>
        <a:srgbClr val="004A74"/>
      </a:hlink>
      <a:folHlink>
        <a:srgbClr val="0000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chor="ctr">
        <a:normAutofit/>
      </a:bodyPr>
      <a:lstStyle>
        <a:defPPr algn="l">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B730AABDB1BD4D9A9535349D5EF5B7" ma:contentTypeVersion="10" ma:contentTypeDescription="Create a new document." ma:contentTypeScope="" ma:versionID="5d25af3902481aa1f7e0b8300dfca4e1">
  <xsd:schema xmlns:xsd="http://www.w3.org/2001/XMLSchema" xmlns:xs="http://www.w3.org/2001/XMLSchema" xmlns:p="http://schemas.microsoft.com/office/2006/metadata/properties" xmlns:ns2="16aa3f2d-47b8-4a75-a8f5-1c0f60bcb387" xmlns:ns3="d36856fe-d4a9-4f0b-87a7-8fa063632c32" targetNamespace="http://schemas.microsoft.com/office/2006/metadata/properties" ma:root="true" ma:fieldsID="5d52c4cc20c0dce83bd645f0c0170be2" ns2:_="" ns3:_="">
    <xsd:import namespace="16aa3f2d-47b8-4a75-a8f5-1c0f60bcb387"/>
    <xsd:import namespace="d36856fe-d4a9-4f0b-87a7-8fa063632c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aa3f2d-47b8-4a75-a8f5-1c0f60bcb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6856fe-d4a9-4f0b-87a7-8fa063632c3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7D8922-7C48-4CC8-8B48-75D85218D10B}">
  <ds:schemaRefs>
    <ds:schemaRef ds:uri="16aa3f2d-47b8-4a75-a8f5-1c0f60bcb387"/>
    <ds:schemaRef ds:uri="d36856fe-d4a9-4f0b-87a7-8fa063632c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033BEBA-785F-4290-BDFE-E56106EA16DE}">
  <ds:schemaRefs>
    <ds:schemaRef ds:uri="http://purl.org/dc/dcmitype/"/>
    <ds:schemaRef ds:uri="d36856fe-d4a9-4f0b-87a7-8fa063632c32"/>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16aa3f2d-47b8-4a75-a8f5-1c0f60bcb387"/>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F92204CA-28AD-4A3C-AC73-B2AE43A1F4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8134</TotalTime>
  <Words>1782</Words>
  <Application>Microsoft Office PowerPoint</Application>
  <PresentationFormat>Widescreen</PresentationFormat>
  <Paragraphs>388</Paragraphs>
  <Slides>51</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Roboto</vt:lpstr>
      <vt:lpstr>Verdana</vt:lpstr>
      <vt:lpstr>Wingdings</vt:lpstr>
      <vt:lpstr>3_ONRR-Internal</vt:lpstr>
      <vt:lpstr>Reporter Online Training Housekeeping</vt:lpstr>
      <vt:lpstr>Disclaimer</vt:lpstr>
      <vt:lpstr>Royalty Reporting Overview</vt:lpstr>
      <vt:lpstr>Course Objectives</vt:lpstr>
      <vt:lpstr>System Access</vt:lpstr>
      <vt:lpstr>ONRR System Access</vt:lpstr>
      <vt:lpstr>Establish Contact Information</vt:lpstr>
      <vt:lpstr>Electronic MRMSS Application  Request Form (EMARF)</vt:lpstr>
      <vt:lpstr>ONRR Systems</vt:lpstr>
      <vt:lpstr>Lease and Agreement Basics</vt:lpstr>
      <vt:lpstr>Minerals Revenue Reporter Handbook</vt:lpstr>
      <vt:lpstr>Leases Reported and Paid to ONRR </vt:lpstr>
      <vt:lpstr>Lease Reporting</vt:lpstr>
      <vt:lpstr>Agreement Reporting</vt:lpstr>
      <vt:lpstr>Agreement Reporting </vt:lpstr>
      <vt:lpstr>Other Payments </vt:lpstr>
      <vt:lpstr>Lease-Level Obligations</vt:lpstr>
      <vt:lpstr>Minimum Royalty</vt:lpstr>
      <vt:lpstr>Rent &amp; Recoupable Rent</vt:lpstr>
      <vt:lpstr>Estimated Royalties</vt:lpstr>
      <vt:lpstr>Estimates</vt:lpstr>
      <vt:lpstr>Due Dates - Royalties</vt:lpstr>
      <vt:lpstr>Due Dates – Minimum Royalties/Rent</vt:lpstr>
      <vt:lpstr>ONRR Form-2014 Electronic Report</vt:lpstr>
      <vt:lpstr>Reports and Payments</vt:lpstr>
      <vt:lpstr>Form-2014 Submission</vt:lpstr>
      <vt:lpstr>Form-2014 eCommerce Interface</vt:lpstr>
      <vt:lpstr>ONRR Form-2014 Parts</vt:lpstr>
      <vt:lpstr>Form-2014 Detail</vt:lpstr>
      <vt:lpstr>ONRR Lease/Agreement Numbering</vt:lpstr>
      <vt:lpstr>API Well Number or US Well Number</vt:lpstr>
      <vt:lpstr>Product and Sales Type Codes</vt:lpstr>
      <vt:lpstr>Sales Date</vt:lpstr>
      <vt:lpstr>Transaction Code</vt:lpstr>
      <vt:lpstr>Data Elements by Transaction Code</vt:lpstr>
      <vt:lpstr>ARC – Adjustment Reason Code</vt:lpstr>
      <vt:lpstr>Sales Volume</vt:lpstr>
      <vt:lpstr>Gas MMBtu</vt:lpstr>
      <vt:lpstr>Sales Value</vt:lpstr>
      <vt:lpstr>Indian Oil  Index Based Major Portion Price (IBMP)</vt:lpstr>
      <vt:lpstr>Indian Major Portion Gas Price</vt:lpstr>
      <vt:lpstr>Royalty Value Before Allowances </vt:lpstr>
      <vt:lpstr>Allowances Transportation &amp; Processing</vt:lpstr>
      <vt:lpstr>Royalty Value After Allowances</vt:lpstr>
      <vt:lpstr>Payment Method Code  </vt:lpstr>
      <vt:lpstr>Report Validation</vt:lpstr>
      <vt:lpstr>ONRR Data Accuracy Efforts</vt:lpstr>
      <vt:lpstr>Form-2014 Override</vt:lpstr>
      <vt:lpstr>Contacts and Resources</vt:lpstr>
      <vt:lpstr>Contact Information</vt:lpstr>
      <vt:lpstr>Question and Answer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McHarg, Shannon  (Employee)</dc:creator>
  <cp:lastModifiedBy>Kitchen, Kyle N (Federal)</cp:lastModifiedBy>
  <cp:revision>323</cp:revision>
  <dcterms:created xsi:type="dcterms:W3CDTF">2021-10-12T18:01:34Z</dcterms:created>
  <dcterms:modified xsi:type="dcterms:W3CDTF">2024-05-02T22:13:58Z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0x01010076B730AABDB1BD4D9A9535349D5EF5B7</vt:lpwstr>
  </property>
</Properties>
</file>