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 id="2147483693" r:id="rId6"/>
  </p:sldMasterIdLst>
  <p:notesMasterIdLst>
    <p:notesMasterId r:id="rId73"/>
  </p:notesMasterIdLst>
  <p:sldIdLst>
    <p:sldId id="378" r:id="rId7"/>
    <p:sldId id="381" r:id="rId8"/>
    <p:sldId id="256" r:id="rId9"/>
    <p:sldId id="321" r:id="rId10"/>
    <p:sldId id="306" r:id="rId11"/>
    <p:sldId id="382" r:id="rId12"/>
    <p:sldId id="436" r:id="rId13"/>
    <p:sldId id="308" r:id="rId14"/>
    <p:sldId id="437" r:id="rId15"/>
    <p:sldId id="309" r:id="rId16"/>
    <p:sldId id="351" r:id="rId17"/>
    <p:sldId id="383" r:id="rId18"/>
    <p:sldId id="380" r:id="rId19"/>
    <p:sldId id="312" r:id="rId20"/>
    <p:sldId id="263" r:id="rId21"/>
    <p:sldId id="377" r:id="rId22"/>
    <p:sldId id="389" r:id="rId23"/>
    <p:sldId id="379" r:id="rId24"/>
    <p:sldId id="264" r:id="rId25"/>
    <p:sldId id="324" r:id="rId26"/>
    <p:sldId id="325" r:id="rId27"/>
    <p:sldId id="326" r:id="rId28"/>
    <p:sldId id="433" r:id="rId29"/>
    <p:sldId id="385" r:id="rId30"/>
    <p:sldId id="329" r:id="rId31"/>
    <p:sldId id="328" r:id="rId32"/>
    <p:sldId id="434" r:id="rId33"/>
    <p:sldId id="372" r:id="rId34"/>
    <p:sldId id="364" r:id="rId35"/>
    <p:sldId id="368" r:id="rId36"/>
    <p:sldId id="357" r:id="rId37"/>
    <p:sldId id="359" r:id="rId38"/>
    <p:sldId id="388" r:id="rId39"/>
    <p:sldId id="311" r:id="rId40"/>
    <p:sldId id="386" r:id="rId41"/>
    <p:sldId id="346" r:id="rId42"/>
    <p:sldId id="319" r:id="rId43"/>
    <p:sldId id="273" r:id="rId44"/>
    <p:sldId id="435" r:id="rId45"/>
    <p:sldId id="366" r:id="rId46"/>
    <p:sldId id="390" r:id="rId47"/>
    <p:sldId id="391" r:id="rId48"/>
    <p:sldId id="421" r:id="rId49"/>
    <p:sldId id="438" r:id="rId50"/>
    <p:sldId id="266" r:id="rId51"/>
    <p:sldId id="432" r:id="rId52"/>
    <p:sldId id="422" r:id="rId53"/>
    <p:sldId id="423" r:id="rId54"/>
    <p:sldId id="424" r:id="rId55"/>
    <p:sldId id="425" r:id="rId56"/>
    <p:sldId id="392" r:id="rId57"/>
    <p:sldId id="394" r:id="rId58"/>
    <p:sldId id="396" r:id="rId59"/>
    <p:sldId id="398" r:id="rId60"/>
    <p:sldId id="402" r:id="rId61"/>
    <p:sldId id="290" r:id="rId62"/>
    <p:sldId id="405" r:id="rId63"/>
    <p:sldId id="408" r:id="rId64"/>
    <p:sldId id="411" r:id="rId65"/>
    <p:sldId id="413" r:id="rId66"/>
    <p:sldId id="431" r:id="rId67"/>
    <p:sldId id="415" r:id="rId68"/>
    <p:sldId id="418" r:id="rId69"/>
    <p:sldId id="345" r:id="rId70"/>
    <p:sldId id="426" r:id="rId71"/>
    <p:sldId id="427" r:id="rId7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usekeeping &amp; Disclaimer" id="{EFE7BBF4-DD9F-47E2-9397-41737DA41704}">
          <p14:sldIdLst>
            <p14:sldId id="378"/>
            <p14:sldId id="381"/>
          </p14:sldIdLst>
        </p14:section>
        <p14:section name="Federal Portion (Some Indian)" id="{DE0FF193-4ECF-410D-B08E-CFC365B886C9}">
          <p14:sldIdLst>
            <p14:sldId id="256"/>
            <p14:sldId id="321"/>
            <p14:sldId id="306"/>
          </p14:sldIdLst>
        </p14:section>
        <p14:section name="FIN Invoices" id="{F16EA384-8382-478D-A996-5A4D23BBEBBF}">
          <p14:sldIdLst>
            <p14:sldId id="382"/>
            <p14:sldId id="436"/>
            <p14:sldId id="308"/>
            <p14:sldId id="437"/>
            <p14:sldId id="309"/>
            <p14:sldId id="351"/>
          </p14:sldIdLst>
        </p14:section>
        <p14:section name="INT Invoices" id="{99F2C266-8847-4ACD-821F-FF75CC3F7488}">
          <p14:sldIdLst>
            <p14:sldId id="383"/>
            <p14:sldId id="380"/>
            <p14:sldId id="312"/>
            <p14:sldId id="263"/>
            <p14:sldId id="377"/>
            <p14:sldId id="389"/>
            <p14:sldId id="379"/>
            <p14:sldId id="264"/>
            <p14:sldId id="324"/>
            <p14:sldId id="325"/>
            <p14:sldId id="326"/>
            <p14:sldId id="433"/>
            <p14:sldId id="385"/>
            <p14:sldId id="329"/>
            <p14:sldId id="328"/>
          </p14:sldIdLst>
        </p14:section>
        <p14:section name="Miscellaneous" id="{088213B9-D81C-4E8A-A1EB-D92420EBCFED}">
          <p14:sldIdLst>
            <p14:sldId id="434"/>
            <p14:sldId id="372"/>
            <p14:sldId id="364"/>
            <p14:sldId id="368"/>
            <p14:sldId id="357"/>
            <p14:sldId id="359"/>
          </p14:sldIdLst>
        </p14:section>
        <p14:section name="OTH Invoices" id="{589D21B7-3537-4855-B588-E8678077428D}">
          <p14:sldIdLst>
            <p14:sldId id="388"/>
            <p14:sldId id="311"/>
            <p14:sldId id="386"/>
            <p14:sldId id="346"/>
            <p14:sldId id="319"/>
            <p14:sldId id="273"/>
            <p14:sldId id="435"/>
            <p14:sldId id="366"/>
          </p14:sldIdLst>
        </p14:section>
        <p14:section name="Indian Portion" id="{843A0F5A-67D9-446D-8FC0-76C8C015A8F4}">
          <p14:sldIdLst>
            <p14:sldId id="390"/>
            <p14:sldId id="391"/>
            <p14:sldId id="421"/>
            <p14:sldId id="438"/>
            <p14:sldId id="266"/>
            <p14:sldId id="432"/>
            <p14:sldId id="422"/>
            <p14:sldId id="423"/>
            <p14:sldId id="424"/>
            <p14:sldId id="425"/>
            <p14:sldId id="392"/>
            <p14:sldId id="394"/>
            <p14:sldId id="396"/>
            <p14:sldId id="398"/>
            <p14:sldId id="402"/>
            <p14:sldId id="290"/>
            <p14:sldId id="405"/>
            <p14:sldId id="408"/>
            <p14:sldId id="411"/>
            <p14:sldId id="413"/>
            <p14:sldId id="431"/>
            <p14:sldId id="415"/>
            <p14:sldId id="418"/>
            <p14:sldId id="345"/>
            <p14:sldId id="426"/>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ets, Jessica E" initials="SJE" lastIdx="2" clrIdx="0">
    <p:extLst>
      <p:ext uri="{19B8F6BF-5375-455C-9EA6-DF929625EA0E}">
        <p15:presenceInfo xmlns:p15="http://schemas.microsoft.com/office/powerpoint/2012/main" userId="S::sheetsj@mms.gov::d48986d3-6063-4a87-b95d-1fffffc2be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3990"/>
    <a:srgbClr val="005024"/>
    <a:srgbClr val="CBD0CC"/>
    <a:srgbClr val="D3CCD7"/>
    <a:srgbClr val="650D79"/>
    <a:srgbClr val="00BB54"/>
    <a:srgbClr val="08AFE6"/>
    <a:srgbClr val="000000"/>
    <a:srgbClr val="A895B0"/>
    <a:srgbClr val="A2C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5" autoAdjust="0"/>
  </p:normalViewPr>
  <p:slideViewPr>
    <p:cSldViewPr>
      <p:cViewPr varScale="1">
        <p:scale>
          <a:sx n="70" d="100"/>
          <a:sy n="70" d="100"/>
        </p:scale>
        <p:origin x="653" y="38"/>
      </p:cViewPr>
      <p:guideLst>
        <p:guide orient="horz" pos="2160"/>
        <p:guide pos="2880"/>
      </p:guideLst>
    </p:cSldViewPr>
  </p:slideViewPr>
  <p:outlineViewPr>
    <p:cViewPr>
      <p:scale>
        <a:sx n="33" d="100"/>
        <a:sy n="33" d="100"/>
      </p:scale>
      <p:origin x="0" y="-15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3A0E9-E386-4BB3-9DA9-4CC44E5231D6}" type="doc">
      <dgm:prSet loTypeId="urn:microsoft.com/office/officeart/2005/8/layout/pyramid2" loCatId="list" qsTypeId="urn:microsoft.com/office/officeart/2005/8/quickstyle/simple1" qsCatId="simple" csTypeId="urn:microsoft.com/office/officeart/2005/8/colors/accent4_5" csCatId="accent4" phldr="1"/>
      <dgm:spPr/>
    </dgm:pt>
    <dgm:pt modelId="{AB95224C-56D9-4452-851D-6F53AC7A2927}">
      <dgm:prSet phldrT="[Text]"/>
      <dgm:spPr/>
      <dgm:t>
        <a:bodyPr/>
        <a:lstStyle/>
        <a:p>
          <a:pPr>
            <a:buFont typeface="Wingdings" panose="05000000000000000000" pitchFamily="2" charset="2"/>
            <a:buChar char="ü"/>
          </a:pPr>
          <a:r>
            <a:rPr lang="en-US" b="1" dirty="0"/>
            <a:t>Identify various ONRR invoices</a:t>
          </a:r>
        </a:p>
      </dgm:t>
    </dgm:pt>
    <dgm:pt modelId="{5BE626B9-0F7C-4E11-8D37-F9485682AEE4}" type="parTrans" cxnId="{83CA2D9D-4249-4AD0-858D-22A6F90E8AB5}">
      <dgm:prSet/>
      <dgm:spPr/>
      <dgm:t>
        <a:bodyPr/>
        <a:lstStyle/>
        <a:p>
          <a:endParaRPr lang="en-US"/>
        </a:p>
      </dgm:t>
    </dgm:pt>
    <dgm:pt modelId="{273683AC-DFB4-4B87-A6CF-44EA961B875A}" type="sibTrans" cxnId="{83CA2D9D-4249-4AD0-858D-22A6F90E8AB5}">
      <dgm:prSet/>
      <dgm:spPr/>
      <dgm:t>
        <a:bodyPr/>
        <a:lstStyle/>
        <a:p>
          <a:endParaRPr lang="en-US"/>
        </a:p>
      </dgm:t>
    </dgm:pt>
    <dgm:pt modelId="{07FDBFF6-9F88-4394-A0FA-7AB7E8C9BF54}">
      <dgm:prSet/>
      <dgm:spPr/>
      <dgm:t>
        <a:bodyPr/>
        <a:lstStyle/>
        <a:p>
          <a:r>
            <a:rPr lang="en-US" b="1" dirty="0"/>
            <a:t>Understand how obligations are generated</a:t>
          </a:r>
        </a:p>
      </dgm:t>
    </dgm:pt>
    <dgm:pt modelId="{8947025B-370F-48E0-AC38-0B2EF74A770C}" type="parTrans" cxnId="{1AD40582-C314-4457-BDC9-2D5941D3D9E0}">
      <dgm:prSet/>
      <dgm:spPr/>
      <dgm:t>
        <a:bodyPr/>
        <a:lstStyle/>
        <a:p>
          <a:endParaRPr lang="en-US"/>
        </a:p>
      </dgm:t>
    </dgm:pt>
    <dgm:pt modelId="{AC721101-0983-40A1-AE64-A5096A80DF94}" type="sibTrans" cxnId="{1AD40582-C314-4457-BDC9-2D5941D3D9E0}">
      <dgm:prSet/>
      <dgm:spPr/>
      <dgm:t>
        <a:bodyPr/>
        <a:lstStyle/>
        <a:p>
          <a:endParaRPr lang="en-US"/>
        </a:p>
      </dgm:t>
    </dgm:pt>
    <dgm:pt modelId="{64E3B105-7F3B-4FAA-B60F-76F17FAE90F6}">
      <dgm:prSet/>
      <dgm:spPr/>
      <dgm:t>
        <a:bodyPr/>
        <a:lstStyle/>
        <a:p>
          <a:r>
            <a:rPr lang="en-US" b="1" dirty="0"/>
            <a:t>Learn how reporting affects invoices</a:t>
          </a:r>
        </a:p>
      </dgm:t>
    </dgm:pt>
    <dgm:pt modelId="{47E20EE5-C1E2-479E-994E-0BB88E476007}" type="parTrans" cxnId="{5D90AF81-2F3B-45F4-BA50-4651704DD7CD}">
      <dgm:prSet/>
      <dgm:spPr/>
      <dgm:t>
        <a:bodyPr/>
        <a:lstStyle/>
        <a:p>
          <a:endParaRPr lang="en-US"/>
        </a:p>
      </dgm:t>
    </dgm:pt>
    <dgm:pt modelId="{E9FC1C0D-ABB7-442E-9BF3-AF0C2CCFFEA6}" type="sibTrans" cxnId="{5D90AF81-2F3B-45F4-BA50-4651704DD7CD}">
      <dgm:prSet/>
      <dgm:spPr/>
      <dgm:t>
        <a:bodyPr/>
        <a:lstStyle/>
        <a:p>
          <a:endParaRPr lang="en-US"/>
        </a:p>
      </dgm:t>
    </dgm:pt>
    <dgm:pt modelId="{21265EBC-F52C-4893-89E3-F374A4F7B2D3}" type="pres">
      <dgm:prSet presAssocID="{9563A0E9-E386-4BB3-9DA9-4CC44E5231D6}" presName="compositeShape" presStyleCnt="0">
        <dgm:presLayoutVars>
          <dgm:dir/>
          <dgm:resizeHandles/>
        </dgm:presLayoutVars>
      </dgm:prSet>
      <dgm:spPr/>
    </dgm:pt>
    <dgm:pt modelId="{D880DBEE-A833-4C72-B48F-272E5A9083B8}" type="pres">
      <dgm:prSet presAssocID="{9563A0E9-E386-4BB3-9DA9-4CC44E5231D6}" presName="pyramid" presStyleLbl="node1" presStyleIdx="0" presStyleCnt="1" custLinFactNeighborX="-2984" custLinFactNeighborY="0"/>
      <dgm:spPr/>
    </dgm:pt>
    <dgm:pt modelId="{0047D68E-94DF-438A-A84E-A8F75EAE6FCE}" type="pres">
      <dgm:prSet presAssocID="{9563A0E9-E386-4BB3-9DA9-4CC44E5231D6}" presName="theList" presStyleCnt="0"/>
      <dgm:spPr/>
    </dgm:pt>
    <dgm:pt modelId="{EB360D63-6973-43D4-AC96-BCFB3B1666D5}" type="pres">
      <dgm:prSet presAssocID="{AB95224C-56D9-4452-851D-6F53AC7A2927}" presName="aNode" presStyleLbl="fgAcc1" presStyleIdx="0" presStyleCnt="3">
        <dgm:presLayoutVars>
          <dgm:bulletEnabled val="1"/>
        </dgm:presLayoutVars>
      </dgm:prSet>
      <dgm:spPr/>
    </dgm:pt>
    <dgm:pt modelId="{DB0D55C0-42E6-4452-953F-29F4D49D9747}" type="pres">
      <dgm:prSet presAssocID="{AB95224C-56D9-4452-851D-6F53AC7A2927}" presName="aSpace" presStyleCnt="0"/>
      <dgm:spPr/>
    </dgm:pt>
    <dgm:pt modelId="{590F8CD9-4682-4E3F-B065-DF705CC8582D}" type="pres">
      <dgm:prSet presAssocID="{07FDBFF6-9F88-4394-A0FA-7AB7E8C9BF54}" presName="aNode" presStyleLbl="fgAcc1" presStyleIdx="1" presStyleCnt="3">
        <dgm:presLayoutVars>
          <dgm:bulletEnabled val="1"/>
        </dgm:presLayoutVars>
      </dgm:prSet>
      <dgm:spPr/>
    </dgm:pt>
    <dgm:pt modelId="{2E9C1A85-B0C3-4E03-A567-1EDB049742C6}" type="pres">
      <dgm:prSet presAssocID="{07FDBFF6-9F88-4394-A0FA-7AB7E8C9BF54}" presName="aSpace" presStyleCnt="0"/>
      <dgm:spPr/>
    </dgm:pt>
    <dgm:pt modelId="{C7DE5763-3599-49CA-BB6D-CA91D5089CC7}" type="pres">
      <dgm:prSet presAssocID="{64E3B105-7F3B-4FAA-B60F-76F17FAE90F6}" presName="aNode" presStyleLbl="fgAcc1" presStyleIdx="2" presStyleCnt="3">
        <dgm:presLayoutVars>
          <dgm:bulletEnabled val="1"/>
        </dgm:presLayoutVars>
      </dgm:prSet>
      <dgm:spPr/>
    </dgm:pt>
    <dgm:pt modelId="{AE7668EF-68C0-4BAB-8F9D-81198C31DB91}" type="pres">
      <dgm:prSet presAssocID="{64E3B105-7F3B-4FAA-B60F-76F17FAE90F6}" presName="aSpace" presStyleCnt="0"/>
      <dgm:spPr/>
    </dgm:pt>
  </dgm:ptLst>
  <dgm:cxnLst>
    <dgm:cxn modelId="{9438C407-A5E1-4D71-BAB2-9998078286B2}" type="presOf" srcId="{07FDBFF6-9F88-4394-A0FA-7AB7E8C9BF54}" destId="{590F8CD9-4682-4E3F-B065-DF705CC8582D}" srcOrd="0" destOrd="0" presId="urn:microsoft.com/office/officeart/2005/8/layout/pyramid2"/>
    <dgm:cxn modelId="{18D90D08-3FB3-46D2-83E5-1B8726377A04}" type="presOf" srcId="{64E3B105-7F3B-4FAA-B60F-76F17FAE90F6}" destId="{C7DE5763-3599-49CA-BB6D-CA91D5089CC7}" srcOrd="0" destOrd="0" presId="urn:microsoft.com/office/officeart/2005/8/layout/pyramid2"/>
    <dgm:cxn modelId="{5D90AF81-2F3B-45F4-BA50-4651704DD7CD}" srcId="{9563A0E9-E386-4BB3-9DA9-4CC44E5231D6}" destId="{64E3B105-7F3B-4FAA-B60F-76F17FAE90F6}" srcOrd="2" destOrd="0" parTransId="{47E20EE5-C1E2-479E-994E-0BB88E476007}" sibTransId="{E9FC1C0D-ABB7-442E-9BF3-AF0C2CCFFEA6}"/>
    <dgm:cxn modelId="{1AD40582-C314-4457-BDC9-2D5941D3D9E0}" srcId="{9563A0E9-E386-4BB3-9DA9-4CC44E5231D6}" destId="{07FDBFF6-9F88-4394-A0FA-7AB7E8C9BF54}" srcOrd="1" destOrd="0" parTransId="{8947025B-370F-48E0-AC38-0B2EF74A770C}" sibTransId="{AC721101-0983-40A1-AE64-A5096A80DF94}"/>
    <dgm:cxn modelId="{83CA2D9D-4249-4AD0-858D-22A6F90E8AB5}" srcId="{9563A0E9-E386-4BB3-9DA9-4CC44E5231D6}" destId="{AB95224C-56D9-4452-851D-6F53AC7A2927}" srcOrd="0" destOrd="0" parTransId="{5BE626B9-0F7C-4E11-8D37-F9485682AEE4}" sibTransId="{273683AC-DFB4-4B87-A6CF-44EA961B875A}"/>
    <dgm:cxn modelId="{C313CAD4-A15F-4F87-9A9D-2F1B7D079C04}" type="presOf" srcId="{AB95224C-56D9-4452-851D-6F53AC7A2927}" destId="{EB360D63-6973-43D4-AC96-BCFB3B1666D5}" srcOrd="0" destOrd="0" presId="urn:microsoft.com/office/officeart/2005/8/layout/pyramid2"/>
    <dgm:cxn modelId="{AF743EF2-D2D6-4E01-9BA2-DDA33AA61697}" type="presOf" srcId="{9563A0E9-E386-4BB3-9DA9-4CC44E5231D6}" destId="{21265EBC-F52C-4893-89E3-F374A4F7B2D3}" srcOrd="0" destOrd="0" presId="urn:microsoft.com/office/officeart/2005/8/layout/pyramid2"/>
    <dgm:cxn modelId="{0BE12A02-584F-47E8-9B35-67966EEA9ED8}" type="presParOf" srcId="{21265EBC-F52C-4893-89E3-F374A4F7B2D3}" destId="{D880DBEE-A833-4C72-B48F-272E5A9083B8}" srcOrd="0" destOrd="0" presId="urn:microsoft.com/office/officeart/2005/8/layout/pyramid2"/>
    <dgm:cxn modelId="{8892F8AA-E742-46B3-B7A3-70D76387B20D}" type="presParOf" srcId="{21265EBC-F52C-4893-89E3-F374A4F7B2D3}" destId="{0047D68E-94DF-438A-A84E-A8F75EAE6FCE}" srcOrd="1" destOrd="0" presId="urn:microsoft.com/office/officeart/2005/8/layout/pyramid2"/>
    <dgm:cxn modelId="{F4BE0CF2-568C-4B5C-AC3F-F0B9C6BE022A}" type="presParOf" srcId="{0047D68E-94DF-438A-A84E-A8F75EAE6FCE}" destId="{EB360D63-6973-43D4-AC96-BCFB3B1666D5}" srcOrd="0" destOrd="0" presId="urn:microsoft.com/office/officeart/2005/8/layout/pyramid2"/>
    <dgm:cxn modelId="{EF9A6060-54C8-4C2E-893E-B6632D6D2300}" type="presParOf" srcId="{0047D68E-94DF-438A-A84E-A8F75EAE6FCE}" destId="{DB0D55C0-42E6-4452-953F-29F4D49D9747}" srcOrd="1" destOrd="0" presId="urn:microsoft.com/office/officeart/2005/8/layout/pyramid2"/>
    <dgm:cxn modelId="{1A49FC54-1F53-4EC2-BC2E-D2B7CBB20BAA}" type="presParOf" srcId="{0047D68E-94DF-438A-A84E-A8F75EAE6FCE}" destId="{590F8CD9-4682-4E3F-B065-DF705CC8582D}" srcOrd="2" destOrd="0" presId="urn:microsoft.com/office/officeart/2005/8/layout/pyramid2"/>
    <dgm:cxn modelId="{B662D8F4-409C-4147-B4DA-20023FC3D701}" type="presParOf" srcId="{0047D68E-94DF-438A-A84E-A8F75EAE6FCE}" destId="{2E9C1A85-B0C3-4E03-A567-1EDB049742C6}" srcOrd="3" destOrd="0" presId="urn:microsoft.com/office/officeart/2005/8/layout/pyramid2"/>
    <dgm:cxn modelId="{30AFB317-4837-4AFD-B8F0-E932C1E0CB5F}" type="presParOf" srcId="{0047D68E-94DF-438A-A84E-A8F75EAE6FCE}" destId="{C7DE5763-3599-49CA-BB6D-CA91D5089CC7}" srcOrd="4" destOrd="0" presId="urn:microsoft.com/office/officeart/2005/8/layout/pyramid2"/>
    <dgm:cxn modelId="{C8619FC0-D5ED-4B3A-B497-F4278F3EBF6C}" type="presParOf" srcId="{0047D68E-94DF-438A-A84E-A8F75EAE6FCE}" destId="{AE7668EF-68C0-4BAB-8F9D-81198C31DB9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68192C-FFE3-41B2-90BE-BA18950ECF2E}" type="doc">
      <dgm:prSet loTypeId="urn:microsoft.com/office/officeart/2005/8/layout/vList2" loCatId="list" qsTypeId="urn:microsoft.com/office/officeart/2005/8/quickstyle/simple1" qsCatId="simple" csTypeId="urn:microsoft.com/office/officeart/2005/8/colors/accent5_1" csCatId="accent5"/>
      <dgm:spPr/>
      <dgm:t>
        <a:bodyPr/>
        <a:lstStyle/>
        <a:p>
          <a:endParaRPr lang="en-US"/>
        </a:p>
      </dgm:t>
    </dgm:pt>
    <dgm:pt modelId="{E22C3382-A006-4D74-87C7-718A658A03A0}">
      <dgm:prSet/>
      <dgm:spPr/>
      <dgm:t>
        <a:bodyPr/>
        <a:lstStyle/>
        <a:p>
          <a:r>
            <a:rPr lang="en-US"/>
            <a:t>Royalties on Lease 0290008880 for $219,399.96</a:t>
          </a:r>
        </a:p>
      </dgm:t>
    </dgm:pt>
    <dgm:pt modelId="{4E0420D3-A344-4C1B-8DB3-D2C55A611B4F}" type="parTrans" cxnId="{F0057327-4C58-44D0-A859-A993031AD686}">
      <dgm:prSet/>
      <dgm:spPr/>
      <dgm:t>
        <a:bodyPr/>
        <a:lstStyle/>
        <a:p>
          <a:endParaRPr lang="en-US"/>
        </a:p>
      </dgm:t>
    </dgm:pt>
    <dgm:pt modelId="{85B67FF7-7D77-4907-8179-DAB97B2E1624}" type="sibTrans" cxnId="{F0057327-4C58-44D0-A859-A993031AD686}">
      <dgm:prSet/>
      <dgm:spPr/>
      <dgm:t>
        <a:bodyPr/>
        <a:lstStyle/>
        <a:p>
          <a:endParaRPr lang="en-US"/>
        </a:p>
      </dgm:t>
    </dgm:pt>
    <dgm:pt modelId="{A9B95597-727A-404F-AB12-072C536785C1}">
      <dgm:prSet/>
      <dgm:spPr/>
      <dgm:t>
        <a:bodyPr/>
        <a:lstStyle/>
        <a:p>
          <a:r>
            <a:rPr lang="en-US" dirty="0"/>
            <a:t>Sales date 08/31/2022 is due 09/30/2022</a:t>
          </a:r>
        </a:p>
      </dgm:t>
    </dgm:pt>
    <dgm:pt modelId="{97EA33E8-6A7E-4BAA-A3D0-B0B9A8A6F38B}" type="parTrans" cxnId="{1F4D2124-B625-42DA-83A0-723098D8876C}">
      <dgm:prSet/>
      <dgm:spPr/>
      <dgm:t>
        <a:bodyPr/>
        <a:lstStyle/>
        <a:p>
          <a:endParaRPr lang="en-US"/>
        </a:p>
      </dgm:t>
    </dgm:pt>
    <dgm:pt modelId="{C0D425B6-1960-4CCB-872E-9C69D988B1FA}" type="sibTrans" cxnId="{1F4D2124-B625-42DA-83A0-723098D8876C}">
      <dgm:prSet/>
      <dgm:spPr/>
      <dgm:t>
        <a:bodyPr/>
        <a:lstStyle/>
        <a:p>
          <a:endParaRPr lang="en-US"/>
        </a:p>
      </dgm:t>
    </dgm:pt>
    <dgm:pt modelId="{C0E2DF9D-E42D-4B85-88BA-E3304C1CD140}">
      <dgm:prSet/>
      <dgm:spPr/>
      <dgm:t>
        <a:bodyPr/>
        <a:lstStyle/>
        <a:p>
          <a:r>
            <a:rPr lang="en-US"/>
            <a:t>Payment date 10/31/2022</a:t>
          </a:r>
        </a:p>
      </dgm:t>
    </dgm:pt>
    <dgm:pt modelId="{40C81209-A9AC-462E-A6AD-37DD7C5893D3}" type="parTrans" cxnId="{1A2BCFE9-E9D9-4774-8332-3BAC1510E563}">
      <dgm:prSet/>
      <dgm:spPr/>
      <dgm:t>
        <a:bodyPr/>
        <a:lstStyle/>
        <a:p>
          <a:endParaRPr lang="en-US"/>
        </a:p>
      </dgm:t>
    </dgm:pt>
    <dgm:pt modelId="{73626618-79FE-4977-80C7-782E4E309986}" type="sibTrans" cxnId="{1A2BCFE9-E9D9-4774-8332-3BAC1510E563}">
      <dgm:prSet/>
      <dgm:spPr/>
      <dgm:t>
        <a:bodyPr/>
        <a:lstStyle/>
        <a:p>
          <a:endParaRPr lang="en-US"/>
        </a:p>
      </dgm:t>
    </dgm:pt>
    <dgm:pt modelId="{0EC38A3E-2898-497A-861A-AEA89B9C3B39}">
      <dgm:prSet/>
      <dgm:spPr/>
      <dgm:t>
        <a:bodyPr/>
        <a:lstStyle/>
        <a:p>
          <a:r>
            <a:rPr lang="en-US"/>
            <a:t>Interest due from 10/01/2022 - 10/31/2022 in the amount of $1,120.80</a:t>
          </a:r>
        </a:p>
      </dgm:t>
    </dgm:pt>
    <dgm:pt modelId="{476C97EC-8456-4379-B41F-D55637585C72}" type="parTrans" cxnId="{6E69A751-D7D3-48C5-8E1D-2C2733A617D4}">
      <dgm:prSet/>
      <dgm:spPr/>
      <dgm:t>
        <a:bodyPr/>
        <a:lstStyle/>
        <a:p>
          <a:endParaRPr lang="en-US"/>
        </a:p>
      </dgm:t>
    </dgm:pt>
    <dgm:pt modelId="{39C67793-6AD2-4D4C-BF1C-347CD171F35A}" type="sibTrans" cxnId="{6E69A751-D7D3-48C5-8E1D-2C2733A617D4}">
      <dgm:prSet/>
      <dgm:spPr/>
      <dgm:t>
        <a:bodyPr/>
        <a:lstStyle/>
        <a:p>
          <a:endParaRPr lang="en-US"/>
        </a:p>
      </dgm:t>
    </dgm:pt>
    <dgm:pt modelId="{5D08F999-3F1A-497F-B61D-E896B7C415BE}" type="pres">
      <dgm:prSet presAssocID="{1968192C-FFE3-41B2-90BE-BA18950ECF2E}" presName="linear" presStyleCnt="0">
        <dgm:presLayoutVars>
          <dgm:animLvl val="lvl"/>
          <dgm:resizeHandles val="exact"/>
        </dgm:presLayoutVars>
      </dgm:prSet>
      <dgm:spPr/>
    </dgm:pt>
    <dgm:pt modelId="{4E492C91-E635-4FFC-9699-C1FCC373497A}" type="pres">
      <dgm:prSet presAssocID="{E22C3382-A006-4D74-87C7-718A658A03A0}" presName="parentText" presStyleLbl="node1" presStyleIdx="0" presStyleCnt="4">
        <dgm:presLayoutVars>
          <dgm:chMax val="0"/>
          <dgm:bulletEnabled val="1"/>
        </dgm:presLayoutVars>
      </dgm:prSet>
      <dgm:spPr/>
    </dgm:pt>
    <dgm:pt modelId="{EF7422D1-08F5-42AF-9C8D-3E990D9F48DA}" type="pres">
      <dgm:prSet presAssocID="{85B67FF7-7D77-4907-8179-DAB97B2E1624}" presName="spacer" presStyleCnt="0"/>
      <dgm:spPr/>
    </dgm:pt>
    <dgm:pt modelId="{31DDF0BF-25A3-4C1D-8D0D-E10A253A8EF7}" type="pres">
      <dgm:prSet presAssocID="{A9B95597-727A-404F-AB12-072C536785C1}" presName="parentText" presStyleLbl="node1" presStyleIdx="1" presStyleCnt="4">
        <dgm:presLayoutVars>
          <dgm:chMax val="0"/>
          <dgm:bulletEnabled val="1"/>
        </dgm:presLayoutVars>
      </dgm:prSet>
      <dgm:spPr/>
    </dgm:pt>
    <dgm:pt modelId="{2D1BED91-E680-4968-8BD5-5BB3A9A9F0C3}" type="pres">
      <dgm:prSet presAssocID="{C0D425B6-1960-4CCB-872E-9C69D988B1FA}" presName="spacer" presStyleCnt="0"/>
      <dgm:spPr/>
    </dgm:pt>
    <dgm:pt modelId="{3E20C4D6-3685-4D9F-9EF4-89582A6D10ED}" type="pres">
      <dgm:prSet presAssocID="{C0E2DF9D-E42D-4B85-88BA-E3304C1CD140}" presName="parentText" presStyleLbl="node1" presStyleIdx="2" presStyleCnt="4">
        <dgm:presLayoutVars>
          <dgm:chMax val="0"/>
          <dgm:bulletEnabled val="1"/>
        </dgm:presLayoutVars>
      </dgm:prSet>
      <dgm:spPr/>
    </dgm:pt>
    <dgm:pt modelId="{26EAFA6E-E2EC-4600-BF46-3B2B1F450EF0}" type="pres">
      <dgm:prSet presAssocID="{73626618-79FE-4977-80C7-782E4E309986}" presName="spacer" presStyleCnt="0"/>
      <dgm:spPr/>
    </dgm:pt>
    <dgm:pt modelId="{FBC4495E-9E5A-4F3E-879F-96978D23FF3E}" type="pres">
      <dgm:prSet presAssocID="{0EC38A3E-2898-497A-861A-AEA89B9C3B39}" presName="parentText" presStyleLbl="node1" presStyleIdx="3" presStyleCnt="4">
        <dgm:presLayoutVars>
          <dgm:chMax val="0"/>
          <dgm:bulletEnabled val="1"/>
        </dgm:presLayoutVars>
      </dgm:prSet>
      <dgm:spPr/>
    </dgm:pt>
  </dgm:ptLst>
  <dgm:cxnLst>
    <dgm:cxn modelId="{BA56B619-89C0-41B7-A862-2A21D0AAB5FB}" type="presOf" srcId="{C0E2DF9D-E42D-4B85-88BA-E3304C1CD140}" destId="{3E20C4D6-3685-4D9F-9EF4-89582A6D10ED}" srcOrd="0" destOrd="0" presId="urn:microsoft.com/office/officeart/2005/8/layout/vList2"/>
    <dgm:cxn modelId="{1F4D2124-B625-42DA-83A0-723098D8876C}" srcId="{1968192C-FFE3-41B2-90BE-BA18950ECF2E}" destId="{A9B95597-727A-404F-AB12-072C536785C1}" srcOrd="1" destOrd="0" parTransId="{97EA33E8-6A7E-4BAA-A3D0-B0B9A8A6F38B}" sibTransId="{C0D425B6-1960-4CCB-872E-9C69D988B1FA}"/>
    <dgm:cxn modelId="{F0057327-4C58-44D0-A859-A993031AD686}" srcId="{1968192C-FFE3-41B2-90BE-BA18950ECF2E}" destId="{E22C3382-A006-4D74-87C7-718A658A03A0}" srcOrd="0" destOrd="0" parTransId="{4E0420D3-A344-4C1B-8DB3-D2C55A611B4F}" sibTransId="{85B67FF7-7D77-4907-8179-DAB97B2E1624}"/>
    <dgm:cxn modelId="{8EE1C63A-D25B-4743-AC1D-FA953F42E52C}" type="presOf" srcId="{0EC38A3E-2898-497A-861A-AEA89B9C3B39}" destId="{FBC4495E-9E5A-4F3E-879F-96978D23FF3E}" srcOrd="0" destOrd="0" presId="urn:microsoft.com/office/officeart/2005/8/layout/vList2"/>
    <dgm:cxn modelId="{6E69A751-D7D3-48C5-8E1D-2C2733A617D4}" srcId="{1968192C-FFE3-41B2-90BE-BA18950ECF2E}" destId="{0EC38A3E-2898-497A-861A-AEA89B9C3B39}" srcOrd="3" destOrd="0" parTransId="{476C97EC-8456-4379-B41F-D55637585C72}" sibTransId="{39C67793-6AD2-4D4C-BF1C-347CD171F35A}"/>
    <dgm:cxn modelId="{CFF8DEA7-D414-4673-A54A-784269E43FAB}" type="presOf" srcId="{A9B95597-727A-404F-AB12-072C536785C1}" destId="{31DDF0BF-25A3-4C1D-8D0D-E10A253A8EF7}" srcOrd="0" destOrd="0" presId="urn:microsoft.com/office/officeart/2005/8/layout/vList2"/>
    <dgm:cxn modelId="{F45D08B0-D68F-42AE-A287-347A06F60615}" type="presOf" srcId="{1968192C-FFE3-41B2-90BE-BA18950ECF2E}" destId="{5D08F999-3F1A-497F-B61D-E896B7C415BE}" srcOrd="0" destOrd="0" presId="urn:microsoft.com/office/officeart/2005/8/layout/vList2"/>
    <dgm:cxn modelId="{94FF31D1-D572-4891-8BAD-EA56F0DC3D71}" type="presOf" srcId="{E22C3382-A006-4D74-87C7-718A658A03A0}" destId="{4E492C91-E635-4FFC-9699-C1FCC373497A}" srcOrd="0" destOrd="0" presId="urn:microsoft.com/office/officeart/2005/8/layout/vList2"/>
    <dgm:cxn modelId="{1A2BCFE9-E9D9-4774-8332-3BAC1510E563}" srcId="{1968192C-FFE3-41B2-90BE-BA18950ECF2E}" destId="{C0E2DF9D-E42D-4B85-88BA-E3304C1CD140}" srcOrd="2" destOrd="0" parTransId="{40C81209-A9AC-462E-A6AD-37DD7C5893D3}" sibTransId="{73626618-79FE-4977-80C7-782E4E309986}"/>
    <dgm:cxn modelId="{186D9ABA-0B62-4D67-98FB-383B6A375085}" type="presParOf" srcId="{5D08F999-3F1A-497F-B61D-E896B7C415BE}" destId="{4E492C91-E635-4FFC-9699-C1FCC373497A}" srcOrd="0" destOrd="0" presId="urn:microsoft.com/office/officeart/2005/8/layout/vList2"/>
    <dgm:cxn modelId="{65892A66-E323-4627-9EE7-44E2ED59AEC2}" type="presParOf" srcId="{5D08F999-3F1A-497F-B61D-E896B7C415BE}" destId="{EF7422D1-08F5-42AF-9C8D-3E990D9F48DA}" srcOrd="1" destOrd="0" presId="urn:microsoft.com/office/officeart/2005/8/layout/vList2"/>
    <dgm:cxn modelId="{6D9349A6-BAFB-4BBF-A63F-CB8AF11C8C5D}" type="presParOf" srcId="{5D08F999-3F1A-497F-B61D-E896B7C415BE}" destId="{31DDF0BF-25A3-4C1D-8D0D-E10A253A8EF7}" srcOrd="2" destOrd="0" presId="urn:microsoft.com/office/officeart/2005/8/layout/vList2"/>
    <dgm:cxn modelId="{13C829D3-B603-4EB1-AE86-A5B320A808D5}" type="presParOf" srcId="{5D08F999-3F1A-497F-B61D-E896B7C415BE}" destId="{2D1BED91-E680-4968-8BD5-5BB3A9A9F0C3}" srcOrd="3" destOrd="0" presId="urn:microsoft.com/office/officeart/2005/8/layout/vList2"/>
    <dgm:cxn modelId="{9D79A1E4-5D55-49BC-9B93-E9515A388E64}" type="presParOf" srcId="{5D08F999-3F1A-497F-B61D-E896B7C415BE}" destId="{3E20C4D6-3685-4D9F-9EF4-89582A6D10ED}" srcOrd="4" destOrd="0" presId="urn:microsoft.com/office/officeart/2005/8/layout/vList2"/>
    <dgm:cxn modelId="{2C50428C-D7DF-491A-AE05-6C03C12920F2}" type="presParOf" srcId="{5D08F999-3F1A-497F-B61D-E896B7C415BE}" destId="{26EAFA6E-E2EC-4600-BF46-3B2B1F450EF0}" srcOrd="5" destOrd="0" presId="urn:microsoft.com/office/officeart/2005/8/layout/vList2"/>
    <dgm:cxn modelId="{E39F5036-758B-4B8E-959A-8BF20452647E}" type="presParOf" srcId="{5D08F999-3F1A-497F-B61D-E896B7C415BE}" destId="{FBC4495E-9E5A-4F3E-879F-96978D23FF3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737476-9117-4C45-B3B6-593C7CC6203D}"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1936F2E8-75F2-46C6-BE0F-08AD64A3DF46}">
      <dgm:prSet/>
      <dgm:spPr/>
      <dgm:t>
        <a:bodyPr/>
        <a:lstStyle/>
        <a:p>
          <a:r>
            <a:rPr lang="en-US" dirty="0"/>
            <a:t>Sales date 08/2022 is due 09/30/2022</a:t>
          </a:r>
        </a:p>
      </dgm:t>
    </dgm:pt>
    <dgm:pt modelId="{6CC498BA-59FF-48C4-9EAB-E91B0AC781FD}" type="parTrans" cxnId="{05918F21-B383-4514-BC79-45C2CCE79279}">
      <dgm:prSet/>
      <dgm:spPr/>
      <dgm:t>
        <a:bodyPr/>
        <a:lstStyle/>
        <a:p>
          <a:endParaRPr lang="en-US"/>
        </a:p>
      </dgm:t>
    </dgm:pt>
    <dgm:pt modelId="{F360679E-EF6B-4AAB-BADD-FF56E98F2395}" type="sibTrans" cxnId="{05918F21-B383-4514-BC79-45C2CCE79279}">
      <dgm:prSet/>
      <dgm:spPr/>
      <dgm:t>
        <a:bodyPr/>
        <a:lstStyle/>
        <a:p>
          <a:endParaRPr lang="en-US"/>
        </a:p>
      </dgm:t>
    </dgm:pt>
    <dgm:pt modelId="{C983B068-FDA6-4C39-960C-D27262495DDF}">
      <dgm:prSet/>
      <dgm:spPr/>
      <dgm:t>
        <a:bodyPr/>
        <a:lstStyle/>
        <a:p>
          <a:r>
            <a:rPr lang="en-US" dirty="0"/>
            <a:t>Extended due date with estimate 10/31/2022</a:t>
          </a:r>
        </a:p>
      </dgm:t>
    </dgm:pt>
    <dgm:pt modelId="{A55BC68A-508F-450C-88E1-F8A0EF362EAA}" type="parTrans" cxnId="{DE0A5FDF-2A30-4BBA-8257-B2B68036D201}">
      <dgm:prSet/>
      <dgm:spPr/>
      <dgm:t>
        <a:bodyPr/>
        <a:lstStyle/>
        <a:p>
          <a:endParaRPr lang="en-US"/>
        </a:p>
      </dgm:t>
    </dgm:pt>
    <dgm:pt modelId="{1EAA61F3-FDF3-465C-A58A-A370817C1DB4}" type="sibTrans" cxnId="{DE0A5FDF-2A30-4BBA-8257-B2B68036D201}">
      <dgm:prSet/>
      <dgm:spPr/>
      <dgm:t>
        <a:bodyPr/>
        <a:lstStyle/>
        <a:p>
          <a:endParaRPr lang="en-US"/>
        </a:p>
      </dgm:t>
    </dgm:pt>
    <dgm:pt modelId="{E15FFC73-6E6B-44B9-AC61-5F59767142AD}">
      <dgm:prSet/>
      <dgm:spPr/>
      <dgm:t>
        <a:bodyPr/>
        <a:lstStyle/>
        <a:p>
          <a:r>
            <a:rPr lang="en-US"/>
            <a:t>Extended estimate reporting period 10/01/2022 - 10/31/2022</a:t>
          </a:r>
        </a:p>
      </dgm:t>
    </dgm:pt>
    <dgm:pt modelId="{C4090233-2F11-43CB-9652-1ECF4D526A1E}" type="parTrans" cxnId="{F90A2C18-9775-4C18-8C48-BEBCA755FF4E}">
      <dgm:prSet/>
      <dgm:spPr/>
      <dgm:t>
        <a:bodyPr/>
        <a:lstStyle/>
        <a:p>
          <a:endParaRPr lang="en-US"/>
        </a:p>
      </dgm:t>
    </dgm:pt>
    <dgm:pt modelId="{EC560CFF-30F6-4E03-B16A-9D637B9DD7D9}" type="sibTrans" cxnId="{F90A2C18-9775-4C18-8C48-BEBCA755FF4E}">
      <dgm:prSet/>
      <dgm:spPr/>
      <dgm:t>
        <a:bodyPr/>
        <a:lstStyle/>
        <a:p>
          <a:endParaRPr lang="en-US"/>
        </a:p>
      </dgm:t>
    </dgm:pt>
    <dgm:pt modelId="{37779C4C-6D56-4163-8345-20E6C313C4D4}" type="pres">
      <dgm:prSet presAssocID="{E0737476-9117-4C45-B3B6-593C7CC6203D}" presName="linear" presStyleCnt="0">
        <dgm:presLayoutVars>
          <dgm:animLvl val="lvl"/>
          <dgm:resizeHandles val="exact"/>
        </dgm:presLayoutVars>
      </dgm:prSet>
      <dgm:spPr/>
    </dgm:pt>
    <dgm:pt modelId="{76E6FC3B-7B8B-4A94-BA38-73C3291CB74E}" type="pres">
      <dgm:prSet presAssocID="{1936F2E8-75F2-46C6-BE0F-08AD64A3DF46}" presName="parentText" presStyleLbl="node1" presStyleIdx="0" presStyleCnt="3" custLinFactNeighborX="893">
        <dgm:presLayoutVars>
          <dgm:chMax val="0"/>
          <dgm:bulletEnabled val="1"/>
        </dgm:presLayoutVars>
      </dgm:prSet>
      <dgm:spPr/>
    </dgm:pt>
    <dgm:pt modelId="{C753CD35-236C-4241-8059-65A3B4099DDA}" type="pres">
      <dgm:prSet presAssocID="{F360679E-EF6B-4AAB-BADD-FF56E98F2395}" presName="spacer" presStyleCnt="0"/>
      <dgm:spPr/>
    </dgm:pt>
    <dgm:pt modelId="{1F7E3914-83E1-490D-B198-F584E0A1621D}" type="pres">
      <dgm:prSet presAssocID="{C983B068-FDA6-4C39-960C-D27262495DDF}" presName="parentText" presStyleLbl="node1" presStyleIdx="1" presStyleCnt="3">
        <dgm:presLayoutVars>
          <dgm:chMax val="0"/>
          <dgm:bulletEnabled val="1"/>
        </dgm:presLayoutVars>
      </dgm:prSet>
      <dgm:spPr/>
    </dgm:pt>
    <dgm:pt modelId="{82EC84F3-0173-4F43-9BDA-E6AE4588EB6D}" type="pres">
      <dgm:prSet presAssocID="{1EAA61F3-FDF3-465C-A58A-A370817C1DB4}" presName="spacer" presStyleCnt="0"/>
      <dgm:spPr/>
    </dgm:pt>
    <dgm:pt modelId="{459B1F2C-AE60-434B-92E8-284131E8E0EF}" type="pres">
      <dgm:prSet presAssocID="{E15FFC73-6E6B-44B9-AC61-5F59767142AD}" presName="parentText" presStyleLbl="node1" presStyleIdx="2" presStyleCnt="3">
        <dgm:presLayoutVars>
          <dgm:chMax val="0"/>
          <dgm:bulletEnabled val="1"/>
        </dgm:presLayoutVars>
      </dgm:prSet>
      <dgm:spPr/>
    </dgm:pt>
  </dgm:ptLst>
  <dgm:cxnLst>
    <dgm:cxn modelId="{1FF8E605-E79C-4346-A965-0F200DDE28B0}" type="presOf" srcId="{E0737476-9117-4C45-B3B6-593C7CC6203D}" destId="{37779C4C-6D56-4163-8345-20E6C313C4D4}" srcOrd="0" destOrd="0" presId="urn:microsoft.com/office/officeart/2005/8/layout/vList2"/>
    <dgm:cxn modelId="{F90A2C18-9775-4C18-8C48-BEBCA755FF4E}" srcId="{E0737476-9117-4C45-B3B6-593C7CC6203D}" destId="{E15FFC73-6E6B-44B9-AC61-5F59767142AD}" srcOrd="2" destOrd="0" parTransId="{C4090233-2F11-43CB-9652-1ECF4D526A1E}" sibTransId="{EC560CFF-30F6-4E03-B16A-9D637B9DD7D9}"/>
    <dgm:cxn modelId="{05918F21-B383-4514-BC79-45C2CCE79279}" srcId="{E0737476-9117-4C45-B3B6-593C7CC6203D}" destId="{1936F2E8-75F2-46C6-BE0F-08AD64A3DF46}" srcOrd="0" destOrd="0" parTransId="{6CC498BA-59FF-48C4-9EAB-E91B0AC781FD}" sibTransId="{F360679E-EF6B-4AAB-BADD-FF56E98F2395}"/>
    <dgm:cxn modelId="{1245254F-74A3-41EA-A6C6-55C0A47CDB7E}" type="presOf" srcId="{E15FFC73-6E6B-44B9-AC61-5F59767142AD}" destId="{459B1F2C-AE60-434B-92E8-284131E8E0EF}" srcOrd="0" destOrd="0" presId="urn:microsoft.com/office/officeart/2005/8/layout/vList2"/>
    <dgm:cxn modelId="{835360B9-F52B-422C-8F53-7BAFE45DB004}" type="presOf" srcId="{C983B068-FDA6-4C39-960C-D27262495DDF}" destId="{1F7E3914-83E1-490D-B198-F584E0A1621D}" srcOrd="0" destOrd="0" presId="urn:microsoft.com/office/officeart/2005/8/layout/vList2"/>
    <dgm:cxn modelId="{2E1591BC-D22A-46BC-8C0F-28DEFE50C5D8}" type="presOf" srcId="{1936F2E8-75F2-46C6-BE0F-08AD64A3DF46}" destId="{76E6FC3B-7B8B-4A94-BA38-73C3291CB74E}" srcOrd="0" destOrd="0" presId="urn:microsoft.com/office/officeart/2005/8/layout/vList2"/>
    <dgm:cxn modelId="{DE0A5FDF-2A30-4BBA-8257-B2B68036D201}" srcId="{E0737476-9117-4C45-B3B6-593C7CC6203D}" destId="{C983B068-FDA6-4C39-960C-D27262495DDF}" srcOrd="1" destOrd="0" parTransId="{A55BC68A-508F-450C-88E1-F8A0EF362EAA}" sibTransId="{1EAA61F3-FDF3-465C-A58A-A370817C1DB4}"/>
    <dgm:cxn modelId="{409CF85B-8CA3-4A6E-8393-2B78D4B83A31}" type="presParOf" srcId="{37779C4C-6D56-4163-8345-20E6C313C4D4}" destId="{76E6FC3B-7B8B-4A94-BA38-73C3291CB74E}" srcOrd="0" destOrd="0" presId="urn:microsoft.com/office/officeart/2005/8/layout/vList2"/>
    <dgm:cxn modelId="{E97AC552-8415-462E-A95E-A58947D1919F}" type="presParOf" srcId="{37779C4C-6D56-4163-8345-20E6C313C4D4}" destId="{C753CD35-236C-4241-8059-65A3B4099DDA}" srcOrd="1" destOrd="0" presId="urn:microsoft.com/office/officeart/2005/8/layout/vList2"/>
    <dgm:cxn modelId="{E848E39D-DF12-4ADE-8CE0-FE01BF6EEA1D}" type="presParOf" srcId="{37779C4C-6D56-4163-8345-20E6C313C4D4}" destId="{1F7E3914-83E1-490D-B198-F584E0A1621D}" srcOrd="2" destOrd="0" presId="urn:microsoft.com/office/officeart/2005/8/layout/vList2"/>
    <dgm:cxn modelId="{E4CB0115-FD07-459F-B032-D4C10BF13387}" type="presParOf" srcId="{37779C4C-6D56-4163-8345-20E6C313C4D4}" destId="{82EC84F3-0173-4F43-9BDA-E6AE4588EB6D}" srcOrd="3" destOrd="0" presId="urn:microsoft.com/office/officeart/2005/8/layout/vList2"/>
    <dgm:cxn modelId="{B9E3E192-5EE3-438D-AF38-EB8295CC79E5}" type="presParOf" srcId="{37779C4C-6D56-4163-8345-20E6C313C4D4}" destId="{459B1F2C-AE60-434B-92E8-284131E8E0E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5913DA-E910-4742-A5AF-172ED3FE274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88CB108-4DBA-4ED2-B0C3-BE34ABFAC783}">
      <dgm:prSet/>
      <dgm:spPr>
        <a:solidFill>
          <a:srgbClr val="52A5D4"/>
        </a:solidFill>
      </dgm:spPr>
      <dgm:t>
        <a:bodyPr/>
        <a:lstStyle/>
        <a:p>
          <a:r>
            <a:rPr lang="en-US" i="1" dirty="0">
              <a:solidFill>
                <a:schemeClr val="tx1"/>
              </a:solidFill>
            </a:rPr>
            <a:t>Due date for $100,774.76 of the $920,774.76 royalties should not have been extended the additional month</a:t>
          </a:r>
          <a:endParaRPr lang="en-US" dirty="0">
            <a:solidFill>
              <a:schemeClr val="tx1"/>
            </a:solidFill>
          </a:endParaRPr>
        </a:p>
      </dgm:t>
    </dgm:pt>
    <dgm:pt modelId="{0AECFF1F-F669-44A0-9D52-A9FD1A2A5760}" type="parTrans" cxnId="{0831EC65-4EFA-4CE7-86FF-6D74FAF8575F}">
      <dgm:prSet/>
      <dgm:spPr/>
      <dgm:t>
        <a:bodyPr/>
        <a:lstStyle/>
        <a:p>
          <a:endParaRPr lang="en-US">
            <a:solidFill>
              <a:schemeClr val="tx1"/>
            </a:solidFill>
          </a:endParaRPr>
        </a:p>
      </dgm:t>
    </dgm:pt>
    <dgm:pt modelId="{E153E7DB-F760-4515-A77D-1019529400F5}" type="sibTrans" cxnId="{0831EC65-4EFA-4CE7-86FF-6D74FAF8575F}">
      <dgm:prSet/>
      <dgm:spPr/>
      <dgm:t>
        <a:bodyPr/>
        <a:lstStyle/>
        <a:p>
          <a:endParaRPr lang="en-US">
            <a:solidFill>
              <a:schemeClr val="tx1"/>
            </a:solidFill>
          </a:endParaRPr>
        </a:p>
      </dgm:t>
    </dgm:pt>
    <dgm:pt modelId="{A48190A2-9D2C-4A78-A330-FF6EAC2E478F}">
      <dgm:prSet/>
      <dgm:spPr/>
      <dgm:t>
        <a:bodyPr/>
        <a:lstStyle/>
        <a:p>
          <a:r>
            <a:rPr lang="en-US" i="1" dirty="0">
              <a:solidFill>
                <a:schemeClr val="tx1"/>
              </a:solidFill>
            </a:rPr>
            <a:t>Interest charged for the additional month on $100,774.76</a:t>
          </a:r>
          <a:endParaRPr lang="en-US" dirty="0">
            <a:solidFill>
              <a:schemeClr val="tx1"/>
            </a:solidFill>
          </a:endParaRPr>
        </a:p>
      </dgm:t>
    </dgm:pt>
    <dgm:pt modelId="{4EED6FE6-FE26-42A8-98A8-42C27B8C3EC5}" type="parTrans" cxnId="{7C1C89E9-AE98-4F92-B618-94B668650C2B}">
      <dgm:prSet/>
      <dgm:spPr/>
      <dgm:t>
        <a:bodyPr/>
        <a:lstStyle/>
        <a:p>
          <a:endParaRPr lang="en-US">
            <a:solidFill>
              <a:schemeClr val="tx1"/>
            </a:solidFill>
          </a:endParaRPr>
        </a:p>
      </dgm:t>
    </dgm:pt>
    <dgm:pt modelId="{08AABD61-F308-4470-B993-8EC3E84043F5}" type="sibTrans" cxnId="{7C1C89E9-AE98-4F92-B618-94B668650C2B}">
      <dgm:prSet/>
      <dgm:spPr/>
      <dgm:t>
        <a:bodyPr/>
        <a:lstStyle/>
        <a:p>
          <a:endParaRPr lang="en-US">
            <a:solidFill>
              <a:schemeClr val="tx1"/>
            </a:solidFill>
          </a:endParaRPr>
        </a:p>
      </dgm:t>
    </dgm:pt>
    <dgm:pt modelId="{DA677088-B601-453A-9AFA-FE990F3C7B9C}" type="pres">
      <dgm:prSet presAssocID="{455913DA-E910-4742-A5AF-172ED3FE274C}" presName="linear" presStyleCnt="0">
        <dgm:presLayoutVars>
          <dgm:animLvl val="lvl"/>
          <dgm:resizeHandles val="exact"/>
        </dgm:presLayoutVars>
      </dgm:prSet>
      <dgm:spPr/>
    </dgm:pt>
    <dgm:pt modelId="{DFA4BF52-717D-4ED1-A361-AD88928B0A2E}" type="pres">
      <dgm:prSet presAssocID="{688CB108-4DBA-4ED2-B0C3-BE34ABFAC783}" presName="parentText" presStyleLbl="node1" presStyleIdx="0" presStyleCnt="2">
        <dgm:presLayoutVars>
          <dgm:chMax val="0"/>
          <dgm:bulletEnabled val="1"/>
        </dgm:presLayoutVars>
      </dgm:prSet>
      <dgm:spPr/>
    </dgm:pt>
    <dgm:pt modelId="{742F005E-B459-45C1-8F3A-A0870FBD8FFE}" type="pres">
      <dgm:prSet presAssocID="{E153E7DB-F760-4515-A77D-1019529400F5}" presName="spacer" presStyleCnt="0"/>
      <dgm:spPr/>
    </dgm:pt>
    <dgm:pt modelId="{4EF3B6A8-C1AD-4D0D-A88E-CC2250008D5D}" type="pres">
      <dgm:prSet presAssocID="{A48190A2-9D2C-4A78-A330-FF6EAC2E478F}" presName="parentText" presStyleLbl="node1" presStyleIdx="1" presStyleCnt="2">
        <dgm:presLayoutVars>
          <dgm:chMax val="0"/>
          <dgm:bulletEnabled val="1"/>
        </dgm:presLayoutVars>
      </dgm:prSet>
      <dgm:spPr/>
    </dgm:pt>
  </dgm:ptLst>
  <dgm:cxnLst>
    <dgm:cxn modelId="{0831EC65-4EFA-4CE7-86FF-6D74FAF8575F}" srcId="{455913DA-E910-4742-A5AF-172ED3FE274C}" destId="{688CB108-4DBA-4ED2-B0C3-BE34ABFAC783}" srcOrd="0" destOrd="0" parTransId="{0AECFF1F-F669-44A0-9D52-A9FD1A2A5760}" sibTransId="{E153E7DB-F760-4515-A77D-1019529400F5}"/>
    <dgm:cxn modelId="{FF9B037B-A2E9-4907-9A2A-143B822C5B9A}" type="presOf" srcId="{688CB108-4DBA-4ED2-B0C3-BE34ABFAC783}" destId="{DFA4BF52-717D-4ED1-A361-AD88928B0A2E}" srcOrd="0" destOrd="0" presId="urn:microsoft.com/office/officeart/2005/8/layout/vList2"/>
    <dgm:cxn modelId="{330F5AA4-74A9-455E-A0DA-5C665CEB3F6F}" type="presOf" srcId="{455913DA-E910-4742-A5AF-172ED3FE274C}" destId="{DA677088-B601-453A-9AFA-FE990F3C7B9C}" srcOrd="0" destOrd="0" presId="urn:microsoft.com/office/officeart/2005/8/layout/vList2"/>
    <dgm:cxn modelId="{7C1C89E9-AE98-4F92-B618-94B668650C2B}" srcId="{455913DA-E910-4742-A5AF-172ED3FE274C}" destId="{A48190A2-9D2C-4A78-A330-FF6EAC2E478F}" srcOrd="1" destOrd="0" parTransId="{4EED6FE6-FE26-42A8-98A8-42C27B8C3EC5}" sibTransId="{08AABD61-F308-4470-B993-8EC3E84043F5}"/>
    <dgm:cxn modelId="{992C40EF-3294-4745-9E76-C4ABD5FC2527}" type="presOf" srcId="{A48190A2-9D2C-4A78-A330-FF6EAC2E478F}" destId="{4EF3B6A8-C1AD-4D0D-A88E-CC2250008D5D}" srcOrd="0" destOrd="0" presId="urn:microsoft.com/office/officeart/2005/8/layout/vList2"/>
    <dgm:cxn modelId="{DB51CF6C-D0A5-4A14-AF80-31519FB69C28}" type="presParOf" srcId="{DA677088-B601-453A-9AFA-FE990F3C7B9C}" destId="{DFA4BF52-717D-4ED1-A361-AD88928B0A2E}" srcOrd="0" destOrd="0" presId="urn:microsoft.com/office/officeart/2005/8/layout/vList2"/>
    <dgm:cxn modelId="{277A603A-A7E6-4CDE-9AB9-BCC05DD69905}" type="presParOf" srcId="{DA677088-B601-453A-9AFA-FE990F3C7B9C}" destId="{742F005E-B459-45C1-8F3A-A0870FBD8FFE}" srcOrd="1" destOrd="0" presId="urn:microsoft.com/office/officeart/2005/8/layout/vList2"/>
    <dgm:cxn modelId="{F63609CC-66A5-4B58-9044-E12CFB24790B}" type="presParOf" srcId="{DA677088-B601-453A-9AFA-FE990F3C7B9C}" destId="{4EF3B6A8-C1AD-4D0D-A88E-CC2250008D5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406971-C655-402D-AD37-56F8DDC2A3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2FFE44-9C38-40CB-AA27-C806573337F5}">
      <dgm:prSet/>
      <dgm:spPr>
        <a:solidFill>
          <a:srgbClr val="00B0F0"/>
        </a:solidFill>
      </dgm:spPr>
      <dgm:t>
        <a:bodyPr/>
        <a:lstStyle/>
        <a:p>
          <a:pPr algn="ctr"/>
          <a:r>
            <a:rPr lang="en-US" b="0" dirty="0">
              <a:solidFill>
                <a:schemeClr val="tx1"/>
              </a:solidFill>
            </a:rPr>
            <a:t>Unit Agreement (UA), </a:t>
          </a:r>
          <a:r>
            <a:rPr lang="en-US" b="0" dirty="0" err="1">
              <a:solidFill>
                <a:schemeClr val="tx1"/>
              </a:solidFill>
            </a:rPr>
            <a:t>Communitization</a:t>
          </a:r>
          <a:r>
            <a:rPr lang="en-US" b="0" dirty="0">
              <a:solidFill>
                <a:schemeClr val="tx1"/>
              </a:solidFill>
            </a:rPr>
            <a:t> Agreement (CA), Participating Area (PA)</a:t>
          </a:r>
        </a:p>
      </dgm:t>
    </dgm:pt>
    <dgm:pt modelId="{E3E02421-4EB1-4D7A-A689-4F9320C521B1}" type="parTrans" cxnId="{163DD819-7DF4-4D15-8EDD-FC15EFA2765D}">
      <dgm:prSet/>
      <dgm:spPr/>
      <dgm:t>
        <a:bodyPr/>
        <a:lstStyle/>
        <a:p>
          <a:endParaRPr lang="en-US"/>
        </a:p>
      </dgm:t>
    </dgm:pt>
    <dgm:pt modelId="{82727CD7-EFE1-4131-8F5E-5E42FB4ACA94}" type="sibTrans" cxnId="{163DD819-7DF4-4D15-8EDD-FC15EFA2765D}">
      <dgm:prSet/>
      <dgm:spPr/>
      <dgm:t>
        <a:bodyPr/>
        <a:lstStyle/>
        <a:p>
          <a:endParaRPr lang="en-US"/>
        </a:p>
      </dgm:t>
    </dgm:pt>
    <dgm:pt modelId="{321CF4BA-10D1-41D3-93C7-8012686ED7A3}" type="pres">
      <dgm:prSet presAssocID="{43406971-C655-402D-AD37-56F8DDC2A33E}" presName="linear" presStyleCnt="0">
        <dgm:presLayoutVars>
          <dgm:animLvl val="lvl"/>
          <dgm:resizeHandles val="exact"/>
        </dgm:presLayoutVars>
      </dgm:prSet>
      <dgm:spPr/>
    </dgm:pt>
    <dgm:pt modelId="{C8614EA2-EC37-4E7A-9F3A-27675269D8F1}" type="pres">
      <dgm:prSet presAssocID="{392FFE44-9C38-40CB-AA27-C806573337F5}" presName="parentText" presStyleLbl="node1" presStyleIdx="0" presStyleCnt="1" custLinFactNeighborY="-550">
        <dgm:presLayoutVars>
          <dgm:chMax val="0"/>
          <dgm:bulletEnabled val="1"/>
        </dgm:presLayoutVars>
      </dgm:prSet>
      <dgm:spPr/>
    </dgm:pt>
  </dgm:ptLst>
  <dgm:cxnLst>
    <dgm:cxn modelId="{163DD819-7DF4-4D15-8EDD-FC15EFA2765D}" srcId="{43406971-C655-402D-AD37-56F8DDC2A33E}" destId="{392FFE44-9C38-40CB-AA27-C806573337F5}" srcOrd="0" destOrd="0" parTransId="{E3E02421-4EB1-4D7A-A689-4F9320C521B1}" sibTransId="{82727CD7-EFE1-4131-8F5E-5E42FB4ACA94}"/>
    <dgm:cxn modelId="{97FD832B-7CC1-4E3C-A8DD-3D0FA6651BA2}" type="presOf" srcId="{392FFE44-9C38-40CB-AA27-C806573337F5}" destId="{C8614EA2-EC37-4E7A-9F3A-27675269D8F1}" srcOrd="0" destOrd="0" presId="urn:microsoft.com/office/officeart/2005/8/layout/vList2"/>
    <dgm:cxn modelId="{74CF0CFA-6D0B-421F-8E5B-5760EE76684C}" type="presOf" srcId="{43406971-C655-402D-AD37-56F8DDC2A33E}" destId="{321CF4BA-10D1-41D3-93C7-8012686ED7A3}" srcOrd="0" destOrd="0" presId="urn:microsoft.com/office/officeart/2005/8/layout/vList2"/>
    <dgm:cxn modelId="{6DB09D0E-92EA-461E-BFB2-1B15BB2EEB61}" type="presParOf" srcId="{321CF4BA-10D1-41D3-93C7-8012686ED7A3}" destId="{C8614EA2-EC37-4E7A-9F3A-27675269D8F1}"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FDF2BF-59AC-48AF-A88C-11C1D59A400A}"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8A3E6865-11DC-4000-A3E1-DAF7561A7B2E}">
      <dgm:prSet/>
      <dgm:spPr/>
      <dgm:t>
        <a:bodyPr/>
        <a:lstStyle/>
        <a:p>
          <a:r>
            <a:rPr lang="en-US" dirty="0"/>
            <a:t>2014 Reporting:</a:t>
          </a:r>
        </a:p>
      </dgm:t>
    </dgm:pt>
    <dgm:pt modelId="{DABF2EAC-B179-41F9-8553-E76695878538}" type="parTrans" cxnId="{85ADB808-D6C6-4895-B750-5CDA8018A4AB}">
      <dgm:prSet/>
      <dgm:spPr/>
      <dgm:t>
        <a:bodyPr/>
        <a:lstStyle/>
        <a:p>
          <a:endParaRPr lang="en-US"/>
        </a:p>
      </dgm:t>
    </dgm:pt>
    <dgm:pt modelId="{D038AA31-C6E4-4EAA-A5F6-504BB16EFDA7}" type="sibTrans" cxnId="{85ADB808-D6C6-4895-B750-5CDA8018A4AB}">
      <dgm:prSet/>
      <dgm:spPr/>
      <dgm:t>
        <a:bodyPr/>
        <a:lstStyle/>
        <a:p>
          <a:endParaRPr lang="en-US"/>
        </a:p>
      </dgm:t>
    </dgm:pt>
    <dgm:pt modelId="{049980E9-5059-4F92-9B35-5E1D4BD40EDD}">
      <dgm:prSet/>
      <dgm:spPr>
        <a:solidFill>
          <a:srgbClr val="D3CCD7">
            <a:alpha val="89804"/>
          </a:srgbClr>
        </a:solidFill>
      </dgm:spPr>
      <dgm:t>
        <a:bodyPr/>
        <a:lstStyle/>
        <a:p>
          <a:r>
            <a:rPr lang="en-US" sz="2300" dirty="0"/>
            <a:t>Sales dates between agreement </a:t>
          </a:r>
          <a:r>
            <a:rPr lang="en-US" sz="2300" b="1" dirty="0"/>
            <a:t>effective</a:t>
          </a:r>
          <a:r>
            <a:rPr lang="en-US" sz="2300" dirty="0"/>
            <a:t> date and approval date, use ARC 35</a:t>
          </a:r>
        </a:p>
      </dgm:t>
    </dgm:pt>
    <dgm:pt modelId="{FD548A53-ADC9-4011-BEE2-AA8D6951E8C7}" type="parTrans" cxnId="{B632CD23-AF88-414B-A5A0-38EEECE6304C}">
      <dgm:prSet/>
      <dgm:spPr/>
      <dgm:t>
        <a:bodyPr/>
        <a:lstStyle/>
        <a:p>
          <a:endParaRPr lang="en-US"/>
        </a:p>
      </dgm:t>
    </dgm:pt>
    <dgm:pt modelId="{3A0F92A4-C7A1-462E-8F7E-EF50C99A92AE}" type="sibTrans" cxnId="{B632CD23-AF88-414B-A5A0-38EEECE6304C}">
      <dgm:prSet/>
      <dgm:spPr/>
      <dgm:t>
        <a:bodyPr/>
        <a:lstStyle/>
        <a:p>
          <a:endParaRPr lang="en-US"/>
        </a:p>
      </dgm:t>
    </dgm:pt>
    <dgm:pt modelId="{3CCE0E31-CA00-450A-9F01-A3498089DD19}">
      <dgm:prSet/>
      <dgm:spPr>
        <a:solidFill>
          <a:srgbClr val="D3CCD7">
            <a:alpha val="89804"/>
          </a:srgbClr>
        </a:solidFill>
      </dgm:spPr>
      <dgm:t>
        <a:bodyPr/>
        <a:lstStyle/>
        <a:p>
          <a:r>
            <a:rPr lang="en-US" sz="2300" dirty="0"/>
            <a:t>Sales dates prior to agreement effective date and/or after approval date, use ARC 10</a:t>
          </a:r>
        </a:p>
      </dgm:t>
    </dgm:pt>
    <dgm:pt modelId="{3481C465-A8B8-4E24-8406-5070FFC1BDCC}" type="parTrans" cxnId="{F8141DC2-B310-4CB2-9A0B-2598E6E7E1A5}">
      <dgm:prSet/>
      <dgm:spPr/>
      <dgm:t>
        <a:bodyPr/>
        <a:lstStyle/>
        <a:p>
          <a:endParaRPr lang="en-US"/>
        </a:p>
      </dgm:t>
    </dgm:pt>
    <dgm:pt modelId="{31BA32E9-D407-4FAE-94CE-E7C3A1FDD89C}" type="sibTrans" cxnId="{F8141DC2-B310-4CB2-9A0B-2598E6E7E1A5}">
      <dgm:prSet/>
      <dgm:spPr/>
      <dgm:t>
        <a:bodyPr/>
        <a:lstStyle/>
        <a:p>
          <a:endParaRPr lang="en-US"/>
        </a:p>
      </dgm:t>
    </dgm:pt>
    <dgm:pt modelId="{5260BB7B-FDC7-44BB-85E6-1E4F430A8E0C}">
      <dgm:prSet custT="1"/>
      <dgm:spPr>
        <a:solidFill>
          <a:srgbClr val="D3CCD7">
            <a:alpha val="89804"/>
          </a:srgbClr>
        </a:solidFill>
      </dgm:spPr>
      <dgm:t>
        <a:bodyPr/>
        <a:lstStyle/>
        <a:p>
          <a:endParaRPr lang="en-US" sz="1000" dirty="0"/>
        </a:p>
      </dgm:t>
    </dgm:pt>
    <dgm:pt modelId="{60B14D91-A6C8-4C31-B5B6-7BECB7468D18}" type="parTrans" cxnId="{7B736160-FAF3-40D4-84B0-BF0B2603309D}">
      <dgm:prSet/>
      <dgm:spPr/>
      <dgm:t>
        <a:bodyPr/>
        <a:lstStyle/>
        <a:p>
          <a:endParaRPr lang="en-US"/>
        </a:p>
      </dgm:t>
    </dgm:pt>
    <dgm:pt modelId="{098FB185-487A-42D0-A98E-44E083AC2263}" type="sibTrans" cxnId="{7B736160-FAF3-40D4-84B0-BF0B2603309D}">
      <dgm:prSet/>
      <dgm:spPr/>
      <dgm:t>
        <a:bodyPr/>
        <a:lstStyle/>
        <a:p>
          <a:endParaRPr lang="en-US"/>
        </a:p>
      </dgm:t>
    </dgm:pt>
    <dgm:pt modelId="{3CB861E7-0471-4A7E-910B-B9F5F4F65D98}" type="pres">
      <dgm:prSet presAssocID="{40FDF2BF-59AC-48AF-A88C-11C1D59A400A}" presName="Name0" presStyleCnt="0">
        <dgm:presLayoutVars>
          <dgm:dir/>
          <dgm:animLvl val="lvl"/>
          <dgm:resizeHandles val="exact"/>
        </dgm:presLayoutVars>
      </dgm:prSet>
      <dgm:spPr/>
    </dgm:pt>
    <dgm:pt modelId="{1057C1B2-D384-4E60-94CD-17E2DD1BFFF8}" type="pres">
      <dgm:prSet presAssocID="{8A3E6865-11DC-4000-A3E1-DAF7561A7B2E}" presName="linNode" presStyleCnt="0"/>
      <dgm:spPr/>
    </dgm:pt>
    <dgm:pt modelId="{C9F6AA07-96DE-40BF-A63B-AB4D816A637D}" type="pres">
      <dgm:prSet presAssocID="{8A3E6865-11DC-4000-A3E1-DAF7561A7B2E}" presName="parentText" presStyleLbl="node1" presStyleIdx="0" presStyleCnt="1" custScaleX="81880" custScaleY="84192">
        <dgm:presLayoutVars>
          <dgm:chMax val="1"/>
          <dgm:bulletEnabled val="1"/>
        </dgm:presLayoutVars>
      </dgm:prSet>
      <dgm:spPr/>
    </dgm:pt>
    <dgm:pt modelId="{2188F226-5750-4ADA-9079-9D838B23EB0E}" type="pres">
      <dgm:prSet presAssocID="{8A3E6865-11DC-4000-A3E1-DAF7561A7B2E}" presName="descendantText" presStyleLbl="alignAccFollowNode1" presStyleIdx="0" presStyleCnt="1" custScaleX="110937" custScaleY="125000" custLinFactNeighborY="972">
        <dgm:presLayoutVars>
          <dgm:bulletEnabled val="1"/>
        </dgm:presLayoutVars>
      </dgm:prSet>
      <dgm:spPr/>
    </dgm:pt>
  </dgm:ptLst>
  <dgm:cxnLst>
    <dgm:cxn modelId="{85ADB808-D6C6-4895-B750-5CDA8018A4AB}" srcId="{40FDF2BF-59AC-48AF-A88C-11C1D59A400A}" destId="{8A3E6865-11DC-4000-A3E1-DAF7561A7B2E}" srcOrd="0" destOrd="0" parTransId="{DABF2EAC-B179-41F9-8553-E76695878538}" sibTransId="{D038AA31-C6E4-4EAA-A5F6-504BB16EFDA7}"/>
    <dgm:cxn modelId="{B632CD23-AF88-414B-A5A0-38EEECE6304C}" srcId="{8A3E6865-11DC-4000-A3E1-DAF7561A7B2E}" destId="{049980E9-5059-4F92-9B35-5E1D4BD40EDD}" srcOrd="0" destOrd="0" parTransId="{FD548A53-ADC9-4011-BEE2-AA8D6951E8C7}" sibTransId="{3A0F92A4-C7A1-462E-8F7E-EF50C99A92AE}"/>
    <dgm:cxn modelId="{7B736160-FAF3-40D4-84B0-BF0B2603309D}" srcId="{8A3E6865-11DC-4000-A3E1-DAF7561A7B2E}" destId="{5260BB7B-FDC7-44BB-85E6-1E4F430A8E0C}" srcOrd="1" destOrd="0" parTransId="{60B14D91-A6C8-4C31-B5B6-7BECB7468D18}" sibTransId="{098FB185-487A-42D0-A98E-44E083AC2263}"/>
    <dgm:cxn modelId="{3AA1B84E-27FC-4FF4-BE82-3E1E3A126601}" type="presOf" srcId="{40FDF2BF-59AC-48AF-A88C-11C1D59A400A}" destId="{3CB861E7-0471-4A7E-910B-B9F5F4F65D98}" srcOrd="0" destOrd="0" presId="urn:microsoft.com/office/officeart/2005/8/layout/vList5"/>
    <dgm:cxn modelId="{94D95D50-3FE1-46C0-A2F4-B1AFBA46BB95}" type="presOf" srcId="{5260BB7B-FDC7-44BB-85E6-1E4F430A8E0C}" destId="{2188F226-5750-4ADA-9079-9D838B23EB0E}" srcOrd="0" destOrd="1" presId="urn:microsoft.com/office/officeart/2005/8/layout/vList5"/>
    <dgm:cxn modelId="{E37B7E9B-6386-47F6-A98E-33B153DE739E}" type="presOf" srcId="{3CCE0E31-CA00-450A-9F01-A3498089DD19}" destId="{2188F226-5750-4ADA-9079-9D838B23EB0E}" srcOrd="0" destOrd="2" presId="urn:microsoft.com/office/officeart/2005/8/layout/vList5"/>
    <dgm:cxn modelId="{8AD0C6AE-8196-42AC-A3E5-A219F529D8BD}" type="presOf" srcId="{049980E9-5059-4F92-9B35-5E1D4BD40EDD}" destId="{2188F226-5750-4ADA-9079-9D838B23EB0E}" srcOrd="0" destOrd="0" presId="urn:microsoft.com/office/officeart/2005/8/layout/vList5"/>
    <dgm:cxn modelId="{E32CC2B3-8895-4683-9746-D6883F6792A0}" type="presOf" srcId="{8A3E6865-11DC-4000-A3E1-DAF7561A7B2E}" destId="{C9F6AA07-96DE-40BF-A63B-AB4D816A637D}" srcOrd="0" destOrd="0" presId="urn:microsoft.com/office/officeart/2005/8/layout/vList5"/>
    <dgm:cxn modelId="{F8141DC2-B310-4CB2-9A0B-2598E6E7E1A5}" srcId="{8A3E6865-11DC-4000-A3E1-DAF7561A7B2E}" destId="{3CCE0E31-CA00-450A-9F01-A3498089DD19}" srcOrd="2" destOrd="0" parTransId="{3481C465-A8B8-4E24-8406-5070FFC1BDCC}" sibTransId="{31BA32E9-D407-4FAE-94CE-E7C3A1FDD89C}"/>
    <dgm:cxn modelId="{20B30B7E-B570-4642-AE0A-1D1DAA650076}" type="presParOf" srcId="{3CB861E7-0471-4A7E-910B-B9F5F4F65D98}" destId="{1057C1B2-D384-4E60-94CD-17E2DD1BFFF8}" srcOrd="0" destOrd="0" presId="urn:microsoft.com/office/officeart/2005/8/layout/vList5"/>
    <dgm:cxn modelId="{6609F222-B726-4F18-A1FB-F7AEDB817E6D}" type="presParOf" srcId="{1057C1B2-D384-4E60-94CD-17E2DD1BFFF8}" destId="{C9F6AA07-96DE-40BF-A63B-AB4D816A637D}" srcOrd="0" destOrd="0" presId="urn:microsoft.com/office/officeart/2005/8/layout/vList5"/>
    <dgm:cxn modelId="{F3FCE041-05E2-4BB8-8688-B25AC564FABC}" type="presParOf" srcId="{1057C1B2-D384-4E60-94CD-17E2DD1BFFF8}" destId="{2188F226-5750-4ADA-9079-9D838B23EB0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7468DD-7E2E-4DFF-BAF1-81B068438AB5}"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449CB745-ECCD-45FD-8A40-214846D197BC}">
      <dgm:prSet/>
      <dgm:spPr>
        <a:solidFill>
          <a:srgbClr val="650D79"/>
        </a:solidFill>
      </dgm:spPr>
      <dgm:t>
        <a:bodyPr/>
        <a:lstStyle/>
        <a:p>
          <a:r>
            <a:rPr lang="en-US" dirty="0"/>
            <a:t>Agreement effective 09/01/2021 and BLM approved 03/29/2022</a:t>
          </a:r>
        </a:p>
      </dgm:t>
    </dgm:pt>
    <dgm:pt modelId="{EC73BADA-504A-4808-A45A-DECC984A8000}" type="parTrans" cxnId="{29C492CA-94D7-4C9D-857D-FD4E193AD2F4}">
      <dgm:prSet/>
      <dgm:spPr/>
      <dgm:t>
        <a:bodyPr/>
        <a:lstStyle/>
        <a:p>
          <a:endParaRPr lang="en-US"/>
        </a:p>
      </dgm:t>
    </dgm:pt>
    <dgm:pt modelId="{ED572338-1F3E-43FF-8ED6-5E17DF8AA531}" type="sibTrans" cxnId="{29C492CA-94D7-4C9D-857D-FD4E193AD2F4}">
      <dgm:prSet/>
      <dgm:spPr/>
      <dgm:t>
        <a:bodyPr/>
        <a:lstStyle/>
        <a:p>
          <a:endParaRPr lang="en-US"/>
        </a:p>
      </dgm:t>
    </dgm:pt>
    <dgm:pt modelId="{E8BF8A37-BC13-4C66-A868-6E4FA658A8A9}">
      <dgm:prSet/>
      <dgm:spPr>
        <a:solidFill>
          <a:srgbClr val="D3CCD7">
            <a:alpha val="89804"/>
          </a:srgbClr>
        </a:solidFill>
      </dgm:spPr>
      <dgm:t>
        <a:bodyPr/>
        <a:lstStyle/>
        <a:p>
          <a:pPr>
            <a:buFontTx/>
            <a:buNone/>
          </a:pPr>
          <a:r>
            <a:rPr lang="en-US" dirty="0"/>
            <a:t>No interest assessed </a:t>
          </a:r>
          <a:r>
            <a:rPr lang="en-US" b="1" i="1" dirty="0"/>
            <a:t>IF</a:t>
          </a:r>
          <a:r>
            <a:rPr lang="en-US" i="1" dirty="0"/>
            <a:t>:</a:t>
          </a:r>
          <a:endParaRPr lang="en-US" dirty="0"/>
        </a:p>
      </dgm:t>
    </dgm:pt>
    <dgm:pt modelId="{4BA84667-FA60-457D-8689-1ECD82F52344}" type="parTrans" cxnId="{77C3AA1E-73EB-4D59-953E-D5BA2E6CCB87}">
      <dgm:prSet/>
      <dgm:spPr/>
      <dgm:t>
        <a:bodyPr/>
        <a:lstStyle/>
        <a:p>
          <a:endParaRPr lang="en-US"/>
        </a:p>
      </dgm:t>
    </dgm:pt>
    <dgm:pt modelId="{AFE7A553-2990-4E85-9C76-3B8CD580A4CC}" type="sibTrans" cxnId="{77C3AA1E-73EB-4D59-953E-D5BA2E6CCB87}">
      <dgm:prSet/>
      <dgm:spPr/>
      <dgm:t>
        <a:bodyPr/>
        <a:lstStyle/>
        <a:p>
          <a:endParaRPr lang="en-US"/>
        </a:p>
      </dgm:t>
    </dgm:pt>
    <dgm:pt modelId="{5B6C2056-056B-47C9-8F59-999812F2D79D}">
      <dgm:prSet/>
      <dgm:spPr>
        <a:solidFill>
          <a:srgbClr val="D3CCD7">
            <a:alpha val="89804"/>
          </a:srgbClr>
        </a:solidFill>
      </dgm:spPr>
      <dgm:t>
        <a:bodyPr/>
        <a:lstStyle/>
        <a:p>
          <a:r>
            <a:rPr lang="en-US" dirty="0"/>
            <a:t>Sales Dates between 09/30/2021 and 03/31/2022 are adjusted, </a:t>
          </a:r>
          <a:r>
            <a:rPr lang="en-US" b="1" i="1" u="sng" dirty="0"/>
            <a:t>and</a:t>
          </a:r>
          <a:endParaRPr lang="en-US" dirty="0"/>
        </a:p>
      </dgm:t>
    </dgm:pt>
    <dgm:pt modelId="{F47CE228-E9CD-415F-B468-5B9971B1CF95}" type="parTrans" cxnId="{5E741414-CFBD-4203-B566-781A48700C00}">
      <dgm:prSet/>
      <dgm:spPr/>
      <dgm:t>
        <a:bodyPr/>
        <a:lstStyle/>
        <a:p>
          <a:endParaRPr lang="en-US"/>
        </a:p>
      </dgm:t>
    </dgm:pt>
    <dgm:pt modelId="{45439CE5-39CD-4F32-9896-B8B424DD7C56}" type="sibTrans" cxnId="{5E741414-CFBD-4203-B566-781A48700C00}">
      <dgm:prSet/>
      <dgm:spPr/>
      <dgm:t>
        <a:bodyPr/>
        <a:lstStyle/>
        <a:p>
          <a:endParaRPr lang="en-US"/>
        </a:p>
      </dgm:t>
    </dgm:pt>
    <dgm:pt modelId="{7912A42D-3169-41A7-9A5F-5B163ED60B60}">
      <dgm:prSet/>
      <dgm:spPr>
        <a:solidFill>
          <a:srgbClr val="D3CCD7">
            <a:alpha val="89804"/>
          </a:srgbClr>
        </a:solidFill>
      </dgm:spPr>
      <dgm:t>
        <a:bodyPr/>
        <a:lstStyle/>
        <a:p>
          <a:r>
            <a:rPr lang="en-US" dirty="0"/>
            <a:t>Payment received by 04/30/2022</a:t>
          </a:r>
        </a:p>
      </dgm:t>
    </dgm:pt>
    <dgm:pt modelId="{E7F09426-2BF0-48CD-A637-05D874073AE1}" type="parTrans" cxnId="{BAC4BF8B-61E4-4A02-A6E0-63F468FD254C}">
      <dgm:prSet/>
      <dgm:spPr/>
      <dgm:t>
        <a:bodyPr/>
        <a:lstStyle/>
        <a:p>
          <a:endParaRPr lang="en-US"/>
        </a:p>
      </dgm:t>
    </dgm:pt>
    <dgm:pt modelId="{A78222BA-6274-45D1-812E-F124F1308E60}" type="sibTrans" cxnId="{BAC4BF8B-61E4-4A02-A6E0-63F468FD254C}">
      <dgm:prSet/>
      <dgm:spPr/>
      <dgm:t>
        <a:bodyPr/>
        <a:lstStyle/>
        <a:p>
          <a:endParaRPr lang="en-US"/>
        </a:p>
      </dgm:t>
    </dgm:pt>
    <dgm:pt modelId="{BB75D3BC-5DDC-4826-A158-C704A5149CDE}" type="pres">
      <dgm:prSet presAssocID="{1B7468DD-7E2E-4DFF-BAF1-81B068438AB5}" presName="Name0" presStyleCnt="0">
        <dgm:presLayoutVars>
          <dgm:dir/>
          <dgm:animLvl val="lvl"/>
          <dgm:resizeHandles val="exact"/>
        </dgm:presLayoutVars>
      </dgm:prSet>
      <dgm:spPr/>
    </dgm:pt>
    <dgm:pt modelId="{6D126977-7DAF-49F3-9F1A-9AE1FB0D1BF5}" type="pres">
      <dgm:prSet presAssocID="{449CB745-ECCD-45FD-8A40-214846D197BC}" presName="composite" presStyleCnt="0"/>
      <dgm:spPr/>
    </dgm:pt>
    <dgm:pt modelId="{A7A85480-868D-4EA5-8A9F-8D681DE27CC2}" type="pres">
      <dgm:prSet presAssocID="{449CB745-ECCD-45FD-8A40-214846D197BC}" presName="parTx" presStyleLbl="alignNode1" presStyleIdx="0" presStyleCnt="1">
        <dgm:presLayoutVars>
          <dgm:chMax val="0"/>
          <dgm:chPref val="0"/>
          <dgm:bulletEnabled val="1"/>
        </dgm:presLayoutVars>
      </dgm:prSet>
      <dgm:spPr/>
    </dgm:pt>
    <dgm:pt modelId="{CD216AC7-AD0A-46C3-9091-711BDDC1CAAD}" type="pres">
      <dgm:prSet presAssocID="{449CB745-ECCD-45FD-8A40-214846D197BC}" presName="desTx" presStyleLbl="alignAccFollowNode1" presStyleIdx="0" presStyleCnt="1">
        <dgm:presLayoutVars>
          <dgm:bulletEnabled val="1"/>
        </dgm:presLayoutVars>
      </dgm:prSet>
      <dgm:spPr/>
    </dgm:pt>
  </dgm:ptLst>
  <dgm:cxnLst>
    <dgm:cxn modelId="{33550402-AED8-4820-8B2F-C48E2E50EAEE}" type="presOf" srcId="{5B6C2056-056B-47C9-8F59-999812F2D79D}" destId="{CD216AC7-AD0A-46C3-9091-711BDDC1CAAD}" srcOrd="0" destOrd="1" presId="urn:microsoft.com/office/officeart/2005/8/layout/hList1"/>
    <dgm:cxn modelId="{5E741414-CFBD-4203-B566-781A48700C00}" srcId="{E8BF8A37-BC13-4C66-A868-6E4FA658A8A9}" destId="{5B6C2056-056B-47C9-8F59-999812F2D79D}" srcOrd="0" destOrd="0" parTransId="{F47CE228-E9CD-415F-B468-5B9971B1CF95}" sibTransId="{45439CE5-39CD-4F32-9896-B8B424DD7C56}"/>
    <dgm:cxn modelId="{77C3AA1E-73EB-4D59-953E-D5BA2E6CCB87}" srcId="{449CB745-ECCD-45FD-8A40-214846D197BC}" destId="{E8BF8A37-BC13-4C66-A868-6E4FA658A8A9}" srcOrd="0" destOrd="0" parTransId="{4BA84667-FA60-457D-8689-1ECD82F52344}" sibTransId="{AFE7A553-2990-4E85-9C76-3B8CD580A4CC}"/>
    <dgm:cxn modelId="{01321524-6134-45CE-A13C-48E81AA26B65}" type="presOf" srcId="{1B7468DD-7E2E-4DFF-BAF1-81B068438AB5}" destId="{BB75D3BC-5DDC-4826-A158-C704A5149CDE}" srcOrd="0" destOrd="0" presId="urn:microsoft.com/office/officeart/2005/8/layout/hList1"/>
    <dgm:cxn modelId="{03652B2F-B478-45C5-BD28-53B1D4E130B7}" type="presOf" srcId="{E8BF8A37-BC13-4C66-A868-6E4FA658A8A9}" destId="{CD216AC7-AD0A-46C3-9091-711BDDC1CAAD}" srcOrd="0" destOrd="0" presId="urn:microsoft.com/office/officeart/2005/8/layout/hList1"/>
    <dgm:cxn modelId="{6E15E87B-3FED-49F9-8064-E9F46B243740}" type="presOf" srcId="{449CB745-ECCD-45FD-8A40-214846D197BC}" destId="{A7A85480-868D-4EA5-8A9F-8D681DE27CC2}" srcOrd="0" destOrd="0" presId="urn:microsoft.com/office/officeart/2005/8/layout/hList1"/>
    <dgm:cxn modelId="{BAC4BF8B-61E4-4A02-A6E0-63F468FD254C}" srcId="{E8BF8A37-BC13-4C66-A868-6E4FA658A8A9}" destId="{7912A42D-3169-41A7-9A5F-5B163ED60B60}" srcOrd="1" destOrd="0" parTransId="{E7F09426-2BF0-48CD-A637-05D874073AE1}" sibTransId="{A78222BA-6274-45D1-812E-F124F1308E60}"/>
    <dgm:cxn modelId="{B19E10AD-00F4-48C6-8015-75567F1E6C32}" type="presOf" srcId="{7912A42D-3169-41A7-9A5F-5B163ED60B60}" destId="{CD216AC7-AD0A-46C3-9091-711BDDC1CAAD}" srcOrd="0" destOrd="2" presId="urn:microsoft.com/office/officeart/2005/8/layout/hList1"/>
    <dgm:cxn modelId="{29C492CA-94D7-4C9D-857D-FD4E193AD2F4}" srcId="{1B7468DD-7E2E-4DFF-BAF1-81B068438AB5}" destId="{449CB745-ECCD-45FD-8A40-214846D197BC}" srcOrd="0" destOrd="0" parTransId="{EC73BADA-504A-4808-A45A-DECC984A8000}" sibTransId="{ED572338-1F3E-43FF-8ED6-5E17DF8AA531}"/>
    <dgm:cxn modelId="{91B0C9A8-62F1-41F0-A360-39A4D1DC21CF}" type="presParOf" srcId="{BB75D3BC-5DDC-4826-A158-C704A5149CDE}" destId="{6D126977-7DAF-49F3-9F1A-9AE1FB0D1BF5}" srcOrd="0" destOrd="0" presId="urn:microsoft.com/office/officeart/2005/8/layout/hList1"/>
    <dgm:cxn modelId="{DD56E485-8658-4A23-9692-3ACB9C32A999}" type="presParOf" srcId="{6D126977-7DAF-49F3-9F1A-9AE1FB0D1BF5}" destId="{A7A85480-868D-4EA5-8A9F-8D681DE27CC2}" srcOrd="0" destOrd="0" presId="urn:microsoft.com/office/officeart/2005/8/layout/hList1"/>
    <dgm:cxn modelId="{33413ED3-E936-4DF0-9D76-20BF810006A0}" type="presParOf" srcId="{6D126977-7DAF-49F3-9F1A-9AE1FB0D1BF5}" destId="{CD216AC7-AD0A-46C3-9091-711BDDC1CA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A4139D-2E30-423E-9C82-E8F1D14EDD03}" type="doc">
      <dgm:prSet loTypeId="urn:microsoft.com/office/officeart/2005/8/layout/target3" loCatId="relationship" qsTypeId="urn:microsoft.com/office/officeart/2005/8/quickstyle/simple1" qsCatId="simple" csTypeId="urn:microsoft.com/office/officeart/2005/8/colors/accent4_3" csCatId="accent4" phldr="1"/>
      <dgm:spPr/>
      <dgm:t>
        <a:bodyPr/>
        <a:lstStyle/>
        <a:p>
          <a:endParaRPr lang="en-US"/>
        </a:p>
      </dgm:t>
    </dgm:pt>
    <dgm:pt modelId="{DEC8E4B4-0B84-4F92-9F99-6122801F758A}">
      <dgm:prSet/>
      <dgm:spPr/>
      <dgm:t>
        <a:bodyPr/>
        <a:lstStyle/>
        <a:p>
          <a:r>
            <a:rPr lang="en-US" i="1" dirty="0"/>
            <a:t>Report Sales Dates between 09/30/2021 (effective date) and </a:t>
          </a:r>
        </a:p>
        <a:p>
          <a:r>
            <a:rPr lang="en-US" i="1" dirty="0"/>
            <a:t>03/31/2022 (BLM approval date) using ARC 35</a:t>
          </a:r>
          <a:endParaRPr lang="en-US" dirty="0"/>
        </a:p>
      </dgm:t>
    </dgm:pt>
    <dgm:pt modelId="{F1B7AE5B-5455-4A3F-AF57-1DCCE0677EE0}" type="parTrans" cxnId="{A75DB320-BCEE-4B42-93B2-1DF9AD296E6B}">
      <dgm:prSet/>
      <dgm:spPr/>
      <dgm:t>
        <a:bodyPr/>
        <a:lstStyle/>
        <a:p>
          <a:endParaRPr lang="en-US"/>
        </a:p>
      </dgm:t>
    </dgm:pt>
    <dgm:pt modelId="{36054A08-55AE-436B-BA89-2CD803FF09B9}" type="sibTrans" cxnId="{A75DB320-BCEE-4B42-93B2-1DF9AD296E6B}">
      <dgm:prSet/>
      <dgm:spPr/>
      <dgm:t>
        <a:bodyPr/>
        <a:lstStyle/>
        <a:p>
          <a:endParaRPr lang="en-US"/>
        </a:p>
      </dgm:t>
    </dgm:pt>
    <dgm:pt modelId="{3B8CDF34-332A-4166-90E7-E76ABE3BCCAC}">
      <dgm:prSet/>
      <dgm:spPr/>
      <dgm:t>
        <a:bodyPr/>
        <a:lstStyle/>
        <a:p>
          <a:r>
            <a:rPr lang="en-US" i="1" dirty="0"/>
            <a:t>Report Sales Dates prior to 09/30/2021 and/or </a:t>
          </a:r>
        </a:p>
        <a:p>
          <a:r>
            <a:rPr lang="en-US" i="1" dirty="0"/>
            <a:t>Sales Dates after 03/31/2022 using ARC 10</a:t>
          </a:r>
          <a:endParaRPr lang="en-US" dirty="0"/>
        </a:p>
      </dgm:t>
    </dgm:pt>
    <dgm:pt modelId="{FD644F28-5D16-44CF-939F-3F9F0E364D0C}" type="parTrans" cxnId="{931BE68C-3182-4E7A-97D6-4B005DE16D7F}">
      <dgm:prSet/>
      <dgm:spPr/>
      <dgm:t>
        <a:bodyPr/>
        <a:lstStyle/>
        <a:p>
          <a:endParaRPr lang="en-US"/>
        </a:p>
      </dgm:t>
    </dgm:pt>
    <dgm:pt modelId="{2FDC053B-6532-4BAA-9699-B691E4660086}" type="sibTrans" cxnId="{931BE68C-3182-4E7A-97D6-4B005DE16D7F}">
      <dgm:prSet/>
      <dgm:spPr/>
      <dgm:t>
        <a:bodyPr/>
        <a:lstStyle/>
        <a:p>
          <a:endParaRPr lang="en-US"/>
        </a:p>
      </dgm:t>
    </dgm:pt>
    <dgm:pt modelId="{F503B69A-545D-4B28-9AEF-41F89DE5913C}" type="pres">
      <dgm:prSet presAssocID="{FFA4139D-2E30-423E-9C82-E8F1D14EDD03}" presName="Name0" presStyleCnt="0">
        <dgm:presLayoutVars>
          <dgm:chMax val="7"/>
          <dgm:dir/>
          <dgm:animLvl val="lvl"/>
          <dgm:resizeHandles val="exact"/>
        </dgm:presLayoutVars>
      </dgm:prSet>
      <dgm:spPr/>
    </dgm:pt>
    <dgm:pt modelId="{0A9295F2-FB3A-496E-9E27-CC7CE62FA7BE}" type="pres">
      <dgm:prSet presAssocID="{DEC8E4B4-0B84-4F92-9F99-6122801F758A}" presName="circle1" presStyleLbl="node1" presStyleIdx="0" presStyleCnt="2"/>
      <dgm:spPr/>
    </dgm:pt>
    <dgm:pt modelId="{ABA00B0B-A70C-4495-A4E1-56C51CF4EBCE}" type="pres">
      <dgm:prSet presAssocID="{DEC8E4B4-0B84-4F92-9F99-6122801F758A}" presName="space" presStyleCnt="0"/>
      <dgm:spPr/>
    </dgm:pt>
    <dgm:pt modelId="{DE14D3AD-D96E-4675-B944-62D70E15CB9C}" type="pres">
      <dgm:prSet presAssocID="{DEC8E4B4-0B84-4F92-9F99-6122801F758A}" presName="rect1" presStyleLbl="alignAcc1" presStyleIdx="0" presStyleCnt="2"/>
      <dgm:spPr/>
    </dgm:pt>
    <dgm:pt modelId="{AFFCAE03-ECEA-42EF-A3E4-FC018DE8E3E4}" type="pres">
      <dgm:prSet presAssocID="{3B8CDF34-332A-4166-90E7-E76ABE3BCCAC}" presName="vertSpace2" presStyleLbl="node1" presStyleIdx="0" presStyleCnt="2"/>
      <dgm:spPr/>
    </dgm:pt>
    <dgm:pt modelId="{5BA4AFC4-27C7-40D7-8D90-A7D5E50857ED}" type="pres">
      <dgm:prSet presAssocID="{3B8CDF34-332A-4166-90E7-E76ABE3BCCAC}" presName="circle2" presStyleLbl="node1" presStyleIdx="1" presStyleCnt="2"/>
      <dgm:spPr/>
    </dgm:pt>
    <dgm:pt modelId="{4F1191CA-1CB1-463F-A53D-95AF7191CBEE}" type="pres">
      <dgm:prSet presAssocID="{3B8CDF34-332A-4166-90E7-E76ABE3BCCAC}" presName="rect2" presStyleLbl="alignAcc1" presStyleIdx="1" presStyleCnt="2"/>
      <dgm:spPr/>
    </dgm:pt>
    <dgm:pt modelId="{8C602DA7-A994-4F39-8657-0452FB1AA35F}" type="pres">
      <dgm:prSet presAssocID="{DEC8E4B4-0B84-4F92-9F99-6122801F758A}" presName="rect1ParTxNoCh" presStyleLbl="alignAcc1" presStyleIdx="1" presStyleCnt="2">
        <dgm:presLayoutVars>
          <dgm:chMax val="1"/>
          <dgm:bulletEnabled val="1"/>
        </dgm:presLayoutVars>
      </dgm:prSet>
      <dgm:spPr/>
    </dgm:pt>
    <dgm:pt modelId="{B173CFE2-BDBC-4A8E-BE80-CE2686B7E4FA}" type="pres">
      <dgm:prSet presAssocID="{3B8CDF34-332A-4166-90E7-E76ABE3BCCAC}" presName="rect2ParTxNoCh" presStyleLbl="alignAcc1" presStyleIdx="1" presStyleCnt="2">
        <dgm:presLayoutVars>
          <dgm:chMax val="1"/>
          <dgm:bulletEnabled val="1"/>
        </dgm:presLayoutVars>
      </dgm:prSet>
      <dgm:spPr/>
    </dgm:pt>
  </dgm:ptLst>
  <dgm:cxnLst>
    <dgm:cxn modelId="{A75DB320-BCEE-4B42-93B2-1DF9AD296E6B}" srcId="{FFA4139D-2E30-423E-9C82-E8F1D14EDD03}" destId="{DEC8E4B4-0B84-4F92-9F99-6122801F758A}" srcOrd="0" destOrd="0" parTransId="{F1B7AE5B-5455-4A3F-AF57-1DCCE0677EE0}" sibTransId="{36054A08-55AE-436B-BA89-2CD803FF09B9}"/>
    <dgm:cxn modelId="{8C0E342F-6652-4B2B-9BBD-32DDC7DD6848}" type="presOf" srcId="{3B8CDF34-332A-4166-90E7-E76ABE3BCCAC}" destId="{4F1191CA-1CB1-463F-A53D-95AF7191CBEE}" srcOrd="0" destOrd="0" presId="urn:microsoft.com/office/officeart/2005/8/layout/target3"/>
    <dgm:cxn modelId="{D9DB7A75-3743-4431-9D54-516575F4FA17}" type="presOf" srcId="{DEC8E4B4-0B84-4F92-9F99-6122801F758A}" destId="{DE14D3AD-D96E-4675-B944-62D70E15CB9C}" srcOrd="0" destOrd="0" presId="urn:microsoft.com/office/officeart/2005/8/layout/target3"/>
    <dgm:cxn modelId="{931BE68C-3182-4E7A-97D6-4B005DE16D7F}" srcId="{FFA4139D-2E30-423E-9C82-E8F1D14EDD03}" destId="{3B8CDF34-332A-4166-90E7-E76ABE3BCCAC}" srcOrd="1" destOrd="0" parTransId="{FD644F28-5D16-44CF-939F-3F9F0E364D0C}" sibTransId="{2FDC053B-6532-4BAA-9699-B691E4660086}"/>
    <dgm:cxn modelId="{BFC8B18E-5BE2-4CFF-B4AF-98431F4ECCAE}" type="presOf" srcId="{DEC8E4B4-0B84-4F92-9F99-6122801F758A}" destId="{8C602DA7-A994-4F39-8657-0452FB1AA35F}" srcOrd="1" destOrd="0" presId="urn:microsoft.com/office/officeart/2005/8/layout/target3"/>
    <dgm:cxn modelId="{7E7DEFB9-633B-435A-93E7-CBBEA7614B99}" type="presOf" srcId="{3B8CDF34-332A-4166-90E7-E76ABE3BCCAC}" destId="{B173CFE2-BDBC-4A8E-BE80-CE2686B7E4FA}" srcOrd="1" destOrd="0" presId="urn:microsoft.com/office/officeart/2005/8/layout/target3"/>
    <dgm:cxn modelId="{CE00EFCC-BEB1-4EBA-888A-2B5A2A0A6DF2}" type="presOf" srcId="{FFA4139D-2E30-423E-9C82-E8F1D14EDD03}" destId="{F503B69A-545D-4B28-9AEF-41F89DE5913C}" srcOrd="0" destOrd="0" presId="urn:microsoft.com/office/officeart/2005/8/layout/target3"/>
    <dgm:cxn modelId="{EC02C57B-F75F-40C4-8143-B06AEE3F1FD0}" type="presParOf" srcId="{F503B69A-545D-4B28-9AEF-41F89DE5913C}" destId="{0A9295F2-FB3A-496E-9E27-CC7CE62FA7BE}" srcOrd="0" destOrd="0" presId="urn:microsoft.com/office/officeart/2005/8/layout/target3"/>
    <dgm:cxn modelId="{FC50D993-9B3D-4913-A003-46674A00612D}" type="presParOf" srcId="{F503B69A-545D-4B28-9AEF-41F89DE5913C}" destId="{ABA00B0B-A70C-4495-A4E1-56C51CF4EBCE}" srcOrd="1" destOrd="0" presId="urn:microsoft.com/office/officeart/2005/8/layout/target3"/>
    <dgm:cxn modelId="{E4E4E6F9-4698-492E-85F3-0CDBF0E09DEE}" type="presParOf" srcId="{F503B69A-545D-4B28-9AEF-41F89DE5913C}" destId="{DE14D3AD-D96E-4675-B944-62D70E15CB9C}" srcOrd="2" destOrd="0" presId="urn:microsoft.com/office/officeart/2005/8/layout/target3"/>
    <dgm:cxn modelId="{197131B9-0B79-484B-91CA-A28423D1C051}" type="presParOf" srcId="{F503B69A-545D-4B28-9AEF-41F89DE5913C}" destId="{AFFCAE03-ECEA-42EF-A3E4-FC018DE8E3E4}" srcOrd="3" destOrd="0" presId="urn:microsoft.com/office/officeart/2005/8/layout/target3"/>
    <dgm:cxn modelId="{96FA3817-9CDB-40BB-A1AD-F9CC3ACF96B0}" type="presParOf" srcId="{F503B69A-545D-4B28-9AEF-41F89DE5913C}" destId="{5BA4AFC4-27C7-40D7-8D90-A7D5E50857ED}" srcOrd="4" destOrd="0" presId="urn:microsoft.com/office/officeart/2005/8/layout/target3"/>
    <dgm:cxn modelId="{CFE397ED-92B1-4F28-9E3D-E51ED333A505}" type="presParOf" srcId="{F503B69A-545D-4B28-9AEF-41F89DE5913C}" destId="{4F1191CA-1CB1-463F-A53D-95AF7191CBEE}" srcOrd="5" destOrd="0" presId="urn:microsoft.com/office/officeart/2005/8/layout/target3"/>
    <dgm:cxn modelId="{F3614C66-6073-4FB7-B50C-1E66D7D8A722}" type="presParOf" srcId="{F503B69A-545D-4B28-9AEF-41F89DE5913C}" destId="{8C602DA7-A994-4F39-8657-0452FB1AA35F}" srcOrd="6" destOrd="0" presId="urn:microsoft.com/office/officeart/2005/8/layout/target3"/>
    <dgm:cxn modelId="{E12495C2-39D2-44DD-84F8-979F0E57B68A}" type="presParOf" srcId="{F503B69A-545D-4B28-9AEF-41F89DE5913C}" destId="{B173CFE2-BDBC-4A8E-BE80-CE2686B7E4FA}" srcOrd="7"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204C9CD-B177-4EF5-A711-EAAD160F62F5}"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CE3AF991-1216-4C6C-8EBF-A89348A270AE}">
      <dgm:prSet/>
      <dgm:spPr/>
      <dgm:t>
        <a:bodyPr/>
        <a:lstStyle/>
        <a:p>
          <a:r>
            <a:rPr lang="en-US" b="1"/>
            <a:t>Sales volumes must directly offset</a:t>
          </a:r>
          <a:endParaRPr lang="en-US" dirty="0"/>
        </a:p>
      </dgm:t>
    </dgm:pt>
    <dgm:pt modelId="{C07D6877-52CA-4D0B-B117-DEA09EF00EF7}" type="parTrans" cxnId="{8BE303A1-BB4B-4F19-B22D-E138E4DA995B}">
      <dgm:prSet/>
      <dgm:spPr/>
      <dgm:t>
        <a:bodyPr/>
        <a:lstStyle/>
        <a:p>
          <a:endParaRPr lang="en-US">
            <a:solidFill>
              <a:schemeClr val="tx1"/>
            </a:solidFill>
          </a:endParaRPr>
        </a:p>
      </dgm:t>
    </dgm:pt>
    <dgm:pt modelId="{F2EA79AF-1AFB-4177-8DC3-7BABF135EC43}" type="sibTrans" cxnId="{8BE303A1-BB4B-4F19-B22D-E138E4DA995B}">
      <dgm:prSet/>
      <dgm:spPr/>
      <dgm:t>
        <a:bodyPr/>
        <a:lstStyle/>
        <a:p>
          <a:endParaRPr lang="en-US">
            <a:solidFill>
              <a:schemeClr val="tx1"/>
            </a:solidFill>
          </a:endParaRPr>
        </a:p>
      </dgm:t>
    </dgm:pt>
    <dgm:pt modelId="{2B3407EB-39E4-4567-A087-418433D7934A}">
      <dgm:prSet/>
      <dgm:spPr/>
      <dgm:t>
        <a:bodyPr/>
        <a:lstStyle/>
        <a:p>
          <a:r>
            <a:rPr lang="en-US" b="1" dirty="0"/>
            <a:t>Same payor</a:t>
          </a:r>
        </a:p>
      </dgm:t>
    </dgm:pt>
    <dgm:pt modelId="{FFC04B91-B607-4685-BD90-5341B0031E9A}" type="parTrans" cxnId="{98FB5E2C-ACFB-40B1-8ECA-69E26022F895}">
      <dgm:prSet/>
      <dgm:spPr/>
      <dgm:t>
        <a:bodyPr/>
        <a:lstStyle/>
        <a:p>
          <a:endParaRPr lang="en-US">
            <a:solidFill>
              <a:schemeClr val="tx1"/>
            </a:solidFill>
          </a:endParaRPr>
        </a:p>
      </dgm:t>
    </dgm:pt>
    <dgm:pt modelId="{29C5D99E-56E2-4AF4-AB7F-6F438C7318D1}" type="sibTrans" cxnId="{98FB5E2C-ACFB-40B1-8ECA-69E26022F895}">
      <dgm:prSet/>
      <dgm:spPr/>
      <dgm:t>
        <a:bodyPr/>
        <a:lstStyle/>
        <a:p>
          <a:endParaRPr lang="en-US">
            <a:solidFill>
              <a:schemeClr val="tx1"/>
            </a:solidFill>
          </a:endParaRPr>
        </a:p>
      </dgm:t>
    </dgm:pt>
    <dgm:pt modelId="{25A3AEA3-6F94-4DBF-8C46-CFEF4DB8BA61}">
      <dgm:prSet/>
      <dgm:spPr/>
      <dgm:t>
        <a:bodyPr/>
        <a:lstStyle/>
        <a:p>
          <a:r>
            <a:rPr lang="en-US" b="1" dirty="0"/>
            <a:t>Same lessor</a:t>
          </a:r>
        </a:p>
      </dgm:t>
    </dgm:pt>
    <dgm:pt modelId="{4CEED675-E9DB-4639-A2D2-16B45B7226A2}" type="parTrans" cxnId="{2267CE60-898A-455A-BA5D-87B478A0381D}">
      <dgm:prSet/>
      <dgm:spPr/>
      <dgm:t>
        <a:bodyPr/>
        <a:lstStyle/>
        <a:p>
          <a:endParaRPr lang="en-US">
            <a:solidFill>
              <a:schemeClr val="tx1"/>
            </a:solidFill>
          </a:endParaRPr>
        </a:p>
      </dgm:t>
    </dgm:pt>
    <dgm:pt modelId="{6A130C74-0F5E-462B-BB38-7EFC0A2AE21D}" type="sibTrans" cxnId="{2267CE60-898A-455A-BA5D-87B478A0381D}">
      <dgm:prSet/>
      <dgm:spPr/>
      <dgm:t>
        <a:bodyPr/>
        <a:lstStyle/>
        <a:p>
          <a:endParaRPr lang="en-US">
            <a:solidFill>
              <a:schemeClr val="tx1"/>
            </a:solidFill>
          </a:endParaRPr>
        </a:p>
      </dgm:t>
    </dgm:pt>
    <dgm:pt modelId="{843A454F-A0A7-4219-BDDB-962202BF2D9E}">
      <dgm:prSet/>
      <dgm:spPr/>
      <dgm:t>
        <a:bodyPr/>
        <a:lstStyle/>
        <a:p>
          <a:r>
            <a:rPr lang="en-US" b="1" dirty="0"/>
            <a:t>Same ultimate recipients (i.e., same distribution to GOMESA, 8g Fund, state, etc.)</a:t>
          </a:r>
        </a:p>
      </dgm:t>
    </dgm:pt>
    <dgm:pt modelId="{E2C4BDDD-C0CB-44CF-8EA0-CCF74D1E79A6}" type="parTrans" cxnId="{9DF1B7CF-A055-4D2C-80AE-F554EB157270}">
      <dgm:prSet/>
      <dgm:spPr/>
      <dgm:t>
        <a:bodyPr/>
        <a:lstStyle/>
        <a:p>
          <a:endParaRPr lang="en-US">
            <a:solidFill>
              <a:schemeClr val="tx1"/>
            </a:solidFill>
          </a:endParaRPr>
        </a:p>
      </dgm:t>
    </dgm:pt>
    <dgm:pt modelId="{10368A16-824D-4741-989E-E3BCC4C69CF1}" type="sibTrans" cxnId="{9DF1B7CF-A055-4D2C-80AE-F554EB157270}">
      <dgm:prSet/>
      <dgm:spPr/>
      <dgm:t>
        <a:bodyPr/>
        <a:lstStyle/>
        <a:p>
          <a:endParaRPr lang="en-US">
            <a:solidFill>
              <a:schemeClr val="tx1"/>
            </a:solidFill>
          </a:endParaRPr>
        </a:p>
      </dgm:t>
    </dgm:pt>
    <dgm:pt modelId="{69A1FEE6-1499-4146-B346-807AA008EBAC}">
      <dgm:prSet/>
      <dgm:spPr/>
      <dgm:t>
        <a:bodyPr/>
        <a:lstStyle/>
        <a:p>
          <a:r>
            <a:rPr lang="en-US" b="1" dirty="0"/>
            <a:t>Royalty Value Less Allowances (RVLA) do not have to directly offset, interest assessed on underpaid difference</a:t>
          </a:r>
        </a:p>
      </dgm:t>
    </dgm:pt>
    <dgm:pt modelId="{EEA8EF5E-D27F-46B3-8415-05103F18B6B1}" type="parTrans" cxnId="{713CABB0-DDB5-44FF-824F-CCBA4105C295}">
      <dgm:prSet/>
      <dgm:spPr/>
      <dgm:t>
        <a:bodyPr/>
        <a:lstStyle/>
        <a:p>
          <a:endParaRPr lang="en-US">
            <a:solidFill>
              <a:schemeClr val="tx1"/>
            </a:solidFill>
          </a:endParaRPr>
        </a:p>
      </dgm:t>
    </dgm:pt>
    <dgm:pt modelId="{521903A7-40AE-448A-B11B-E8AA64AE7E36}" type="sibTrans" cxnId="{713CABB0-DDB5-44FF-824F-CCBA4105C295}">
      <dgm:prSet/>
      <dgm:spPr/>
      <dgm:t>
        <a:bodyPr/>
        <a:lstStyle/>
        <a:p>
          <a:endParaRPr lang="en-US">
            <a:solidFill>
              <a:schemeClr val="tx1"/>
            </a:solidFill>
          </a:endParaRPr>
        </a:p>
      </dgm:t>
    </dgm:pt>
    <dgm:pt modelId="{3176D7C7-2586-4B48-A363-B85383045AEB}" type="pres">
      <dgm:prSet presAssocID="{6204C9CD-B177-4EF5-A711-EAAD160F62F5}" presName="diagram" presStyleCnt="0">
        <dgm:presLayoutVars>
          <dgm:dir/>
          <dgm:resizeHandles val="exact"/>
        </dgm:presLayoutVars>
      </dgm:prSet>
      <dgm:spPr/>
    </dgm:pt>
    <dgm:pt modelId="{0E8E9F94-AC31-4A7D-841F-C6928AA9878A}" type="pres">
      <dgm:prSet presAssocID="{CE3AF991-1216-4C6C-8EBF-A89348A270AE}" presName="node" presStyleLbl="node1" presStyleIdx="0" presStyleCnt="5">
        <dgm:presLayoutVars>
          <dgm:bulletEnabled val="1"/>
        </dgm:presLayoutVars>
      </dgm:prSet>
      <dgm:spPr/>
    </dgm:pt>
    <dgm:pt modelId="{DF02527F-6A04-43AD-887B-504C0D312F35}" type="pres">
      <dgm:prSet presAssocID="{F2EA79AF-1AFB-4177-8DC3-7BABF135EC43}" presName="sibTrans" presStyleCnt="0"/>
      <dgm:spPr/>
    </dgm:pt>
    <dgm:pt modelId="{47F0B324-2DD9-4247-A7EE-9AB5EC70D356}" type="pres">
      <dgm:prSet presAssocID="{2B3407EB-39E4-4567-A087-418433D7934A}" presName="node" presStyleLbl="node1" presStyleIdx="1" presStyleCnt="5" custLinFactNeighborX="0" custLinFactNeighborY="-758">
        <dgm:presLayoutVars>
          <dgm:bulletEnabled val="1"/>
        </dgm:presLayoutVars>
      </dgm:prSet>
      <dgm:spPr/>
    </dgm:pt>
    <dgm:pt modelId="{98DC9358-ADE3-4EF1-8B6C-0B2970009586}" type="pres">
      <dgm:prSet presAssocID="{29C5D99E-56E2-4AF4-AB7F-6F438C7318D1}" presName="sibTrans" presStyleCnt="0"/>
      <dgm:spPr/>
    </dgm:pt>
    <dgm:pt modelId="{6AD70F72-97E4-492E-9C5C-63A4A32D2395}" type="pres">
      <dgm:prSet presAssocID="{25A3AEA3-6F94-4DBF-8C46-CFEF4DB8BA61}" presName="node" presStyleLbl="node1" presStyleIdx="2" presStyleCnt="5">
        <dgm:presLayoutVars>
          <dgm:bulletEnabled val="1"/>
        </dgm:presLayoutVars>
      </dgm:prSet>
      <dgm:spPr/>
    </dgm:pt>
    <dgm:pt modelId="{F5E06EFB-3CED-4AEE-903A-1434BF117420}" type="pres">
      <dgm:prSet presAssocID="{6A130C74-0F5E-462B-BB38-7EFC0A2AE21D}" presName="sibTrans" presStyleCnt="0"/>
      <dgm:spPr/>
    </dgm:pt>
    <dgm:pt modelId="{9376534B-FD9F-4571-8BD8-F32D1E0CD646}" type="pres">
      <dgm:prSet presAssocID="{843A454F-A0A7-4219-BDDB-962202BF2D9E}" presName="node" presStyleLbl="node1" presStyleIdx="3" presStyleCnt="5">
        <dgm:presLayoutVars>
          <dgm:bulletEnabled val="1"/>
        </dgm:presLayoutVars>
      </dgm:prSet>
      <dgm:spPr/>
    </dgm:pt>
    <dgm:pt modelId="{2B9E7335-5754-486C-8337-09209941815A}" type="pres">
      <dgm:prSet presAssocID="{10368A16-824D-4741-989E-E3BCC4C69CF1}" presName="sibTrans" presStyleCnt="0"/>
      <dgm:spPr/>
    </dgm:pt>
    <dgm:pt modelId="{2442583B-0C59-48C6-9436-F6037A643EA9}" type="pres">
      <dgm:prSet presAssocID="{69A1FEE6-1499-4146-B346-807AA008EBAC}" presName="node" presStyleLbl="node1" presStyleIdx="4" presStyleCnt="5">
        <dgm:presLayoutVars>
          <dgm:bulletEnabled val="1"/>
        </dgm:presLayoutVars>
      </dgm:prSet>
      <dgm:spPr/>
    </dgm:pt>
  </dgm:ptLst>
  <dgm:cxnLst>
    <dgm:cxn modelId="{4E2C6707-88B2-49B5-A314-06503F5CCF37}" type="presOf" srcId="{25A3AEA3-6F94-4DBF-8C46-CFEF4DB8BA61}" destId="{6AD70F72-97E4-492E-9C5C-63A4A32D2395}" srcOrd="0" destOrd="0" presId="urn:microsoft.com/office/officeart/2005/8/layout/default"/>
    <dgm:cxn modelId="{961B8C17-3F00-4B54-BDCF-07993553C359}" type="presOf" srcId="{69A1FEE6-1499-4146-B346-807AA008EBAC}" destId="{2442583B-0C59-48C6-9436-F6037A643EA9}" srcOrd="0" destOrd="0" presId="urn:microsoft.com/office/officeart/2005/8/layout/default"/>
    <dgm:cxn modelId="{7A810E19-61FB-4BA7-938D-DFD1B8C521DD}" type="presOf" srcId="{CE3AF991-1216-4C6C-8EBF-A89348A270AE}" destId="{0E8E9F94-AC31-4A7D-841F-C6928AA9878A}" srcOrd="0" destOrd="0" presId="urn:microsoft.com/office/officeart/2005/8/layout/default"/>
    <dgm:cxn modelId="{98FB5E2C-ACFB-40B1-8ECA-69E26022F895}" srcId="{6204C9CD-B177-4EF5-A711-EAAD160F62F5}" destId="{2B3407EB-39E4-4567-A087-418433D7934A}" srcOrd="1" destOrd="0" parTransId="{FFC04B91-B607-4685-BD90-5341B0031E9A}" sibTransId="{29C5D99E-56E2-4AF4-AB7F-6F438C7318D1}"/>
    <dgm:cxn modelId="{0B34C136-4495-42E8-B5A8-5B69C0DBAB6C}" type="presOf" srcId="{2B3407EB-39E4-4567-A087-418433D7934A}" destId="{47F0B324-2DD9-4247-A7EE-9AB5EC70D356}" srcOrd="0" destOrd="0" presId="urn:microsoft.com/office/officeart/2005/8/layout/default"/>
    <dgm:cxn modelId="{2267CE60-898A-455A-BA5D-87B478A0381D}" srcId="{6204C9CD-B177-4EF5-A711-EAAD160F62F5}" destId="{25A3AEA3-6F94-4DBF-8C46-CFEF4DB8BA61}" srcOrd="2" destOrd="0" parTransId="{4CEED675-E9DB-4639-A2D2-16B45B7226A2}" sibTransId="{6A130C74-0F5E-462B-BB38-7EFC0A2AE21D}"/>
    <dgm:cxn modelId="{F5CDF260-F58E-41E6-BEE1-7A99D3EA68B3}" type="presOf" srcId="{843A454F-A0A7-4219-BDDB-962202BF2D9E}" destId="{9376534B-FD9F-4571-8BD8-F32D1E0CD646}" srcOrd="0" destOrd="0" presId="urn:microsoft.com/office/officeart/2005/8/layout/default"/>
    <dgm:cxn modelId="{8BE303A1-BB4B-4F19-B22D-E138E4DA995B}" srcId="{6204C9CD-B177-4EF5-A711-EAAD160F62F5}" destId="{CE3AF991-1216-4C6C-8EBF-A89348A270AE}" srcOrd="0" destOrd="0" parTransId="{C07D6877-52CA-4D0B-B117-DEA09EF00EF7}" sibTransId="{F2EA79AF-1AFB-4177-8DC3-7BABF135EC43}"/>
    <dgm:cxn modelId="{713CABB0-DDB5-44FF-824F-CCBA4105C295}" srcId="{6204C9CD-B177-4EF5-A711-EAAD160F62F5}" destId="{69A1FEE6-1499-4146-B346-807AA008EBAC}" srcOrd="4" destOrd="0" parTransId="{EEA8EF5E-D27F-46B3-8415-05103F18B6B1}" sibTransId="{521903A7-40AE-448A-B11B-E8AA64AE7E36}"/>
    <dgm:cxn modelId="{9DF1B7CF-A055-4D2C-80AE-F554EB157270}" srcId="{6204C9CD-B177-4EF5-A711-EAAD160F62F5}" destId="{843A454F-A0A7-4219-BDDB-962202BF2D9E}" srcOrd="3" destOrd="0" parTransId="{E2C4BDDD-C0CB-44CF-8EA0-CCF74D1E79A6}" sibTransId="{10368A16-824D-4741-989E-E3BCC4C69CF1}"/>
    <dgm:cxn modelId="{1080E4F3-189A-4671-ABEC-49D41A98DD70}" type="presOf" srcId="{6204C9CD-B177-4EF5-A711-EAAD160F62F5}" destId="{3176D7C7-2586-4B48-A363-B85383045AEB}" srcOrd="0" destOrd="0" presId="urn:microsoft.com/office/officeart/2005/8/layout/default"/>
    <dgm:cxn modelId="{5DB6C7E9-ECD4-469B-BA07-803C46072E47}" type="presParOf" srcId="{3176D7C7-2586-4B48-A363-B85383045AEB}" destId="{0E8E9F94-AC31-4A7D-841F-C6928AA9878A}" srcOrd="0" destOrd="0" presId="urn:microsoft.com/office/officeart/2005/8/layout/default"/>
    <dgm:cxn modelId="{340D2DFD-E41F-4B3D-8E5E-C61FAD6034EE}" type="presParOf" srcId="{3176D7C7-2586-4B48-A363-B85383045AEB}" destId="{DF02527F-6A04-43AD-887B-504C0D312F35}" srcOrd="1" destOrd="0" presId="urn:microsoft.com/office/officeart/2005/8/layout/default"/>
    <dgm:cxn modelId="{D2B3DD9A-08F5-4B94-B58A-3571BEE7A41F}" type="presParOf" srcId="{3176D7C7-2586-4B48-A363-B85383045AEB}" destId="{47F0B324-2DD9-4247-A7EE-9AB5EC70D356}" srcOrd="2" destOrd="0" presId="urn:microsoft.com/office/officeart/2005/8/layout/default"/>
    <dgm:cxn modelId="{2C26070A-056E-4756-B883-FC03DB9F7C33}" type="presParOf" srcId="{3176D7C7-2586-4B48-A363-B85383045AEB}" destId="{98DC9358-ADE3-4EF1-8B6C-0B2970009586}" srcOrd="3" destOrd="0" presId="urn:microsoft.com/office/officeart/2005/8/layout/default"/>
    <dgm:cxn modelId="{5903E909-59E4-46BF-A325-E37D731BD0FD}" type="presParOf" srcId="{3176D7C7-2586-4B48-A363-B85383045AEB}" destId="{6AD70F72-97E4-492E-9C5C-63A4A32D2395}" srcOrd="4" destOrd="0" presId="urn:microsoft.com/office/officeart/2005/8/layout/default"/>
    <dgm:cxn modelId="{27C15EE5-67ED-4C6C-8897-83F67FDF0F6B}" type="presParOf" srcId="{3176D7C7-2586-4B48-A363-B85383045AEB}" destId="{F5E06EFB-3CED-4AEE-903A-1434BF117420}" srcOrd="5" destOrd="0" presId="urn:microsoft.com/office/officeart/2005/8/layout/default"/>
    <dgm:cxn modelId="{273435C6-809C-43E4-BFA0-09DD57DB92BB}" type="presParOf" srcId="{3176D7C7-2586-4B48-A363-B85383045AEB}" destId="{9376534B-FD9F-4571-8BD8-F32D1E0CD646}" srcOrd="6" destOrd="0" presId="urn:microsoft.com/office/officeart/2005/8/layout/default"/>
    <dgm:cxn modelId="{8428FC0D-D294-4544-8716-8564F8976E4C}" type="presParOf" srcId="{3176D7C7-2586-4B48-A363-B85383045AEB}" destId="{2B9E7335-5754-486C-8337-09209941815A}" srcOrd="7" destOrd="0" presId="urn:microsoft.com/office/officeart/2005/8/layout/default"/>
    <dgm:cxn modelId="{1FAAD5F7-5037-4E0D-A10B-53FC81D33FDC}" type="presParOf" srcId="{3176D7C7-2586-4B48-A363-B85383045AEB}" destId="{2442583B-0C59-48C6-9436-F6037A643EA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4F21962-463B-4804-8DF9-56EEF5DA23BB}"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7953D797-7255-465F-829F-CB347BD5019B}">
      <dgm:prSet/>
      <dgm:spPr>
        <a:solidFill>
          <a:srgbClr val="650D79"/>
        </a:solidFill>
      </dgm:spPr>
      <dgm:t>
        <a:bodyPr/>
        <a:lstStyle/>
        <a:p>
          <a:r>
            <a:rPr lang="en-US" dirty="0"/>
            <a:t>ONRR Accountant</a:t>
          </a:r>
        </a:p>
      </dgm:t>
    </dgm:pt>
    <dgm:pt modelId="{A4430C56-A596-43B4-9C86-9B8C6F159023}" type="parTrans" cxnId="{0BB7ACCA-4442-4DE1-AB36-57C10F8318D0}">
      <dgm:prSet/>
      <dgm:spPr/>
      <dgm:t>
        <a:bodyPr/>
        <a:lstStyle/>
        <a:p>
          <a:endParaRPr lang="en-US"/>
        </a:p>
      </dgm:t>
    </dgm:pt>
    <dgm:pt modelId="{B90DB41E-EAC2-42D0-BBC5-465410D9144E}" type="sibTrans" cxnId="{0BB7ACCA-4442-4DE1-AB36-57C10F8318D0}">
      <dgm:prSet/>
      <dgm:spPr/>
      <dgm:t>
        <a:bodyPr/>
        <a:lstStyle/>
        <a:p>
          <a:endParaRPr lang="en-US"/>
        </a:p>
      </dgm:t>
    </dgm:pt>
    <dgm:pt modelId="{6A137AC0-9E3D-436A-B4AA-AB004BD21C0E}">
      <dgm:prSet custT="1"/>
      <dgm:spPr>
        <a:solidFill>
          <a:srgbClr val="D3CCD7">
            <a:alpha val="89804"/>
          </a:srgbClr>
        </a:solidFill>
      </dgm:spPr>
      <dgm:t>
        <a:bodyPr/>
        <a:lstStyle/>
        <a:p>
          <a:pPr marL="231775" indent="0">
            <a:buFontTx/>
            <a:buNone/>
          </a:pPr>
          <a:r>
            <a:rPr lang="en-US" sz="2600" dirty="0"/>
            <a:t>Many questions can be handled by the accountant shown on the invoice</a:t>
          </a:r>
        </a:p>
      </dgm:t>
    </dgm:pt>
    <dgm:pt modelId="{66347AA8-F78C-4160-BC97-F87221A32689}" type="parTrans" cxnId="{B7A24CD5-0354-44F2-8A54-D3AED204B521}">
      <dgm:prSet/>
      <dgm:spPr/>
      <dgm:t>
        <a:bodyPr/>
        <a:lstStyle/>
        <a:p>
          <a:endParaRPr lang="en-US"/>
        </a:p>
      </dgm:t>
    </dgm:pt>
    <dgm:pt modelId="{2261C705-CC57-4D5B-9310-C6FFB2EBB6A2}" type="sibTrans" cxnId="{B7A24CD5-0354-44F2-8A54-D3AED204B521}">
      <dgm:prSet/>
      <dgm:spPr/>
      <dgm:t>
        <a:bodyPr/>
        <a:lstStyle/>
        <a:p>
          <a:endParaRPr lang="en-US"/>
        </a:p>
      </dgm:t>
    </dgm:pt>
    <dgm:pt modelId="{68F72231-504E-4A40-8CA5-8B7F6E94819B}">
      <dgm:prSet/>
      <dgm:spPr/>
      <dgm:t>
        <a:bodyPr/>
        <a:lstStyle/>
        <a:p>
          <a:r>
            <a:rPr lang="en-US" dirty="0"/>
            <a:t>Appeals</a:t>
          </a:r>
        </a:p>
      </dgm:t>
    </dgm:pt>
    <dgm:pt modelId="{CAB977DB-BC9E-420F-A5D7-54771BB5BE01}" type="parTrans" cxnId="{B08A7371-A084-41E9-9F51-31A0A0F80BED}">
      <dgm:prSet/>
      <dgm:spPr/>
      <dgm:t>
        <a:bodyPr/>
        <a:lstStyle/>
        <a:p>
          <a:endParaRPr lang="en-US"/>
        </a:p>
      </dgm:t>
    </dgm:pt>
    <dgm:pt modelId="{BA343B11-2CA7-48C1-A18B-AD8611926273}" type="sibTrans" cxnId="{B08A7371-A084-41E9-9F51-31A0A0F80BED}">
      <dgm:prSet/>
      <dgm:spPr/>
      <dgm:t>
        <a:bodyPr/>
        <a:lstStyle/>
        <a:p>
          <a:endParaRPr lang="en-US"/>
        </a:p>
      </dgm:t>
    </dgm:pt>
    <dgm:pt modelId="{9747969F-22F6-44AD-A78D-288DAD6D1D44}">
      <dgm:prSet custT="1"/>
      <dgm:spPr/>
      <dgm:t>
        <a:bodyPr/>
        <a:lstStyle/>
        <a:p>
          <a:pPr marL="115888" indent="0" algn="l">
            <a:buFontTx/>
            <a:buNone/>
          </a:pPr>
          <a:r>
            <a:rPr lang="en-US" sz="2000" dirty="0"/>
            <a:t>Exercise appeal rights received with invoice if issue isn’t resolved</a:t>
          </a:r>
        </a:p>
      </dgm:t>
    </dgm:pt>
    <dgm:pt modelId="{75CC0FCC-947D-4338-834E-364C592E1658}" type="parTrans" cxnId="{6F2C3540-30B5-4B32-B9EF-3F2C508DBD03}">
      <dgm:prSet/>
      <dgm:spPr/>
      <dgm:t>
        <a:bodyPr/>
        <a:lstStyle/>
        <a:p>
          <a:endParaRPr lang="en-US"/>
        </a:p>
      </dgm:t>
    </dgm:pt>
    <dgm:pt modelId="{98AFE727-C40D-4978-9514-FDA7AABAA202}" type="sibTrans" cxnId="{6F2C3540-30B5-4B32-B9EF-3F2C508DBD03}">
      <dgm:prSet/>
      <dgm:spPr/>
      <dgm:t>
        <a:bodyPr/>
        <a:lstStyle/>
        <a:p>
          <a:endParaRPr lang="en-US"/>
        </a:p>
      </dgm:t>
    </dgm:pt>
    <dgm:pt modelId="{60F8B2D0-1481-42DC-B030-A5E1311ED1FE}">
      <dgm:prSet custT="1"/>
      <dgm:spPr/>
      <dgm:t>
        <a:bodyPr/>
        <a:lstStyle/>
        <a:p>
          <a:pPr marL="115888" indent="0" algn="l">
            <a:buFontTx/>
            <a:buNone/>
          </a:pPr>
          <a:r>
            <a:rPr lang="en-US" sz="2000" dirty="0"/>
            <a:t>For more information concerning appeals, visit ONRR.gov.</a:t>
          </a:r>
        </a:p>
      </dgm:t>
    </dgm:pt>
    <dgm:pt modelId="{7CAABBBA-C802-4469-A660-C695A8961160}" type="parTrans" cxnId="{2578A0B5-6D09-4D05-A31E-D318D8F12725}">
      <dgm:prSet/>
      <dgm:spPr/>
      <dgm:t>
        <a:bodyPr/>
        <a:lstStyle/>
        <a:p>
          <a:endParaRPr lang="en-US"/>
        </a:p>
      </dgm:t>
    </dgm:pt>
    <dgm:pt modelId="{A64C319C-2222-4946-967C-17A97E500BD2}" type="sibTrans" cxnId="{2578A0B5-6D09-4D05-A31E-D318D8F12725}">
      <dgm:prSet/>
      <dgm:spPr/>
      <dgm:t>
        <a:bodyPr/>
        <a:lstStyle/>
        <a:p>
          <a:endParaRPr lang="en-US"/>
        </a:p>
      </dgm:t>
    </dgm:pt>
    <dgm:pt modelId="{22346CD9-E013-4E1B-974D-E3B4174CFA7D}">
      <dgm:prSet custT="1"/>
      <dgm:spPr/>
      <dgm:t>
        <a:bodyPr/>
        <a:lstStyle/>
        <a:p>
          <a:pPr marL="115888" indent="0" algn="l">
            <a:buFontTx/>
            <a:buNone/>
          </a:pPr>
          <a:endParaRPr lang="en-US" sz="1000" dirty="0"/>
        </a:p>
      </dgm:t>
    </dgm:pt>
    <dgm:pt modelId="{D4BF00C6-AD5B-44EC-9E17-5FD4D454729A}" type="parTrans" cxnId="{3C6B980C-3743-45C1-B624-1FC7BFB06E68}">
      <dgm:prSet/>
      <dgm:spPr/>
      <dgm:t>
        <a:bodyPr/>
        <a:lstStyle/>
        <a:p>
          <a:endParaRPr lang="en-US"/>
        </a:p>
      </dgm:t>
    </dgm:pt>
    <dgm:pt modelId="{4CFE468B-5716-49E5-A8A5-511604FAB117}" type="sibTrans" cxnId="{3C6B980C-3743-45C1-B624-1FC7BFB06E68}">
      <dgm:prSet/>
      <dgm:spPr/>
      <dgm:t>
        <a:bodyPr/>
        <a:lstStyle/>
        <a:p>
          <a:endParaRPr lang="en-US"/>
        </a:p>
      </dgm:t>
    </dgm:pt>
    <dgm:pt modelId="{622C0551-006B-463A-A70D-5B306977CD7B}" type="pres">
      <dgm:prSet presAssocID="{74F21962-463B-4804-8DF9-56EEF5DA23BB}" presName="Name0" presStyleCnt="0">
        <dgm:presLayoutVars>
          <dgm:dir/>
          <dgm:animLvl val="lvl"/>
          <dgm:resizeHandles val="exact"/>
        </dgm:presLayoutVars>
      </dgm:prSet>
      <dgm:spPr/>
    </dgm:pt>
    <dgm:pt modelId="{8F24A56A-E552-4CAA-923A-62E2159C1A78}" type="pres">
      <dgm:prSet presAssocID="{7953D797-7255-465F-829F-CB347BD5019B}" presName="linNode" presStyleCnt="0"/>
      <dgm:spPr/>
    </dgm:pt>
    <dgm:pt modelId="{54A57F45-25C3-4AAD-A72B-30044C38BB39}" type="pres">
      <dgm:prSet presAssocID="{7953D797-7255-465F-829F-CB347BD5019B}" presName="parentText" presStyleLbl="node1" presStyleIdx="0" presStyleCnt="2" custScaleX="78563">
        <dgm:presLayoutVars>
          <dgm:chMax val="1"/>
          <dgm:bulletEnabled val="1"/>
        </dgm:presLayoutVars>
      </dgm:prSet>
      <dgm:spPr/>
    </dgm:pt>
    <dgm:pt modelId="{51EC674C-081E-4F4A-82C4-A2B438207A83}" type="pres">
      <dgm:prSet presAssocID="{7953D797-7255-465F-829F-CB347BD5019B}" presName="descendantText" presStyleLbl="alignAccFollowNode1" presStyleIdx="0" presStyleCnt="2" custScaleX="118473" custLinFactNeighborX="-664" custLinFactNeighborY="752">
        <dgm:presLayoutVars>
          <dgm:bulletEnabled val="1"/>
        </dgm:presLayoutVars>
      </dgm:prSet>
      <dgm:spPr/>
    </dgm:pt>
    <dgm:pt modelId="{B4BB3F60-956C-4638-8EAA-B1DB03694986}" type="pres">
      <dgm:prSet presAssocID="{B90DB41E-EAC2-42D0-BBC5-465410D9144E}" presName="sp" presStyleCnt="0"/>
      <dgm:spPr/>
    </dgm:pt>
    <dgm:pt modelId="{90675DE3-A44E-4950-90D6-A03F1CD84171}" type="pres">
      <dgm:prSet presAssocID="{68F72231-504E-4A40-8CA5-8B7F6E94819B}" presName="linNode" presStyleCnt="0"/>
      <dgm:spPr/>
    </dgm:pt>
    <dgm:pt modelId="{D335EF83-4ADC-4651-8C92-2470E1FC2BF9}" type="pres">
      <dgm:prSet presAssocID="{68F72231-504E-4A40-8CA5-8B7F6E94819B}" presName="parentText" presStyleLbl="node1" presStyleIdx="1" presStyleCnt="2" custScaleX="78563">
        <dgm:presLayoutVars>
          <dgm:chMax val="1"/>
          <dgm:bulletEnabled val="1"/>
        </dgm:presLayoutVars>
      </dgm:prSet>
      <dgm:spPr/>
    </dgm:pt>
    <dgm:pt modelId="{CB694A81-D808-44CC-BE1C-1E5454DCEF6A}" type="pres">
      <dgm:prSet presAssocID="{68F72231-504E-4A40-8CA5-8B7F6E94819B}" presName="descendantText" presStyleLbl="alignAccFollowNode1" presStyleIdx="1" presStyleCnt="2" custScaleX="118473" custLinFactNeighborY="0">
        <dgm:presLayoutVars>
          <dgm:bulletEnabled val="1"/>
        </dgm:presLayoutVars>
      </dgm:prSet>
      <dgm:spPr/>
    </dgm:pt>
  </dgm:ptLst>
  <dgm:cxnLst>
    <dgm:cxn modelId="{3C6B980C-3743-45C1-B624-1FC7BFB06E68}" srcId="{68F72231-504E-4A40-8CA5-8B7F6E94819B}" destId="{22346CD9-E013-4E1B-974D-E3B4174CFA7D}" srcOrd="1" destOrd="0" parTransId="{D4BF00C6-AD5B-44EC-9E17-5FD4D454729A}" sibTransId="{4CFE468B-5716-49E5-A8A5-511604FAB117}"/>
    <dgm:cxn modelId="{20D9C725-BC7D-484B-B5B5-5F80A3426EA1}" type="presOf" srcId="{22346CD9-E013-4E1B-974D-E3B4174CFA7D}" destId="{CB694A81-D808-44CC-BE1C-1E5454DCEF6A}" srcOrd="0" destOrd="1" presId="urn:microsoft.com/office/officeart/2005/8/layout/vList5"/>
    <dgm:cxn modelId="{036A6D26-580E-4F82-BBD6-E18FA3A532C5}" type="presOf" srcId="{6A137AC0-9E3D-436A-B4AA-AB004BD21C0E}" destId="{51EC674C-081E-4F4A-82C4-A2B438207A83}" srcOrd="0" destOrd="0" presId="urn:microsoft.com/office/officeart/2005/8/layout/vList5"/>
    <dgm:cxn modelId="{1152312D-4B41-478B-A211-2D58F82EAF17}" type="presOf" srcId="{7953D797-7255-465F-829F-CB347BD5019B}" destId="{54A57F45-25C3-4AAD-A72B-30044C38BB39}" srcOrd="0" destOrd="0" presId="urn:microsoft.com/office/officeart/2005/8/layout/vList5"/>
    <dgm:cxn modelId="{6F2C3540-30B5-4B32-B9EF-3F2C508DBD03}" srcId="{68F72231-504E-4A40-8CA5-8B7F6E94819B}" destId="{9747969F-22F6-44AD-A78D-288DAD6D1D44}" srcOrd="0" destOrd="0" parTransId="{75CC0FCC-947D-4338-834E-364C592E1658}" sibTransId="{98AFE727-C40D-4978-9514-FDA7AABAA202}"/>
    <dgm:cxn modelId="{74AE2B4D-F617-45AB-A6FD-E04AFDF4BC5F}" type="presOf" srcId="{9747969F-22F6-44AD-A78D-288DAD6D1D44}" destId="{CB694A81-D808-44CC-BE1C-1E5454DCEF6A}" srcOrd="0" destOrd="0" presId="urn:microsoft.com/office/officeart/2005/8/layout/vList5"/>
    <dgm:cxn modelId="{B08A7371-A084-41E9-9F51-31A0A0F80BED}" srcId="{74F21962-463B-4804-8DF9-56EEF5DA23BB}" destId="{68F72231-504E-4A40-8CA5-8B7F6E94819B}" srcOrd="1" destOrd="0" parTransId="{CAB977DB-BC9E-420F-A5D7-54771BB5BE01}" sibTransId="{BA343B11-2CA7-48C1-A18B-AD8611926273}"/>
    <dgm:cxn modelId="{2578A0B5-6D09-4D05-A31E-D318D8F12725}" srcId="{68F72231-504E-4A40-8CA5-8B7F6E94819B}" destId="{60F8B2D0-1481-42DC-B030-A5E1311ED1FE}" srcOrd="2" destOrd="0" parTransId="{7CAABBBA-C802-4469-A660-C695A8961160}" sibTransId="{A64C319C-2222-4946-967C-17A97E500BD2}"/>
    <dgm:cxn modelId="{A7F984C5-31A0-4FCB-AD25-48AC730812BC}" type="presOf" srcId="{68F72231-504E-4A40-8CA5-8B7F6E94819B}" destId="{D335EF83-4ADC-4651-8C92-2470E1FC2BF9}" srcOrd="0" destOrd="0" presId="urn:microsoft.com/office/officeart/2005/8/layout/vList5"/>
    <dgm:cxn modelId="{0BB7ACCA-4442-4DE1-AB36-57C10F8318D0}" srcId="{74F21962-463B-4804-8DF9-56EEF5DA23BB}" destId="{7953D797-7255-465F-829F-CB347BD5019B}" srcOrd="0" destOrd="0" parTransId="{A4430C56-A596-43B4-9C86-9B8C6F159023}" sibTransId="{B90DB41E-EAC2-42D0-BBC5-465410D9144E}"/>
    <dgm:cxn modelId="{B7A24CD5-0354-44F2-8A54-D3AED204B521}" srcId="{7953D797-7255-465F-829F-CB347BD5019B}" destId="{6A137AC0-9E3D-436A-B4AA-AB004BD21C0E}" srcOrd="0" destOrd="0" parTransId="{66347AA8-F78C-4160-BC97-F87221A32689}" sibTransId="{2261C705-CC57-4D5B-9310-C6FFB2EBB6A2}"/>
    <dgm:cxn modelId="{0A6445E0-F0EE-45F1-9A8E-911F23C181E2}" type="presOf" srcId="{60F8B2D0-1481-42DC-B030-A5E1311ED1FE}" destId="{CB694A81-D808-44CC-BE1C-1E5454DCEF6A}" srcOrd="0" destOrd="2" presId="urn:microsoft.com/office/officeart/2005/8/layout/vList5"/>
    <dgm:cxn modelId="{651CECF3-54D0-4698-BEDE-9B7319528F58}" type="presOf" srcId="{74F21962-463B-4804-8DF9-56EEF5DA23BB}" destId="{622C0551-006B-463A-A70D-5B306977CD7B}" srcOrd="0" destOrd="0" presId="urn:microsoft.com/office/officeart/2005/8/layout/vList5"/>
    <dgm:cxn modelId="{29A2BBCA-7BD6-4F14-849D-2A370E844956}" type="presParOf" srcId="{622C0551-006B-463A-A70D-5B306977CD7B}" destId="{8F24A56A-E552-4CAA-923A-62E2159C1A78}" srcOrd="0" destOrd="0" presId="urn:microsoft.com/office/officeart/2005/8/layout/vList5"/>
    <dgm:cxn modelId="{A76424D9-611A-42ED-8091-A3A757A72D44}" type="presParOf" srcId="{8F24A56A-E552-4CAA-923A-62E2159C1A78}" destId="{54A57F45-25C3-4AAD-A72B-30044C38BB39}" srcOrd="0" destOrd="0" presId="urn:microsoft.com/office/officeart/2005/8/layout/vList5"/>
    <dgm:cxn modelId="{B7D84180-33AE-44BC-9474-2697DD03BD98}" type="presParOf" srcId="{8F24A56A-E552-4CAA-923A-62E2159C1A78}" destId="{51EC674C-081E-4F4A-82C4-A2B438207A83}" srcOrd="1" destOrd="0" presId="urn:microsoft.com/office/officeart/2005/8/layout/vList5"/>
    <dgm:cxn modelId="{28773627-7BDC-4926-866D-29DB4F1D5B7D}" type="presParOf" srcId="{622C0551-006B-463A-A70D-5B306977CD7B}" destId="{B4BB3F60-956C-4638-8EAA-B1DB03694986}" srcOrd="1" destOrd="0" presId="urn:microsoft.com/office/officeart/2005/8/layout/vList5"/>
    <dgm:cxn modelId="{B47123E4-0CD9-460B-A82E-654984D7D09C}" type="presParOf" srcId="{622C0551-006B-463A-A70D-5B306977CD7B}" destId="{90675DE3-A44E-4950-90D6-A03F1CD84171}" srcOrd="2" destOrd="0" presId="urn:microsoft.com/office/officeart/2005/8/layout/vList5"/>
    <dgm:cxn modelId="{AE527CD0-4ECC-438D-A571-A292657072B4}" type="presParOf" srcId="{90675DE3-A44E-4950-90D6-A03F1CD84171}" destId="{D335EF83-4ADC-4651-8C92-2470E1FC2BF9}" srcOrd="0" destOrd="0" presId="urn:microsoft.com/office/officeart/2005/8/layout/vList5"/>
    <dgm:cxn modelId="{68D1C653-15AD-41DD-BB3D-7B764498C221}" type="presParOf" srcId="{90675DE3-A44E-4950-90D6-A03F1CD84171}" destId="{CB694A81-D808-44CC-BE1C-1E5454DCEF6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B677C02-B61E-48FB-A18A-F242170C1C2A}" type="doc">
      <dgm:prSet loTypeId="urn:microsoft.com/office/officeart/2005/8/layout/hierarchy3" loCatId="hierarchy" qsTypeId="urn:microsoft.com/office/officeart/2005/8/quickstyle/simple1" qsCatId="simple" csTypeId="urn:microsoft.com/office/officeart/2005/8/colors/accent3_1" csCatId="accent3" phldr="1"/>
      <dgm:spPr/>
      <dgm:t>
        <a:bodyPr/>
        <a:lstStyle/>
        <a:p>
          <a:endParaRPr lang="en-US"/>
        </a:p>
      </dgm:t>
    </dgm:pt>
    <dgm:pt modelId="{F448D85D-E0F1-465D-A438-0FA500845545}">
      <dgm:prSet/>
      <dgm:spPr/>
      <dgm:t>
        <a:bodyPr/>
        <a:lstStyle/>
        <a:p>
          <a:r>
            <a:rPr lang="en-US" b="1"/>
            <a:t>Financial Lease Term Obligations Invoice (FIN)</a:t>
          </a:r>
          <a:endParaRPr lang="en-US"/>
        </a:p>
      </dgm:t>
    </dgm:pt>
    <dgm:pt modelId="{BEFF0DC7-BB7B-42C5-AAD3-4975C27CB29C}" type="parTrans" cxnId="{2CCF7B14-9667-4E13-B8FB-B0563C91FF6A}">
      <dgm:prSet/>
      <dgm:spPr/>
      <dgm:t>
        <a:bodyPr/>
        <a:lstStyle/>
        <a:p>
          <a:endParaRPr lang="en-US"/>
        </a:p>
      </dgm:t>
    </dgm:pt>
    <dgm:pt modelId="{D1F315B4-F8F6-4F2D-AA26-0FD23F7825DB}" type="sibTrans" cxnId="{2CCF7B14-9667-4E13-B8FB-B0563C91FF6A}">
      <dgm:prSet/>
      <dgm:spPr/>
      <dgm:t>
        <a:bodyPr/>
        <a:lstStyle/>
        <a:p>
          <a:endParaRPr lang="en-US"/>
        </a:p>
      </dgm:t>
    </dgm:pt>
    <dgm:pt modelId="{D84A6228-B27D-4A89-B175-C310472DCA5D}">
      <dgm:prSet/>
      <dgm:spPr>
        <a:solidFill>
          <a:srgbClr val="CBD0CC">
            <a:alpha val="89804"/>
          </a:srgbClr>
        </a:solidFill>
      </dgm:spPr>
      <dgm:t>
        <a:bodyPr/>
        <a:lstStyle/>
        <a:p>
          <a:r>
            <a:rPr lang="en-US" i="1" dirty="0"/>
            <a:t>Unpaid or underpaid lease term obligations such as rent, minimum royalty, well fees, storage fees, advance royalty, right of way fees, etc.</a:t>
          </a:r>
          <a:endParaRPr lang="en-US" dirty="0"/>
        </a:p>
      </dgm:t>
    </dgm:pt>
    <dgm:pt modelId="{00510024-B996-49BC-87E4-3D4024EDA33E}" type="parTrans" cxnId="{62A8A286-5C0C-4566-9698-11D2160E5CAD}">
      <dgm:prSet/>
      <dgm:spPr/>
      <dgm:t>
        <a:bodyPr/>
        <a:lstStyle/>
        <a:p>
          <a:endParaRPr lang="en-US"/>
        </a:p>
      </dgm:t>
    </dgm:pt>
    <dgm:pt modelId="{2B3BDB95-9DBC-458A-B1E4-C258C064CA4C}" type="sibTrans" cxnId="{62A8A286-5C0C-4566-9698-11D2160E5CAD}">
      <dgm:prSet/>
      <dgm:spPr/>
      <dgm:t>
        <a:bodyPr/>
        <a:lstStyle/>
        <a:p>
          <a:endParaRPr lang="en-US"/>
        </a:p>
      </dgm:t>
    </dgm:pt>
    <dgm:pt modelId="{8103AC0C-5E4C-41AA-A225-89634CF4AAD8}">
      <dgm:prSet/>
      <dgm:spPr/>
      <dgm:t>
        <a:bodyPr/>
        <a:lstStyle/>
        <a:p>
          <a:r>
            <a:rPr lang="en-US" b="1" dirty="0"/>
            <a:t>Interest Invoice (INT)</a:t>
          </a:r>
          <a:endParaRPr lang="en-US" dirty="0"/>
        </a:p>
      </dgm:t>
    </dgm:pt>
    <dgm:pt modelId="{ABC1D656-1410-4A29-AA2F-49C980F04239}" type="parTrans" cxnId="{48DA6579-EF53-4B05-8928-F8C9892405A2}">
      <dgm:prSet/>
      <dgm:spPr/>
      <dgm:t>
        <a:bodyPr/>
        <a:lstStyle/>
        <a:p>
          <a:endParaRPr lang="en-US"/>
        </a:p>
      </dgm:t>
    </dgm:pt>
    <dgm:pt modelId="{F727942C-5CBB-40C4-B443-542811D55260}" type="sibTrans" cxnId="{48DA6579-EF53-4B05-8928-F8C9892405A2}">
      <dgm:prSet/>
      <dgm:spPr/>
      <dgm:t>
        <a:bodyPr/>
        <a:lstStyle/>
        <a:p>
          <a:endParaRPr lang="en-US"/>
        </a:p>
      </dgm:t>
    </dgm:pt>
    <dgm:pt modelId="{70F8DDB2-2222-41A1-ADEC-40D06D67BE64}">
      <dgm:prSet/>
      <dgm:spPr/>
      <dgm:t>
        <a:bodyPr/>
        <a:lstStyle/>
        <a:p>
          <a:r>
            <a:rPr lang="en-US" i="1"/>
            <a:t>Issued for late payment of royalties, invoices, and insufficient estimate balances</a:t>
          </a:r>
          <a:endParaRPr lang="en-US"/>
        </a:p>
      </dgm:t>
    </dgm:pt>
    <dgm:pt modelId="{8402CE0B-832C-42B1-9A30-7BDC8B2C3C10}" type="parTrans" cxnId="{C68559A1-6C80-46C7-8E4A-3C8387598E15}">
      <dgm:prSet/>
      <dgm:spPr/>
      <dgm:t>
        <a:bodyPr/>
        <a:lstStyle/>
        <a:p>
          <a:endParaRPr lang="en-US"/>
        </a:p>
      </dgm:t>
    </dgm:pt>
    <dgm:pt modelId="{45E06D60-14AE-48BF-9C51-3496DF68BDA5}" type="sibTrans" cxnId="{C68559A1-6C80-46C7-8E4A-3C8387598E15}">
      <dgm:prSet/>
      <dgm:spPr/>
      <dgm:t>
        <a:bodyPr/>
        <a:lstStyle/>
        <a:p>
          <a:endParaRPr lang="en-US"/>
        </a:p>
      </dgm:t>
    </dgm:pt>
    <dgm:pt modelId="{C7B4358E-5DE0-4D55-A0F2-D9C370CB8D6E}">
      <dgm:prSet/>
      <dgm:spPr/>
      <dgm:t>
        <a:bodyPr/>
        <a:lstStyle/>
        <a:p>
          <a:r>
            <a:rPr lang="en-US" b="1"/>
            <a:t>Other Invoice (OTH)</a:t>
          </a:r>
          <a:endParaRPr lang="en-US"/>
        </a:p>
      </dgm:t>
    </dgm:pt>
    <dgm:pt modelId="{E41025CB-E2B6-4E44-95C2-A493EBB93238}" type="parTrans" cxnId="{5845F9A0-3A58-43BD-B58D-FE019E6740D5}">
      <dgm:prSet/>
      <dgm:spPr/>
      <dgm:t>
        <a:bodyPr/>
        <a:lstStyle/>
        <a:p>
          <a:endParaRPr lang="en-US"/>
        </a:p>
      </dgm:t>
    </dgm:pt>
    <dgm:pt modelId="{FF760A93-C53A-468D-8D6D-783A6407FEBD}" type="sibTrans" cxnId="{5845F9A0-3A58-43BD-B58D-FE019E6740D5}">
      <dgm:prSet/>
      <dgm:spPr/>
      <dgm:t>
        <a:bodyPr/>
        <a:lstStyle/>
        <a:p>
          <a:endParaRPr lang="en-US"/>
        </a:p>
      </dgm:t>
    </dgm:pt>
    <dgm:pt modelId="{98CFCE0F-E0AC-4E99-8555-FE6DE904B787}">
      <dgm:prSet/>
      <dgm:spPr/>
      <dgm:t>
        <a:bodyPr/>
        <a:lstStyle/>
        <a:p>
          <a:r>
            <a:rPr lang="en-US" i="1"/>
            <a:t>Issued for all other fees and penalties such as liquidated damages, civil penalties, inspection fees, fisherman’s contingency fund</a:t>
          </a:r>
          <a:endParaRPr lang="en-US"/>
        </a:p>
      </dgm:t>
    </dgm:pt>
    <dgm:pt modelId="{88931F3E-B3C7-4B10-BC7C-040F62C3EDAF}" type="parTrans" cxnId="{73CBEB21-88D7-49E9-8EA2-2958E55BFAB7}">
      <dgm:prSet/>
      <dgm:spPr/>
      <dgm:t>
        <a:bodyPr/>
        <a:lstStyle/>
        <a:p>
          <a:endParaRPr lang="en-US"/>
        </a:p>
      </dgm:t>
    </dgm:pt>
    <dgm:pt modelId="{0CBEEAD9-A00D-4C11-916C-20138C83B260}" type="sibTrans" cxnId="{73CBEB21-88D7-49E9-8EA2-2958E55BFAB7}">
      <dgm:prSet/>
      <dgm:spPr/>
      <dgm:t>
        <a:bodyPr/>
        <a:lstStyle/>
        <a:p>
          <a:endParaRPr lang="en-US"/>
        </a:p>
      </dgm:t>
    </dgm:pt>
    <dgm:pt modelId="{36F759B6-3D4A-4A1D-B693-D02CC7BA6D87}" type="pres">
      <dgm:prSet presAssocID="{5B677C02-B61E-48FB-A18A-F242170C1C2A}" presName="diagram" presStyleCnt="0">
        <dgm:presLayoutVars>
          <dgm:chPref val="1"/>
          <dgm:dir/>
          <dgm:animOne val="branch"/>
          <dgm:animLvl val="lvl"/>
          <dgm:resizeHandles/>
        </dgm:presLayoutVars>
      </dgm:prSet>
      <dgm:spPr/>
    </dgm:pt>
    <dgm:pt modelId="{83A8F129-3A34-4E3C-A97A-552AA224E82E}" type="pres">
      <dgm:prSet presAssocID="{F448D85D-E0F1-465D-A438-0FA500845545}" presName="root" presStyleCnt="0"/>
      <dgm:spPr/>
    </dgm:pt>
    <dgm:pt modelId="{8CC14C92-B054-4C1B-9980-B3918A8AD5C8}" type="pres">
      <dgm:prSet presAssocID="{F448D85D-E0F1-465D-A438-0FA500845545}" presName="rootComposite" presStyleCnt="0"/>
      <dgm:spPr/>
    </dgm:pt>
    <dgm:pt modelId="{8B56F5D7-B42C-4802-A98B-2E29347F9E13}" type="pres">
      <dgm:prSet presAssocID="{F448D85D-E0F1-465D-A438-0FA500845545}" presName="rootText" presStyleLbl="node1" presStyleIdx="0" presStyleCnt="3"/>
      <dgm:spPr/>
    </dgm:pt>
    <dgm:pt modelId="{995D4DFF-9CFB-4027-A4D8-8D8F33C944B9}" type="pres">
      <dgm:prSet presAssocID="{F448D85D-E0F1-465D-A438-0FA500845545}" presName="rootConnector" presStyleLbl="node1" presStyleIdx="0" presStyleCnt="3"/>
      <dgm:spPr/>
    </dgm:pt>
    <dgm:pt modelId="{59571909-D76B-4C1D-8EAA-DA4E95C7AE2E}" type="pres">
      <dgm:prSet presAssocID="{F448D85D-E0F1-465D-A438-0FA500845545}" presName="childShape" presStyleCnt="0"/>
      <dgm:spPr/>
    </dgm:pt>
    <dgm:pt modelId="{A35B0A32-7502-4E49-B73E-694E6F7E2C67}" type="pres">
      <dgm:prSet presAssocID="{00510024-B996-49BC-87E4-3D4024EDA33E}" presName="Name13" presStyleLbl="parChTrans1D2" presStyleIdx="0" presStyleCnt="3"/>
      <dgm:spPr/>
    </dgm:pt>
    <dgm:pt modelId="{7E0AAB15-BE14-42B6-834C-11F95AD4C2CD}" type="pres">
      <dgm:prSet presAssocID="{D84A6228-B27D-4A89-B175-C310472DCA5D}" presName="childText" presStyleLbl="bgAcc1" presStyleIdx="0" presStyleCnt="3">
        <dgm:presLayoutVars>
          <dgm:bulletEnabled val="1"/>
        </dgm:presLayoutVars>
      </dgm:prSet>
      <dgm:spPr/>
    </dgm:pt>
    <dgm:pt modelId="{2E62272F-4A9F-44DC-8464-92146D0A0432}" type="pres">
      <dgm:prSet presAssocID="{8103AC0C-5E4C-41AA-A225-89634CF4AAD8}" presName="root" presStyleCnt="0"/>
      <dgm:spPr/>
    </dgm:pt>
    <dgm:pt modelId="{63489E3A-6E67-4C05-883C-2434510C5B97}" type="pres">
      <dgm:prSet presAssocID="{8103AC0C-5E4C-41AA-A225-89634CF4AAD8}" presName="rootComposite" presStyleCnt="0"/>
      <dgm:spPr/>
    </dgm:pt>
    <dgm:pt modelId="{0B5FBFD2-F17F-4C22-8B49-6FBC284CC925}" type="pres">
      <dgm:prSet presAssocID="{8103AC0C-5E4C-41AA-A225-89634CF4AAD8}" presName="rootText" presStyleLbl="node1" presStyleIdx="1" presStyleCnt="3"/>
      <dgm:spPr/>
    </dgm:pt>
    <dgm:pt modelId="{5D28190E-12BC-442E-AD1D-188EC1955565}" type="pres">
      <dgm:prSet presAssocID="{8103AC0C-5E4C-41AA-A225-89634CF4AAD8}" presName="rootConnector" presStyleLbl="node1" presStyleIdx="1" presStyleCnt="3"/>
      <dgm:spPr/>
    </dgm:pt>
    <dgm:pt modelId="{61AC97D3-40D1-4C41-B39D-41EEF72500A1}" type="pres">
      <dgm:prSet presAssocID="{8103AC0C-5E4C-41AA-A225-89634CF4AAD8}" presName="childShape" presStyleCnt="0"/>
      <dgm:spPr/>
    </dgm:pt>
    <dgm:pt modelId="{2158C382-DDF1-4920-ABCD-9F5768305205}" type="pres">
      <dgm:prSet presAssocID="{8402CE0B-832C-42B1-9A30-7BDC8B2C3C10}" presName="Name13" presStyleLbl="parChTrans1D2" presStyleIdx="1" presStyleCnt="3"/>
      <dgm:spPr/>
    </dgm:pt>
    <dgm:pt modelId="{A17486A7-7468-4F80-8EA6-D17D547E67DE}" type="pres">
      <dgm:prSet presAssocID="{70F8DDB2-2222-41A1-ADEC-40D06D67BE64}" presName="childText" presStyleLbl="bgAcc1" presStyleIdx="1" presStyleCnt="3">
        <dgm:presLayoutVars>
          <dgm:bulletEnabled val="1"/>
        </dgm:presLayoutVars>
      </dgm:prSet>
      <dgm:spPr/>
    </dgm:pt>
    <dgm:pt modelId="{7C6EADBF-96B2-4A96-AB7E-C8B24A41AC8B}" type="pres">
      <dgm:prSet presAssocID="{C7B4358E-5DE0-4D55-A0F2-D9C370CB8D6E}" presName="root" presStyleCnt="0"/>
      <dgm:spPr/>
    </dgm:pt>
    <dgm:pt modelId="{C13BD723-FE1F-490F-B2AF-4CA494525652}" type="pres">
      <dgm:prSet presAssocID="{C7B4358E-5DE0-4D55-A0F2-D9C370CB8D6E}" presName="rootComposite" presStyleCnt="0"/>
      <dgm:spPr/>
    </dgm:pt>
    <dgm:pt modelId="{9C766FBE-80B3-4A46-BB56-207B253D7096}" type="pres">
      <dgm:prSet presAssocID="{C7B4358E-5DE0-4D55-A0F2-D9C370CB8D6E}" presName="rootText" presStyleLbl="node1" presStyleIdx="2" presStyleCnt="3"/>
      <dgm:spPr/>
    </dgm:pt>
    <dgm:pt modelId="{E69B23B0-457F-4284-A980-16D3E2EB358E}" type="pres">
      <dgm:prSet presAssocID="{C7B4358E-5DE0-4D55-A0F2-D9C370CB8D6E}" presName="rootConnector" presStyleLbl="node1" presStyleIdx="2" presStyleCnt="3"/>
      <dgm:spPr/>
    </dgm:pt>
    <dgm:pt modelId="{84972AA2-56AC-495B-A522-067D3AB21A37}" type="pres">
      <dgm:prSet presAssocID="{C7B4358E-5DE0-4D55-A0F2-D9C370CB8D6E}" presName="childShape" presStyleCnt="0"/>
      <dgm:spPr/>
    </dgm:pt>
    <dgm:pt modelId="{03199621-B626-48BD-98C0-B8544A7A588B}" type="pres">
      <dgm:prSet presAssocID="{88931F3E-B3C7-4B10-BC7C-040F62C3EDAF}" presName="Name13" presStyleLbl="parChTrans1D2" presStyleIdx="2" presStyleCnt="3"/>
      <dgm:spPr/>
    </dgm:pt>
    <dgm:pt modelId="{B792C3D6-80E0-4D2E-8831-8000D24F7A8B}" type="pres">
      <dgm:prSet presAssocID="{98CFCE0F-E0AC-4E99-8555-FE6DE904B787}" presName="childText" presStyleLbl="bgAcc1" presStyleIdx="2" presStyleCnt="3" custLinFactNeighborY="745">
        <dgm:presLayoutVars>
          <dgm:bulletEnabled val="1"/>
        </dgm:presLayoutVars>
      </dgm:prSet>
      <dgm:spPr/>
    </dgm:pt>
  </dgm:ptLst>
  <dgm:cxnLst>
    <dgm:cxn modelId="{E901D60D-2A78-4C18-9FCB-1852560E562E}" type="presOf" srcId="{88931F3E-B3C7-4B10-BC7C-040F62C3EDAF}" destId="{03199621-B626-48BD-98C0-B8544A7A588B}" srcOrd="0" destOrd="0" presId="urn:microsoft.com/office/officeart/2005/8/layout/hierarchy3"/>
    <dgm:cxn modelId="{2CCF7B14-9667-4E13-B8FB-B0563C91FF6A}" srcId="{5B677C02-B61E-48FB-A18A-F242170C1C2A}" destId="{F448D85D-E0F1-465D-A438-0FA500845545}" srcOrd="0" destOrd="0" parTransId="{BEFF0DC7-BB7B-42C5-AAD3-4975C27CB29C}" sibTransId="{D1F315B4-F8F6-4F2D-AA26-0FD23F7825DB}"/>
    <dgm:cxn modelId="{73CBEB21-88D7-49E9-8EA2-2958E55BFAB7}" srcId="{C7B4358E-5DE0-4D55-A0F2-D9C370CB8D6E}" destId="{98CFCE0F-E0AC-4E99-8555-FE6DE904B787}" srcOrd="0" destOrd="0" parTransId="{88931F3E-B3C7-4B10-BC7C-040F62C3EDAF}" sibTransId="{0CBEEAD9-A00D-4C11-916C-20138C83B260}"/>
    <dgm:cxn modelId="{369C6A2D-6122-48B8-B463-DC7F4827BFFC}" type="presOf" srcId="{8103AC0C-5E4C-41AA-A225-89634CF4AAD8}" destId="{5D28190E-12BC-442E-AD1D-188EC1955565}" srcOrd="1" destOrd="0" presId="urn:microsoft.com/office/officeart/2005/8/layout/hierarchy3"/>
    <dgm:cxn modelId="{FD5D505D-8EEB-45DF-AEDD-70575112D570}" type="presOf" srcId="{8103AC0C-5E4C-41AA-A225-89634CF4AAD8}" destId="{0B5FBFD2-F17F-4C22-8B49-6FBC284CC925}" srcOrd="0" destOrd="0" presId="urn:microsoft.com/office/officeart/2005/8/layout/hierarchy3"/>
    <dgm:cxn modelId="{1D1FD746-9244-4A11-9DD7-2DF03C244C95}" type="presOf" srcId="{98CFCE0F-E0AC-4E99-8555-FE6DE904B787}" destId="{B792C3D6-80E0-4D2E-8831-8000D24F7A8B}" srcOrd="0" destOrd="0" presId="urn:microsoft.com/office/officeart/2005/8/layout/hierarchy3"/>
    <dgm:cxn modelId="{FBA90476-D1A1-42AB-A5E3-6A1A9AD93644}" type="presOf" srcId="{F448D85D-E0F1-465D-A438-0FA500845545}" destId="{995D4DFF-9CFB-4027-A4D8-8D8F33C944B9}" srcOrd="1" destOrd="0" presId="urn:microsoft.com/office/officeart/2005/8/layout/hierarchy3"/>
    <dgm:cxn modelId="{14920C59-1F5D-4E20-8E89-1BF6BC916F37}" type="presOf" srcId="{00510024-B996-49BC-87E4-3D4024EDA33E}" destId="{A35B0A32-7502-4E49-B73E-694E6F7E2C67}" srcOrd="0" destOrd="0" presId="urn:microsoft.com/office/officeart/2005/8/layout/hierarchy3"/>
    <dgm:cxn modelId="{48DA6579-EF53-4B05-8928-F8C9892405A2}" srcId="{5B677C02-B61E-48FB-A18A-F242170C1C2A}" destId="{8103AC0C-5E4C-41AA-A225-89634CF4AAD8}" srcOrd="1" destOrd="0" parTransId="{ABC1D656-1410-4A29-AA2F-49C980F04239}" sibTransId="{F727942C-5CBB-40C4-B443-542811D55260}"/>
    <dgm:cxn modelId="{FC831F82-BE81-4430-958E-ABB99508C4B2}" type="presOf" srcId="{C7B4358E-5DE0-4D55-A0F2-D9C370CB8D6E}" destId="{E69B23B0-457F-4284-A980-16D3E2EB358E}" srcOrd="1" destOrd="0" presId="urn:microsoft.com/office/officeart/2005/8/layout/hierarchy3"/>
    <dgm:cxn modelId="{62A8A286-5C0C-4566-9698-11D2160E5CAD}" srcId="{F448D85D-E0F1-465D-A438-0FA500845545}" destId="{D84A6228-B27D-4A89-B175-C310472DCA5D}" srcOrd="0" destOrd="0" parTransId="{00510024-B996-49BC-87E4-3D4024EDA33E}" sibTransId="{2B3BDB95-9DBC-458A-B1E4-C258C064CA4C}"/>
    <dgm:cxn modelId="{8934C196-FAC2-4380-A0D6-DBEBEAE7B68F}" type="presOf" srcId="{5B677C02-B61E-48FB-A18A-F242170C1C2A}" destId="{36F759B6-3D4A-4A1D-B693-D02CC7BA6D87}" srcOrd="0" destOrd="0" presId="urn:microsoft.com/office/officeart/2005/8/layout/hierarchy3"/>
    <dgm:cxn modelId="{32FBE299-A84E-479C-987F-615A0BD7CDC8}" type="presOf" srcId="{70F8DDB2-2222-41A1-ADEC-40D06D67BE64}" destId="{A17486A7-7468-4F80-8EA6-D17D547E67DE}" srcOrd="0" destOrd="0" presId="urn:microsoft.com/office/officeart/2005/8/layout/hierarchy3"/>
    <dgm:cxn modelId="{5845F9A0-3A58-43BD-B58D-FE019E6740D5}" srcId="{5B677C02-B61E-48FB-A18A-F242170C1C2A}" destId="{C7B4358E-5DE0-4D55-A0F2-D9C370CB8D6E}" srcOrd="2" destOrd="0" parTransId="{E41025CB-E2B6-4E44-95C2-A493EBB93238}" sibTransId="{FF760A93-C53A-468D-8D6D-783A6407FEBD}"/>
    <dgm:cxn modelId="{C68559A1-6C80-46C7-8E4A-3C8387598E15}" srcId="{8103AC0C-5E4C-41AA-A225-89634CF4AAD8}" destId="{70F8DDB2-2222-41A1-ADEC-40D06D67BE64}" srcOrd="0" destOrd="0" parTransId="{8402CE0B-832C-42B1-9A30-7BDC8B2C3C10}" sibTransId="{45E06D60-14AE-48BF-9C51-3496DF68BDA5}"/>
    <dgm:cxn modelId="{71B853CB-3C80-4A22-9006-104E5E30F962}" type="presOf" srcId="{8402CE0B-832C-42B1-9A30-7BDC8B2C3C10}" destId="{2158C382-DDF1-4920-ABCD-9F5768305205}" srcOrd="0" destOrd="0" presId="urn:microsoft.com/office/officeart/2005/8/layout/hierarchy3"/>
    <dgm:cxn modelId="{6B4569E5-C55D-4C06-BB42-86E88F25372A}" type="presOf" srcId="{C7B4358E-5DE0-4D55-A0F2-D9C370CB8D6E}" destId="{9C766FBE-80B3-4A46-BB56-207B253D7096}" srcOrd="0" destOrd="0" presId="urn:microsoft.com/office/officeart/2005/8/layout/hierarchy3"/>
    <dgm:cxn modelId="{96602CF5-89B6-4E1B-AF3B-16BE7B7C0DC7}" type="presOf" srcId="{F448D85D-E0F1-465D-A438-0FA500845545}" destId="{8B56F5D7-B42C-4802-A98B-2E29347F9E13}" srcOrd="0" destOrd="0" presId="urn:microsoft.com/office/officeart/2005/8/layout/hierarchy3"/>
    <dgm:cxn modelId="{BDAF4CFE-3454-4FC7-9A19-F99D0980EB4F}" type="presOf" srcId="{D84A6228-B27D-4A89-B175-C310472DCA5D}" destId="{7E0AAB15-BE14-42B6-834C-11F95AD4C2CD}" srcOrd="0" destOrd="0" presId="urn:microsoft.com/office/officeart/2005/8/layout/hierarchy3"/>
    <dgm:cxn modelId="{2E6F5EC1-107E-4839-B7D0-756C8CC20EB7}" type="presParOf" srcId="{36F759B6-3D4A-4A1D-B693-D02CC7BA6D87}" destId="{83A8F129-3A34-4E3C-A97A-552AA224E82E}" srcOrd="0" destOrd="0" presId="urn:microsoft.com/office/officeart/2005/8/layout/hierarchy3"/>
    <dgm:cxn modelId="{E11D08F7-1037-43B2-8EF5-30D86BFDFDDC}" type="presParOf" srcId="{83A8F129-3A34-4E3C-A97A-552AA224E82E}" destId="{8CC14C92-B054-4C1B-9980-B3918A8AD5C8}" srcOrd="0" destOrd="0" presId="urn:microsoft.com/office/officeart/2005/8/layout/hierarchy3"/>
    <dgm:cxn modelId="{8DE40EBC-D909-4E02-95A3-82EEF9D6B87C}" type="presParOf" srcId="{8CC14C92-B054-4C1B-9980-B3918A8AD5C8}" destId="{8B56F5D7-B42C-4802-A98B-2E29347F9E13}" srcOrd="0" destOrd="0" presId="urn:microsoft.com/office/officeart/2005/8/layout/hierarchy3"/>
    <dgm:cxn modelId="{5E4E1EC1-071E-450F-9F25-DE8261085702}" type="presParOf" srcId="{8CC14C92-B054-4C1B-9980-B3918A8AD5C8}" destId="{995D4DFF-9CFB-4027-A4D8-8D8F33C944B9}" srcOrd="1" destOrd="0" presId="urn:microsoft.com/office/officeart/2005/8/layout/hierarchy3"/>
    <dgm:cxn modelId="{F340CC75-DF11-40FD-93ED-8AF5256625F7}" type="presParOf" srcId="{83A8F129-3A34-4E3C-A97A-552AA224E82E}" destId="{59571909-D76B-4C1D-8EAA-DA4E95C7AE2E}" srcOrd="1" destOrd="0" presId="urn:microsoft.com/office/officeart/2005/8/layout/hierarchy3"/>
    <dgm:cxn modelId="{E962F235-A79F-444C-B9E4-DAE8FD1C9CD2}" type="presParOf" srcId="{59571909-D76B-4C1D-8EAA-DA4E95C7AE2E}" destId="{A35B0A32-7502-4E49-B73E-694E6F7E2C67}" srcOrd="0" destOrd="0" presId="urn:microsoft.com/office/officeart/2005/8/layout/hierarchy3"/>
    <dgm:cxn modelId="{F1863E51-EB16-4994-914D-11C80003A4E8}" type="presParOf" srcId="{59571909-D76B-4C1D-8EAA-DA4E95C7AE2E}" destId="{7E0AAB15-BE14-42B6-834C-11F95AD4C2CD}" srcOrd="1" destOrd="0" presId="urn:microsoft.com/office/officeart/2005/8/layout/hierarchy3"/>
    <dgm:cxn modelId="{2AD5C6D9-0345-4175-9490-5B8FF2464D97}" type="presParOf" srcId="{36F759B6-3D4A-4A1D-B693-D02CC7BA6D87}" destId="{2E62272F-4A9F-44DC-8464-92146D0A0432}" srcOrd="1" destOrd="0" presId="urn:microsoft.com/office/officeart/2005/8/layout/hierarchy3"/>
    <dgm:cxn modelId="{3672DEE4-0C35-45D5-967D-2C61AA15FDD0}" type="presParOf" srcId="{2E62272F-4A9F-44DC-8464-92146D0A0432}" destId="{63489E3A-6E67-4C05-883C-2434510C5B97}" srcOrd="0" destOrd="0" presId="urn:microsoft.com/office/officeart/2005/8/layout/hierarchy3"/>
    <dgm:cxn modelId="{434B9775-EFD2-4B3B-AAAA-A1DC73149C8C}" type="presParOf" srcId="{63489E3A-6E67-4C05-883C-2434510C5B97}" destId="{0B5FBFD2-F17F-4C22-8B49-6FBC284CC925}" srcOrd="0" destOrd="0" presId="urn:microsoft.com/office/officeart/2005/8/layout/hierarchy3"/>
    <dgm:cxn modelId="{F79A49C9-87D4-4ADF-B9DF-00F7CC467AD5}" type="presParOf" srcId="{63489E3A-6E67-4C05-883C-2434510C5B97}" destId="{5D28190E-12BC-442E-AD1D-188EC1955565}" srcOrd="1" destOrd="0" presId="urn:microsoft.com/office/officeart/2005/8/layout/hierarchy3"/>
    <dgm:cxn modelId="{130624FF-0C80-42F5-AA74-3B261D3A7701}" type="presParOf" srcId="{2E62272F-4A9F-44DC-8464-92146D0A0432}" destId="{61AC97D3-40D1-4C41-B39D-41EEF72500A1}" srcOrd="1" destOrd="0" presId="urn:microsoft.com/office/officeart/2005/8/layout/hierarchy3"/>
    <dgm:cxn modelId="{DECC0947-3D3F-42CF-B5E3-C111D7C953DB}" type="presParOf" srcId="{61AC97D3-40D1-4C41-B39D-41EEF72500A1}" destId="{2158C382-DDF1-4920-ABCD-9F5768305205}" srcOrd="0" destOrd="0" presId="urn:microsoft.com/office/officeart/2005/8/layout/hierarchy3"/>
    <dgm:cxn modelId="{3B0BABDF-839A-4BA6-907A-185C47F1AF60}" type="presParOf" srcId="{61AC97D3-40D1-4C41-B39D-41EEF72500A1}" destId="{A17486A7-7468-4F80-8EA6-D17D547E67DE}" srcOrd="1" destOrd="0" presId="urn:microsoft.com/office/officeart/2005/8/layout/hierarchy3"/>
    <dgm:cxn modelId="{E6E53FE4-D620-4479-9618-D8CA246F2CDC}" type="presParOf" srcId="{36F759B6-3D4A-4A1D-B693-D02CC7BA6D87}" destId="{7C6EADBF-96B2-4A96-AB7E-C8B24A41AC8B}" srcOrd="2" destOrd="0" presId="urn:microsoft.com/office/officeart/2005/8/layout/hierarchy3"/>
    <dgm:cxn modelId="{A3021258-5367-4736-B88B-6436F6D47F6D}" type="presParOf" srcId="{7C6EADBF-96B2-4A96-AB7E-C8B24A41AC8B}" destId="{C13BD723-FE1F-490F-B2AF-4CA494525652}" srcOrd="0" destOrd="0" presId="urn:microsoft.com/office/officeart/2005/8/layout/hierarchy3"/>
    <dgm:cxn modelId="{2C91511E-A7C1-456B-B134-8961036A2C8D}" type="presParOf" srcId="{C13BD723-FE1F-490F-B2AF-4CA494525652}" destId="{9C766FBE-80B3-4A46-BB56-207B253D7096}" srcOrd="0" destOrd="0" presId="urn:microsoft.com/office/officeart/2005/8/layout/hierarchy3"/>
    <dgm:cxn modelId="{037698B5-5B0B-493B-B7A1-FEFB27F75EFC}" type="presParOf" srcId="{C13BD723-FE1F-490F-B2AF-4CA494525652}" destId="{E69B23B0-457F-4284-A980-16D3E2EB358E}" srcOrd="1" destOrd="0" presId="urn:microsoft.com/office/officeart/2005/8/layout/hierarchy3"/>
    <dgm:cxn modelId="{A8C4FA1E-7C23-4911-ABA7-A5707A4E3723}" type="presParOf" srcId="{7C6EADBF-96B2-4A96-AB7E-C8B24A41AC8B}" destId="{84972AA2-56AC-495B-A522-067D3AB21A37}" srcOrd="1" destOrd="0" presId="urn:microsoft.com/office/officeart/2005/8/layout/hierarchy3"/>
    <dgm:cxn modelId="{E61588C9-8655-4DBD-92B2-7E74A02F879B}" type="presParOf" srcId="{84972AA2-56AC-495B-A522-067D3AB21A37}" destId="{03199621-B626-48BD-98C0-B8544A7A588B}" srcOrd="0" destOrd="0" presId="urn:microsoft.com/office/officeart/2005/8/layout/hierarchy3"/>
    <dgm:cxn modelId="{6D91CA86-0F52-49FD-BEAB-62B275B4C577}" type="presParOf" srcId="{84972AA2-56AC-495B-A522-067D3AB21A37}" destId="{B792C3D6-80E0-4D2E-8831-8000D24F7A8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B9C4B-EEC7-48AC-B276-B916990BA9B6}"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n-US"/>
        </a:p>
      </dgm:t>
    </dgm:pt>
    <dgm:pt modelId="{5EE5ED13-A0D8-45A0-8CB8-9789BF1DA3BF}">
      <dgm:prSet phldrT="[Text]"/>
      <dgm:spPr/>
      <dgm:t>
        <a:bodyPr/>
        <a:lstStyle/>
        <a:p>
          <a:r>
            <a:rPr lang="en-US" dirty="0">
              <a:solidFill>
                <a:schemeClr val="tx1"/>
              </a:solidFill>
            </a:rPr>
            <a:t>Minimum Royalty</a:t>
          </a:r>
        </a:p>
      </dgm:t>
    </dgm:pt>
    <dgm:pt modelId="{F1F359A4-4D9E-44B3-A1E8-83464A47E72A}" type="parTrans" cxnId="{FC3C1761-35AD-4750-8748-9D16FF0BA8F8}">
      <dgm:prSet/>
      <dgm:spPr/>
      <dgm:t>
        <a:bodyPr/>
        <a:lstStyle/>
        <a:p>
          <a:endParaRPr lang="en-US">
            <a:solidFill>
              <a:schemeClr val="tx1"/>
            </a:solidFill>
          </a:endParaRPr>
        </a:p>
      </dgm:t>
    </dgm:pt>
    <dgm:pt modelId="{E3CA9222-B78D-4767-AEDE-7232DAD2262E}" type="sibTrans" cxnId="{FC3C1761-35AD-4750-8748-9D16FF0BA8F8}">
      <dgm:prSet/>
      <dgm:spPr/>
      <dgm:t>
        <a:bodyPr/>
        <a:lstStyle/>
        <a:p>
          <a:endParaRPr lang="en-US">
            <a:solidFill>
              <a:schemeClr val="tx1"/>
            </a:solidFill>
          </a:endParaRPr>
        </a:p>
      </dgm:t>
    </dgm:pt>
    <dgm:pt modelId="{5FF31EAE-D629-490E-8347-4C63349BEA40}">
      <dgm:prSet phldrT="[Text]"/>
      <dgm:spPr/>
      <dgm:t>
        <a:bodyPr/>
        <a:lstStyle/>
        <a:p>
          <a:r>
            <a:rPr lang="en-US" dirty="0">
              <a:solidFill>
                <a:schemeClr val="tx1"/>
              </a:solidFill>
            </a:rPr>
            <a:t>Rent</a:t>
          </a:r>
        </a:p>
        <a:p>
          <a:r>
            <a:rPr lang="en-US" dirty="0">
              <a:solidFill>
                <a:schemeClr val="tx1"/>
              </a:solidFill>
            </a:rPr>
            <a:t>Non-terminable Including recoupable</a:t>
          </a:r>
        </a:p>
      </dgm:t>
    </dgm:pt>
    <dgm:pt modelId="{7DEA65A9-B074-48BB-B438-E297FDF934EF}" type="parTrans" cxnId="{BBC67611-F5CF-4A6F-861B-F91BB93DBF38}">
      <dgm:prSet/>
      <dgm:spPr/>
      <dgm:t>
        <a:bodyPr/>
        <a:lstStyle/>
        <a:p>
          <a:endParaRPr lang="en-US">
            <a:solidFill>
              <a:schemeClr val="tx1"/>
            </a:solidFill>
          </a:endParaRPr>
        </a:p>
      </dgm:t>
    </dgm:pt>
    <dgm:pt modelId="{FE6FA344-10A4-4D0C-896E-8779FB12E53E}" type="sibTrans" cxnId="{BBC67611-F5CF-4A6F-861B-F91BB93DBF38}">
      <dgm:prSet/>
      <dgm:spPr/>
      <dgm:t>
        <a:bodyPr/>
        <a:lstStyle/>
        <a:p>
          <a:endParaRPr lang="en-US">
            <a:solidFill>
              <a:schemeClr val="tx1"/>
            </a:solidFill>
          </a:endParaRPr>
        </a:p>
      </dgm:t>
    </dgm:pt>
    <dgm:pt modelId="{40A962C1-2404-41B9-BFB1-6EE64DC9BD43}">
      <dgm:prSet phldrT="[Text]"/>
      <dgm:spPr/>
      <dgm:t>
        <a:bodyPr/>
        <a:lstStyle/>
        <a:p>
          <a:r>
            <a:rPr lang="en-US" dirty="0">
              <a:solidFill>
                <a:schemeClr val="tx1"/>
              </a:solidFill>
            </a:rPr>
            <a:t>Rent</a:t>
          </a:r>
        </a:p>
        <a:p>
          <a:r>
            <a:rPr lang="en-US" dirty="0">
              <a:solidFill>
                <a:schemeClr val="tx1"/>
              </a:solidFill>
            </a:rPr>
            <a:t>Nominally-Deficient on terminable</a:t>
          </a:r>
        </a:p>
      </dgm:t>
    </dgm:pt>
    <dgm:pt modelId="{F2FF1377-ED3C-4CCC-9E24-D8E03E134996}" type="parTrans" cxnId="{58BA9C8C-4ABC-4531-BAE9-A0C9686179E9}">
      <dgm:prSet/>
      <dgm:spPr/>
      <dgm:t>
        <a:bodyPr/>
        <a:lstStyle/>
        <a:p>
          <a:endParaRPr lang="en-US">
            <a:solidFill>
              <a:schemeClr val="tx1"/>
            </a:solidFill>
          </a:endParaRPr>
        </a:p>
      </dgm:t>
    </dgm:pt>
    <dgm:pt modelId="{69BF473F-5248-4E20-94AC-744F0A4C600F}" type="sibTrans" cxnId="{58BA9C8C-4ABC-4531-BAE9-A0C9686179E9}">
      <dgm:prSet/>
      <dgm:spPr/>
      <dgm:t>
        <a:bodyPr/>
        <a:lstStyle/>
        <a:p>
          <a:endParaRPr lang="en-US">
            <a:solidFill>
              <a:schemeClr val="tx1"/>
            </a:solidFill>
          </a:endParaRPr>
        </a:p>
      </dgm:t>
    </dgm:pt>
    <dgm:pt modelId="{103CEEE1-8A9C-432D-BD69-EBA6B304F9D8}">
      <dgm:prSet phldrT="[Text]"/>
      <dgm:spPr/>
      <dgm:t>
        <a:bodyPr/>
        <a:lstStyle/>
        <a:p>
          <a:r>
            <a:rPr lang="en-US" dirty="0">
              <a:solidFill>
                <a:schemeClr val="tx1"/>
              </a:solidFill>
            </a:rPr>
            <a:t>Right-of-Way</a:t>
          </a:r>
        </a:p>
        <a:p>
          <a:r>
            <a:rPr lang="en-US" dirty="0">
              <a:solidFill>
                <a:schemeClr val="tx1"/>
              </a:solidFill>
            </a:rPr>
            <a:t>Right-of-Use</a:t>
          </a:r>
        </a:p>
        <a:p>
          <a:r>
            <a:rPr lang="en-US" dirty="0">
              <a:solidFill>
                <a:schemeClr val="tx1"/>
              </a:solidFill>
            </a:rPr>
            <a:t>and Easement</a:t>
          </a:r>
        </a:p>
      </dgm:t>
    </dgm:pt>
    <dgm:pt modelId="{C947C50B-8FE8-497C-9338-3F2143EFAEE3}" type="parTrans" cxnId="{8516FFC4-3304-4273-980A-9616EA3EF293}">
      <dgm:prSet/>
      <dgm:spPr/>
      <dgm:t>
        <a:bodyPr/>
        <a:lstStyle/>
        <a:p>
          <a:endParaRPr lang="en-US">
            <a:solidFill>
              <a:schemeClr val="tx1"/>
            </a:solidFill>
          </a:endParaRPr>
        </a:p>
      </dgm:t>
    </dgm:pt>
    <dgm:pt modelId="{14143E02-50F4-4716-96C2-627A3D7C0089}" type="sibTrans" cxnId="{8516FFC4-3304-4273-980A-9616EA3EF293}">
      <dgm:prSet/>
      <dgm:spPr/>
      <dgm:t>
        <a:bodyPr/>
        <a:lstStyle/>
        <a:p>
          <a:endParaRPr lang="en-US">
            <a:solidFill>
              <a:schemeClr val="tx1"/>
            </a:solidFill>
          </a:endParaRPr>
        </a:p>
      </dgm:t>
    </dgm:pt>
    <dgm:pt modelId="{5718BD11-B589-4B49-A12E-BF62624FB6AF}">
      <dgm:prSet phldrT="[Text]"/>
      <dgm:spPr/>
      <dgm:t>
        <a:bodyPr/>
        <a:lstStyle/>
        <a:p>
          <a:r>
            <a:rPr lang="en-US" dirty="0">
              <a:solidFill>
                <a:schemeClr val="tx1"/>
              </a:solidFill>
            </a:rPr>
            <a:t>Well &amp; Storage Fees</a:t>
          </a:r>
        </a:p>
      </dgm:t>
    </dgm:pt>
    <dgm:pt modelId="{4FE4C4A5-3213-45D7-97D0-5AFCECB8CFFF}" type="parTrans" cxnId="{A4EC6133-0F4A-4C9C-BD9F-93D80816E3DB}">
      <dgm:prSet/>
      <dgm:spPr/>
      <dgm:t>
        <a:bodyPr/>
        <a:lstStyle/>
        <a:p>
          <a:endParaRPr lang="en-US">
            <a:solidFill>
              <a:schemeClr val="tx1"/>
            </a:solidFill>
          </a:endParaRPr>
        </a:p>
      </dgm:t>
    </dgm:pt>
    <dgm:pt modelId="{8763D1FE-881F-40C2-B515-49B4E0618194}" type="sibTrans" cxnId="{A4EC6133-0F4A-4C9C-BD9F-93D80816E3DB}">
      <dgm:prSet/>
      <dgm:spPr/>
      <dgm:t>
        <a:bodyPr/>
        <a:lstStyle/>
        <a:p>
          <a:endParaRPr lang="en-US">
            <a:solidFill>
              <a:schemeClr val="tx1"/>
            </a:solidFill>
          </a:endParaRPr>
        </a:p>
      </dgm:t>
    </dgm:pt>
    <dgm:pt modelId="{72062B64-1DC2-4CB2-910B-B192680C4D8D}">
      <dgm:prSet phldrT="[Text]"/>
      <dgm:spPr/>
      <dgm:t>
        <a:bodyPr/>
        <a:lstStyle/>
        <a:p>
          <a:r>
            <a:rPr lang="en-US" dirty="0">
              <a:solidFill>
                <a:schemeClr val="tx1"/>
              </a:solidFill>
            </a:rPr>
            <a:t>Deferred Bonuses</a:t>
          </a:r>
        </a:p>
      </dgm:t>
    </dgm:pt>
    <dgm:pt modelId="{71A1818D-0E3B-419C-8B27-44F1B9A53909}" type="parTrans" cxnId="{0ADC8522-834D-4906-8C8E-773CB761D1FE}">
      <dgm:prSet/>
      <dgm:spPr/>
      <dgm:t>
        <a:bodyPr/>
        <a:lstStyle/>
        <a:p>
          <a:endParaRPr lang="en-US">
            <a:solidFill>
              <a:schemeClr val="tx1"/>
            </a:solidFill>
          </a:endParaRPr>
        </a:p>
      </dgm:t>
    </dgm:pt>
    <dgm:pt modelId="{653D2FBF-9C9A-4C6F-B3CA-CECFE9DD1089}" type="sibTrans" cxnId="{0ADC8522-834D-4906-8C8E-773CB761D1FE}">
      <dgm:prSet/>
      <dgm:spPr/>
      <dgm:t>
        <a:bodyPr/>
        <a:lstStyle/>
        <a:p>
          <a:endParaRPr lang="en-US">
            <a:solidFill>
              <a:schemeClr val="tx1"/>
            </a:solidFill>
          </a:endParaRPr>
        </a:p>
      </dgm:t>
    </dgm:pt>
    <dgm:pt modelId="{A0653070-17F0-47C4-A98C-9B60B5B393BD}" type="pres">
      <dgm:prSet presAssocID="{31CB9C4B-EEC7-48AC-B276-B916990BA9B6}" presName="diagram" presStyleCnt="0">
        <dgm:presLayoutVars>
          <dgm:dir/>
          <dgm:resizeHandles val="exact"/>
        </dgm:presLayoutVars>
      </dgm:prSet>
      <dgm:spPr/>
    </dgm:pt>
    <dgm:pt modelId="{A4CEF3C1-68E3-43DF-AAA7-5DA55B708674}" type="pres">
      <dgm:prSet presAssocID="{5EE5ED13-A0D8-45A0-8CB8-9789BF1DA3BF}" presName="node" presStyleLbl="node1" presStyleIdx="0" presStyleCnt="6">
        <dgm:presLayoutVars>
          <dgm:bulletEnabled val="1"/>
        </dgm:presLayoutVars>
      </dgm:prSet>
      <dgm:spPr/>
    </dgm:pt>
    <dgm:pt modelId="{60169D96-77A6-43CD-A63D-CB4B283020D7}" type="pres">
      <dgm:prSet presAssocID="{E3CA9222-B78D-4767-AEDE-7232DAD2262E}" presName="sibTrans" presStyleCnt="0"/>
      <dgm:spPr/>
    </dgm:pt>
    <dgm:pt modelId="{993D5CBD-DBBD-421E-A124-4C45ADCC52FE}" type="pres">
      <dgm:prSet presAssocID="{5FF31EAE-D629-490E-8347-4C63349BEA40}" presName="node" presStyleLbl="node1" presStyleIdx="1" presStyleCnt="6">
        <dgm:presLayoutVars>
          <dgm:bulletEnabled val="1"/>
        </dgm:presLayoutVars>
      </dgm:prSet>
      <dgm:spPr/>
    </dgm:pt>
    <dgm:pt modelId="{5A31323A-EE1A-44CB-98BE-A51DEA0F2067}" type="pres">
      <dgm:prSet presAssocID="{FE6FA344-10A4-4D0C-896E-8779FB12E53E}" presName="sibTrans" presStyleCnt="0"/>
      <dgm:spPr/>
    </dgm:pt>
    <dgm:pt modelId="{52121E66-7327-4333-B1FA-8D73D937639E}" type="pres">
      <dgm:prSet presAssocID="{40A962C1-2404-41B9-BFB1-6EE64DC9BD43}" presName="node" presStyleLbl="node1" presStyleIdx="2" presStyleCnt="6" custLinFactNeighborX="-26" custLinFactNeighborY="-1966">
        <dgm:presLayoutVars>
          <dgm:bulletEnabled val="1"/>
        </dgm:presLayoutVars>
      </dgm:prSet>
      <dgm:spPr/>
    </dgm:pt>
    <dgm:pt modelId="{24BA320B-C387-41DD-B70C-3827559FFFE3}" type="pres">
      <dgm:prSet presAssocID="{69BF473F-5248-4E20-94AC-744F0A4C600F}" presName="sibTrans" presStyleCnt="0"/>
      <dgm:spPr/>
    </dgm:pt>
    <dgm:pt modelId="{6525A0F6-019F-4BC8-812E-1467EC9B8475}" type="pres">
      <dgm:prSet presAssocID="{103CEEE1-8A9C-432D-BD69-EBA6B304F9D8}" presName="node" presStyleLbl="node1" presStyleIdx="3" presStyleCnt="6">
        <dgm:presLayoutVars>
          <dgm:bulletEnabled val="1"/>
        </dgm:presLayoutVars>
      </dgm:prSet>
      <dgm:spPr/>
    </dgm:pt>
    <dgm:pt modelId="{6D6FA200-55E7-48EB-B643-5EDB6C209227}" type="pres">
      <dgm:prSet presAssocID="{14143E02-50F4-4716-96C2-627A3D7C0089}" presName="sibTrans" presStyleCnt="0"/>
      <dgm:spPr/>
    </dgm:pt>
    <dgm:pt modelId="{8A7284D1-351A-4CE3-BC9B-094697521667}" type="pres">
      <dgm:prSet presAssocID="{5718BD11-B589-4B49-A12E-BF62624FB6AF}" presName="node" presStyleLbl="node1" presStyleIdx="4" presStyleCnt="6">
        <dgm:presLayoutVars>
          <dgm:bulletEnabled val="1"/>
        </dgm:presLayoutVars>
      </dgm:prSet>
      <dgm:spPr/>
    </dgm:pt>
    <dgm:pt modelId="{247E6D91-38C5-4296-80CC-96994B86B9D4}" type="pres">
      <dgm:prSet presAssocID="{8763D1FE-881F-40C2-B515-49B4E0618194}" presName="sibTrans" presStyleCnt="0"/>
      <dgm:spPr/>
    </dgm:pt>
    <dgm:pt modelId="{CF26837F-4D51-469E-BEA9-9148BE271824}" type="pres">
      <dgm:prSet presAssocID="{72062B64-1DC2-4CB2-910B-B192680C4D8D}" presName="node" presStyleLbl="node1" presStyleIdx="5" presStyleCnt="6">
        <dgm:presLayoutVars>
          <dgm:bulletEnabled val="1"/>
        </dgm:presLayoutVars>
      </dgm:prSet>
      <dgm:spPr/>
    </dgm:pt>
  </dgm:ptLst>
  <dgm:cxnLst>
    <dgm:cxn modelId="{BBC67611-F5CF-4A6F-861B-F91BB93DBF38}" srcId="{31CB9C4B-EEC7-48AC-B276-B916990BA9B6}" destId="{5FF31EAE-D629-490E-8347-4C63349BEA40}" srcOrd="1" destOrd="0" parTransId="{7DEA65A9-B074-48BB-B438-E297FDF934EF}" sibTransId="{FE6FA344-10A4-4D0C-896E-8779FB12E53E}"/>
    <dgm:cxn modelId="{0ADC8522-834D-4906-8C8E-773CB761D1FE}" srcId="{31CB9C4B-EEC7-48AC-B276-B916990BA9B6}" destId="{72062B64-1DC2-4CB2-910B-B192680C4D8D}" srcOrd="5" destOrd="0" parTransId="{71A1818D-0E3B-419C-8B27-44F1B9A53909}" sibTransId="{653D2FBF-9C9A-4C6F-B3CA-CECFE9DD1089}"/>
    <dgm:cxn modelId="{A4EC6133-0F4A-4C9C-BD9F-93D80816E3DB}" srcId="{31CB9C4B-EEC7-48AC-B276-B916990BA9B6}" destId="{5718BD11-B589-4B49-A12E-BF62624FB6AF}" srcOrd="4" destOrd="0" parTransId="{4FE4C4A5-3213-45D7-97D0-5AFCECB8CFFF}" sibTransId="{8763D1FE-881F-40C2-B515-49B4E0618194}"/>
    <dgm:cxn modelId="{FC3C1761-35AD-4750-8748-9D16FF0BA8F8}" srcId="{31CB9C4B-EEC7-48AC-B276-B916990BA9B6}" destId="{5EE5ED13-A0D8-45A0-8CB8-9789BF1DA3BF}" srcOrd="0" destOrd="0" parTransId="{F1F359A4-4D9E-44B3-A1E8-83464A47E72A}" sibTransId="{E3CA9222-B78D-4767-AEDE-7232DAD2262E}"/>
    <dgm:cxn modelId="{C071B176-64FD-47F9-9461-07E3F8C012A4}" type="presOf" srcId="{31CB9C4B-EEC7-48AC-B276-B916990BA9B6}" destId="{A0653070-17F0-47C4-A98C-9B60B5B393BD}" srcOrd="0" destOrd="0" presId="urn:microsoft.com/office/officeart/2005/8/layout/default"/>
    <dgm:cxn modelId="{9537627B-C8D2-41F6-B1C8-0CAAA5EEE003}" type="presOf" srcId="{72062B64-1DC2-4CB2-910B-B192680C4D8D}" destId="{CF26837F-4D51-469E-BEA9-9148BE271824}" srcOrd="0" destOrd="0" presId="urn:microsoft.com/office/officeart/2005/8/layout/default"/>
    <dgm:cxn modelId="{58BA9C8C-4ABC-4531-BAE9-A0C9686179E9}" srcId="{31CB9C4B-EEC7-48AC-B276-B916990BA9B6}" destId="{40A962C1-2404-41B9-BFB1-6EE64DC9BD43}" srcOrd="2" destOrd="0" parTransId="{F2FF1377-ED3C-4CCC-9E24-D8E03E134996}" sibTransId="{69BF473F-5248-4E20-94AC-744F0A4C600F}"/>
    <dgm:cxn modelId="{EDF24E97-5469-4D81-B5DB-434C9A7E593A}" type="presOf" srcId="{40A962C1-2404-41B9-BFB1-6EE64DC9BD43}" destId="{52121E66-7327-4333-B1FA-8D73D937639E}" srcOrd="0" destOrd="0" presId="urn:microsoft.com/office/officeart/2005/8/layout/default"/>
    <dgm:cxn modelId="{B63ECFA4-2A45-49EF-A8F9-B51B516C6E68}" type="presOf" srcId="{103CEEE1-8A9C-432D-BD69-EBA6B304F9D8}" destId="{6525A0F6-019F-4BC8-812E-1467EC9B8475}" srcOrd="0" destOrd="0" presId="urn:microsoft.com/office/officeart/2005/8/layout/default"/>
    <dgm:cxn modelId="{5D16F2A9-1036-4FE8-BD91-5D410ABD92DC}" type="presOf" srcId="{5EE5ED13-A0D8-45A0-8CB8-9789BF1DA3BF}" destId="{A4CEF3C1-68E3-43DF-AAA7-5DA55B708674}" srcOrd="0" destOrd="0" presId="urn:microsoft.com/office/officeart/2005/8/layout/default"/>
    <dgm:cxn modelId="{8516FFC4-3304-4273-980A-9616EA3EF293}" srcId="{31CB9C4B-EEC7-48AC-B276-B916990BA9B6}" destId="{103CEEE1-8A9C-432D-BD69-EBA6B304F9D8}" srcOrd="3" destOrd="0" parTransId="{C947C50B-8FE8-497C-9338-3F2143EFAEE3}" sibTransId="{14143E02-50F4-4716-96C2-627A3D7C0089}"/>
    <dgm:cxn modelId="{2216E6D7-9005-4170-ACC9-B6ADB4D77E9A}" type="presOf" srcId="{5FF31EAE-D629-490E-8347-4C63349BEA40}" destId="{993D5CBD-DBBD-421E-A124-4C45ADCC52FE}" srcOrd="0" destOrd="0" presId="urn:microsoft.com/office/officeart/2005/8/layout/default"/>
    <dgm:cxn modelId="{0F8F89DA-3984-40C2-8638-8FE3EDA5FF2B}" type="presOf" srcId="{5718BD11-B589-4B49-A12E-BF62624FB6AF}" destId="{8A7284D1-351A-4CE3-BC9B-094697521667}" srcOrd="0" destOrd="0" presId="urn:microsoft.com/office/officeart/2005/8/layout/default"/>
    <dgm:cxn modelId="{1CB0F420-1D70-440F-8E16-3CDD3F00F725}" type="presParOf" srcId="{A0653070-17F0-47C4-A98C-9B60B5B393BD}" destId="{A4CEF3C1-68E3-43DF-AAA7-5DA55B708674}" srcOrd="0" destOrd="0" presId="urn:microsoft.com/office/officeart/2005/8/layout/default"/>
    <dgm:cxn modelId="{FEC5262E-17D2-4312-A0CB-458568FFC982}" type="presParOf" srcId="{A0653070-17F0-47C4-A98C-9B60B5B393BD}" destId="{60169D96-77A6-43CD-A63D-CB4B283020D7}" srcOrd="1" destOrd="0" presId="urn:microsoft.com/office/officeart/2005/8/layout/default"/>
    <dgm:cxn modelId="{3474D3ED-ECA0-4E98-8B7C-A726EA70BFD1}" type="presParOf" srcId="{A0653070-17F0-47C4-A98C-9B60B5B393BD}" destId="{993D5CBD-DBBD-421E-A124-4C45ADCC52FE}" srcOrd="2" destOrd="0" presId="urn:microsoft.com/office/officeart/2005/8/layout/default"/>
    <dgm:cxn modelId="{B32616C8-0768-4C53-AFF8-3CBE6BA77F27}" type="presParOf" srcId="{A0653070-17F0-47C4-A98C-9B60B5B393BD}" destId="{5A31323A-EE1A-44CB-98BE-A51DEA0F2067}" srcOrd="3" destOrd="0" presId="urn:microsoft.com/office/officeart/2005/8/layout/default"/>
    <dgm:cxn modelId="{049BF0BC-E472-40B2-8032-3F6D4D7CFCF5}" type="presParOf" srcId="{A0653070-17F0-47C4-A98C-9B60B5B393BD}" destId="{52121E66-7327-4333-B1FA-8D73D937639E}" srcOrd="4" destOrd="0" presId="urn:microsoft.com/office/officeart/2005/8/layout/default"/>
    <dgm:cxn modelId="{57206520-06F0-4AB1-B95C-C3B860EDE7C8}" type="presParOf" srcId="{A0653070-17F0-47C4-A98C-9B60B5B393BD}" destId="{24BA320B-C387-41DD-B70C-3827559FFFE3}" srcOrd="5" destOrd="0" presId="urn:microsoft.com/office/officeart/2005/8/layout/default"/>
    <dgm:cxn modelId="{2637B302-11F0-440A-942B-1C12BF0C518C}" type="presParOf" srcId="{A0653070-17F0-47C4-A98C-9B60B5B393BD}" destId="{6525A0F6-019F-4BC8-812E-1467EC9B8475}" srcOrd="6" destOrd="0" presId="urn:microsoft.com/office/officeart/2005/8/layout/default"/>
    <dgm:cxn modelId="{D80A4EBA-0A46-44F1-ADF0-5691A71D0B72}" type="presParOf" srcId="{A0653070-17F0-47C4-A98C-9B60B5B393BD}" destId="{6D6FA200-55E7-48EB-B643-5EDB6C209227}" srcOrd="7" destOrd="0" presId="urn:microsoft.com/office/officeart/2005/8/layout/default"/>
    <dgm:cxn modelId="{72234A8D-4106-4DAC-879D-153AD405D32C}" type="presParOf" srcId="{A0653070-17F0-47C4-A98C-9B60B5B393BD}" destId="{8A7284D1-351A-4CE3-BC9B-094697521667}" srcOrd="8" destOrd="0" presId="urn:microsoft.com/office/officeart/2005/8/layout/default"/>
    <dgm:cxn modelId="{F641EB4D-E710-4176-8B15-39F9A3D7CBAE}" type="presParOf" srcId="{A0653070-17F0-47C4-A98C-9B60B5B393BD}" destId="{247E6D91-38C5-4296-80CC-96994B86B9D4}" srcOrd="9" destOrd="0" presId="urn:microsoft.com/office/officeart/2005/8/layout/default"/>
    <dgm:cxn modelId="{C6619FC0-434A-4337-B0E1-7C66B29264AD}" type="presParOf" srcId="{A0653070-17F0-47C4-A98C-9B60B5B393BD}" destId="{CF26837F-4D51-469E-BEA9-9148BE27182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0C6C747-7E4A-4F92-A447-EBAA4A2A38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A78B3F-D32B-4310-B174-CDE24E5991F3}">
      <dgm:prSet/>
      <dgm:spPr>
        <a:solidFill>
          <a:srgbClr val="534AAE"/>
        </a:solidFill>
      </dgm:spPr>
      <dgm:t>
        <a:bodyPr/>
        <a:lstStyle/>
        <a:p>
          <a:r>
            <a:rPr lang="en-US" dirty="0"/>
            <a:t>How to report and pay Indian Lease Rent, Minimum Royalty, Well &amp; Storage Fees</a:t>
          </a:r>
        </a:p>
      </dgm:t>
    </dgm:pt>
    <dgm:pt modelId="{6FC6B0B2-9A06-4124-A261-DFF5A80BE6A9}" type="parTrans" cxnId="{97A2A49D-BC3C-4382-9EFA-C3E76C1103E2}">
      <dgm:prSet/>
      <dgm:spPr/>
      <dgm:t>
        <a:bodyPr/>
        <a:lstStyle/>
        <a:p>
          <a:endParaRPr lang="en-US"/>
        </a:p>
      </dgm:t>
    </dgm:pt>
    <dgm:pt modelId="{ABCAF6DF-FEC4-4C91-A8E8-F51014D16687}" type="sibTrans" cxnId="{97A2A49D-BC3C-4382-9EFA-C3E76C1103E2}">
      <dgm:prSet/>
      <dgm:spPr/>
      <dgm:t>
        <a:bodyPr/>
        <a:lstStyle/>
        <a:p>
          <a:endParaRPr lang="en-US"/>
        </a:p>
      </dgm:t>
    </dgm:pt>
    <dgm:pt modelId="{2B61A758-4FC9-4CE1-922B-3A2C5909F84F}">
      <dgm:prSet/>
      <dgm:spPr/>
      <dgm:t>
        <a:bodyPr/>
        <a:lstStyle/>
        <a:p>
          <a:r>
            <a:rPr lang="en-US" dirty="0"/>
            <a:t>Rules for Indian Recoupment </a:t>
          </a:r>
          <a:r>
            <a:rPr lang="en-US" u="sng" dirty="0"/>
            <a:t>30 CFR-1218.53, Paragraph (A) and (B)</a:t>
          </a:r>
          <a:endParaRPr lang="en-US" dirty="0"/>
        </a:p>
      </dgm:t>
      <dgm:extLst>
        <a:ext uri="{E40237B7-FDA0-4F09-8148-C483321AD2D9}">
          <dgm14:cNvPr xmlns:dgm14="http://schemas.microsoft.com/office/drawing/2010/diagram" id="0" name="" descr="White lettering on blue background listing learning objectives"/>
        </a:ext>
      </dgm:extLst>
    </dgm:pt>
    <dgm:pt modelId="{51D320AB-9DE5-4E03-9B8F-721EE1DDF577}" type="parTrans" cxnId="{B1F8ACEA-CA2D-48DB-872B-9AF6467D5D30}">
      <dgm:prSet/>
      <dgm:spPr/>
      <dgm:t>
        <a:bodyPr/>
        <a:lstStyle/>
        <a:p>
          <a:endParaRPr lang="en-US"/>
        </a:p>
      </dgm:t>
    </dgm:pt>
    <dgm:pt modelId="{0C36EACF-BE37-46F5-81F0-1DAC22695BDE}" type="sibTrans" cxnId="{B1F8ACEA-CA2D-48DB-872B-9AF6467D5D30}">
      <dgm:prSet/>
      <dgm:spPr/>
      <dgm:t>
        <a:bodyPr/>
        <a:lstStyle/>
        <a:p>
          <a:endParaRPr lang="en-US"/>
        </a:p>
      </dgm:t>
    </dgm:pt>
    <dgm:pt modelId="{853C369E-17EC-4BBA-AA4E-7D3F0D7E671F}">
      <dgm:prSet/>
      <dgm:spPr/>
      <dgm:t>
        <a:bodyPr/>
        <a:lstStyle/>
        <a:p>
          <a:r>
            <a:rPr lang="en-US"/>
            <a:t>Indian Overrecoupment (IOR) Invoice</a:t>
          </a:r>
        </a:p>
      </dgm:t>
      <dgm:extLst>
        <a:ext uri="{E40237B7-FDA0-4F09-8148-C483321AD2D9}">
          <dgm14:cNvPr xmlns:dgm14="http://schemas.microsoft.com/office/drawing/2010/diagram" id="0" name="" descr="White lettering on blue background that list the learning objectives"/>
        </a:ext>
      </dgm:extLst>
    </dgm:pt>
    <dgm:pt modelId="{8BDEF2E5-C679-4126-BE5E-4FF64FC99E12}" type="parTrans" cxnId="{3030A528-315F-4E57-AD61-4FC7134111B7}">
      <dgm:prSet/>
      <dgm:spPr/>
      <dgm:t>
        <a:bodyPr/>
        <a:lstStyle/>
        <a:p>
          <a:endParaRPr lang="en-US"/>
        </a:p>
      </dgm:t>
    </dgm:pt>
    <dgm:pt modelId="{A250C6FE-9C06-4AFD-9BFF-CE92A14AE4A7}" type="sibTrans" cxnId="{3030A528-315F-4E57-AD61-4FC7134111B7}">
      <dgm:prSet/>
      <dgm:spPr/>
      <dgm:t>
        <a:bodyPr/>
        <a:lstStyle/>
        <a:p>
          <a:endParaRPr lang="en-US"/>
        </a:p>
      </dgm:t>
    </dgm:pt>
    <dgm:pt modelId="{1E0FAF40-C5FA-469F-A02C-05D6C7B87F8B}">
      <dgm:prSet/>
      <dgm:spPr/>
      <dgm:t>
        <a:bodyPr/>
        <a:lstStyle/>
        <a:p>
          <a:r>
            <a:rPr lang="en-US"/>
            <a:t>Tribal Recoupments</a:t>
          </a:r>
        </a:p>
      </dgm:t>
    </dgm:pt>
    <dgm:pt modelId="{C4B44674-0DD8-4C93-86C6-20955214EB50}" type="parTrans" cxnId="{3714605B-18C0-4181-B849-0D0F90DF13EC}">
      <dgm:prSet/>
      <dgm:spPr/>
      <dgm:t>
        <a:bodyPr/>
        <a:lstStyle/>
        <a:p>
          <a:endParaRPr lang="en-US"/>
        </a:p>
      </dgm:t>
    </dgm:pt>
    <dgm:pt modelId="{E0596843-9F72-40A0-9E0F-5ABE6019ADF7}" type="sibTrans" cxnId="{3714605B-18C0-4181-B849-0D0F90DF13EC}">
      <dgm:prSet/>
      <dgm:spPr/>
      <dgm:t>
        <a:bodyPr/>
        <a:lstStyle/>
        <a:p>
          <a:endParaRPr lang="en-US"/>
        </a:p>
      </dgm:t>
    </dgm:pt>
    <dgm:pt modelId="{1438574A-6EC9-4141-93F4-C27E38275AAE}">
      <dgm:prSet/>
      <dgm:spPr/>
      <dgm:t>
        <a:bodyPr/>
        <a:lstStyle/>
        <a:p>
          <a:r>
            <a:rPr lang="en-US"/>
            <a:t>Major Portion Pricing</a:t>
          </a:r>
        </a:p>
      </dgm:t>
    </dgm:pt>
    <dgm:pt modelId="{EBFCBFA3-FFF8-4A42-BE95-F6D307A174BA}" type="parTrans" cxnId="{52D606B3-895F-41DC-8D8F-0406E2B35597}">
      <dgm:prSet/>
      <dgm:spPr/>
      <dgm:t>
        <a:bodyPr/>
        <a:lstStyle/>
        <a:p>
          <a:endParaRPr lang="en-US"/>
        </a:p>
      </dgm:t>
    </dgm:pt>
    <dgm:pt modelId="{5F02B588-0E10-4C12-9C7F-12F91037AEB6}" type="sibTrans" cxnId="{52D606B3-895F-41DC-8D8F-0406E2B35597}">
      <dgm:prSet/>
      <dgm:spPr/>
      <dgm:t>
        <a:bodyPr/>
        <a:lstStyle/>
        <a:p>
          <a:endParaRPr lang="en-US"/>
        </a:p>
      </dgm:t>
    </dgm:pt>
    <dgm:pt modelId="{FAD4E5A1-8CE5-490B-A924-54AC8B82D4F5}" type="pres">
      <dgm:prSet presAssocID="{10C6C747-7E4A-4F92-A447-EBAA4A2A388D}" presName="linear" presStyleCnt="0">
        <dgm:presLayoutVars>
          <dgm:animLvl val="lvl"/>
          <dgm:resizeHandles val="exact"/>
        </dgm:presLayoutVars>
      </dgm:prSet>
      <dgm:spPr/>
    </dgm:pt>
    <dgm:pt modelId="{AF793DA6-1322-4537-82CE-A1F217BDBB14}" type="pres">
      <dgm:prSet presAssocID="{A4A78B3F-D32B-4310-B174-CDE24E5991F3}" presName="parentText" presStyleLbl="node1" presStyleIdx="0" presStyleCnt="5">
        <dgm:presLayoutVars>
          <dgm:chMax val="0"/>
          <dgm:bulletEnabled val="1"/>
        </dgm:presLayoutVars>
      </dgm:prSet>
      <dgm:spPr/>
    </dgm:pt>
    <dgm:pt modelId="{D9F0E29A-8FA3-40C3-ACD5-8847855530FC}" type="pres">
      <dgm:prSet presAssocID="{ABCAF6DF-FEC4-4C91-A8E8-F51014D16687}" presName="spacer" presStyleCnt="0"/>
      <dgm:spPr/>
    </dgm:pt>
    <dgm:pt modelId="{AA232A4B-3AD3-4EF5-A0FA-DCB3804554CC}" type="pres">
      <dgm:prSet presAssocID="{2B61A758-4FC9-4CE1-922B-3A2C5909F84F}" presName="parentText" presStyleLbl="node1" presStyleIdx="1" presStyleCnt="5">
        <dgm:presLayoutVars>
          <dgm:chMax val="0"/>
          <dgm:bulletEnabled val="1"/>
        </dgm:presLayoutVars>
      </dgm:prSet>
      <dgm:spPr/>
    </dgm:pt>
    <dgm:pt modelId="{D57929EB-B198-4C8F-BBC3-2C4FCB435C48}" type="pres">
      <dgm:prSet presAssocID="{0C36EACF-BE37-46F5-81F0-1DAC22695BDE}" presName="spacer" presStyleCnt="0"/>
      <dgm:spPr/>
    </dgm:pt>
    <dgm:pt modelId="{D7495C29-3E6B-4BAF-B3E0-D5F37AC1EFEA}" type="pres">
      <dgm:prSet presAssocID="{853C369E-17EC-4BBA-AA4E-7D3F0D7E671F}" presName="parentText" presStyleLbl="node1" presStyleIdx="2" presStyleCnt="5">
        <dgm:presLayoutVars>
          <dgm:chMax val="0"/>
          <dgm:bulletEnabled val="1"/>
        </dgm:presLayoutVars>
      </dgm:prSet>
      <dgm:spPr/>
    </dgm:pt>
    <dgm:pt modelId="{8F290C3E-28BB-4456-A7B2-F5E0D9D0252B}" type="pres">
      <dgm:prSet presAssocID="{A250C6FE-9C06-4AFD-9BFF-CE92A14AE4A7}" presName="spacer" presStyleCnt="0"/>
      <dgm:spPr/>
    </dgm:pt>
    <dgm:pt modelId="{C917E601-3632-42A6-9698-48005A673B35}" type="pres">
      <dgm:prSet presAssocID="{1E0FAF40-C5FA-469F-A02C-05D6C7B87F8B}" presName="parentText" presStyleLbl="node1" presStyleIdx="3" presStyleCnt="5">
        <dgm:presLayoutVars>
          <dgm:chMax val="0"/>
          <dgm:bulletEnabled val="1"/>
        </dgm:presLayoutVars>
      </dgm:prSet>
      <dgm:spPr/>
    </dgm:pt>
    <dgm:pt modelId="{5AA75F4C-6358-4905-A79D-F4882201A336}" type="pres">
      <dgm:prSet presAssocID="{E0596843-9F72-40A0-9E0F-5ABE6019ADF7}" presName="spacer" presStyleCnt="0"/>
      <dgm:spPr/>
    </dgm:pt>
    <dgm:pt modelId="{623E45F1-148D-46C9-BB8E-04E616E10968}" type="pres">
      <dgm:prSet presAssocID="{1438574A-6EC9-4141-93F4-C27E38275AAE}" presName="parentText" presStyleLbl="node1" presStyleIdx="4" presStyleCnt="5">
        <dgm:presLayoutVars>
          <dgm:chMax val="0"/>
          <dgm:bulletEnabled val="1"/>
        </dgm:presLayoutVars>
      </dgm:prSet>
      <dgm:spPr/>
    </dgm:pt>
  </dgm:ptLst>
  <dgm:cxnLst>
    <dgm:cxn modelId="{79341725-0C41-462C-9E15-2516B62675BD}" type="presOf" srcId="{853C369E-17EC-4BBA-AA4E-7D3F0D7E671F}" destId="{D7495C29-3E6B-4BAF-B3E0-D5F37AC1EFEA}" srcOrd="0" destOrd="0" presId="urn:microsoft.com/office/officeart/2005/8/layout/vList2"/>
    <dgm:cxn modelId="{3030A528-315F-4E57-AD61-4FC7134111B7}" srcId="{10C6C747-7E4A-4F92-A447-EBAA4A2A388D}" destId="{853C369E-17EC-4BBA-AA4E-7D3F0D7E671F}" srcOrd="2" destOrd="0" parTransId="{8BDEF2E5-C679-4126-BE5E-4FF64FC99E12}" sibTransId="{A250C6FE-9C06-4AFD-9BFF-CE92A14AE4A7}"/>
    <dgm:cxn modelId="{F0913D34-E4AF-4166-BD31-E77D670E5BAD}" type="presOf" srcId="{A4A78B3F-D32B-4310-B174-CDE24E5991F3}" destId="{AF793DA6-1322-4537-82CE-A1F217BDBB14}" srcOrd="0" destOrd="0" presId="urn:microsoft.com/office/officeart/2005/8/layout/vList2"/>
    <dgm:cxn modelId="{87CAC538-AC2E-49CE-887E-6DCC0D2882D3}" type="presOf" srcId="{1438574A-6EC9-4141-93F4-C27E38275AAE}" destId="{623E45F1-148D-46C9-BB8E-04E616E10968}" srcOrd="0" destOrd="0" presId="urn:microsoft.com/office/officeart/2005/8/layout/vList2"/>
    <dgm:cxn modelId="{3714605B-18C0-4181-B849-0D0F90DF13EC}" srcId="{10C6C747-7E4A-4F92-A447-EBAA4A2A388D}" destId="{1E0FAF40-C5FA-469F-A02C-05D6C7B87F8B}" srcOrd="3" destOrd="0" parTransId="{C4B44674-0DD8-4C93-86C6-20955214EB50}" sibTransId="{E0596843-9F72-40A0-9E0F-5ABE6019ADF7}"/>
    <dgm:cxn modelId="{97A2A49D-BC3C-4382-9EFA-C3E76C1103E2}" srcId="{10C6C747-7E4A-4F92-A447-EBAA4A2A388D}" destId="{A4A78B3F-D32B-4310-B174-CDE24E5991F3}" srcOrd="0" destOrd="0" parTransId="{6FC6B0B2-9A06-4124-A261-DFF5A80BE6A9}" sibTransId="{ABCAF6DF-FEC4-4C91-A8E8-F51014D16687}"/>
    <dgm:cxn modelId="{52D606B3-895F-41DC-8D8F-0406E2B35597}" srcId="{10C6C747-7E4A-4F92-A447-EBAA4A2A388D}" destId="{1438574A-6EC9-4141-93F4-C27E38275AAE}" srcOrd="4" destOrd="0" parTransId="{EBFCBFA3-FFF8-4A42-BE95-F6D307A174BA}" sibTransId="{5F02B588-0E10-4C12-9C7F-12F91037AEB6}"/>
    <dgm:cxn modelId="{35B333B4-43E6-412F-8D41-2A02D6247DFA}" type="presOf" srcId="{1E0FAF40-C5FA-469F-A02C-05D6C7B87F8B}" destId="{C917E601-3632-42A6-9698-48005A673B35}" srcOrd="0" destOrd="0" presId="urn:microsoft.com/office/officeart/2005/8/layout/vList2"/>
    <dgm:cxn modelId="{B1F8ACEA-CA2D-48DB-872B-9AF6467D5D30}" srcId="{10C6C747-7E4A-4F92-A447-EBAA4A2A388D}" destId="{2B61A758-4FC9-4CE1-922B-3A2C5909F84F}" srcOrd="1" destOrd="0" parTransId="{51D320AB-9DE5-4E03-9B8F-721EE1DDF577}" sibTransId="{0C36EACF-BE37-46F5-81F0-1DAC22695BDE}"/>
    <dgm:cxn modelId="{46CA5AEC-8566-44F5-8319-09618D4FB0BE}" type="presOf" srcId="{10C6C747-7E4A-4F92-A447-EBAA4A2A388D}" destId="{FAD4E5A1-8CE5-490B-A924-54AC8B82D4F5}" srcOrd="0" destOrd="0" presId="urn:microsoft.com/office/officeart/2005/8/layout/vList2"/>
    <dgm:cxn modelId="{CBBF28F0-71DE-44CC-820C-5946802066B1}" type="presOf" srcId="{2B61A758-4FC9-4CE1-922B-3A2C5909F84F}" destId="{AA232A4B-3AD3-4EF5-A0FA-DCB3804554CC}" srcOrd="0" destOrd="0" presId="urn:microsoft.com/office/officeart/2005/8/layout/vList2"/>
    <dgm:cxn modelId="{14BF689C-B0DA-4B1F-B422-2408196C78F6}" type="presParOf" srcId="{FAD4E5A1-8CE5-490B-A924-54AC8B82D4F5}" destId="{AF793DA6-1322-4537-82CE-A1F217BDBB14}" srcOrd="0" destOrd="0" presId="urn:microsoft.com/office/officeart/2005/8/layout/vList2"/>
    <dgm:cxn modelId="{D2D98E69-3609-4C80-AFF3-FE3A4BA095E5}" type="presParOf" srcId="{FAD4E5A1-8CE5-490B-A924-54AC8B82D4F5}" destId="{D9F0E29A-8FA3-40C3-ACD5-8847855530FC}" srcOrd="1" destOrd="0" presId="urn:microsoft.com/office/officeart/2005/8/layout/vList2"/>
    <dgm:cxn modelId="{131FBA14-DECA-4287-8017-56F02CF2E66A}" type="presParOf" srcId="{FAD4E5A1-8CE5-490B-A924-54AC8B82D4F5}" destId="{AA232A4B-3AD3-4EF5-A0FA-DCB3804554CC}" srcOrd="2" destOrd="0" presId="urn:microsoft.com/office/officeart/2005/8/layout/vList2"/>
    <dgm:cxn modelId="{D429FA66-4A06-4F4B-B274-4EE73EA9CA65}" type="presParOf" srcId="{FAD4E5A1-8CE5-490B-A924-54AC8B82D4F5}" destId="{D57929EB-B198-4C8F-BBC3-2C4FCB435C48}" srcOrd="3" destOrd="0" presId="urn:microsoft.com/office/officeart/2005/8/layout/vList2"/>
    <dgm:cxn modelId="{B658AC83-E364-44E4-866C-46475FFABC77}" type="presParOf" srcId="{FAD4E5A1-8CE5-490B-A924-54AC8B82D4F5}" destId="{D7495C29-3E6B-4BAF-B3E0-D5F37AC1EFEA}" srcOrd="4" destOrd="0" presId="urn:microsoft.com/office/officeart/2005/8/layout/vList2"/>
    <dgm:cxn modelId="{2FFF237E-EF61-4995-BC6E-54ABEAE8F443}" type="presParOf" srcId="{FAD4E5A1-8CE5-490B-A924-54AC8B82D4F5}" destId="{8F290C3E-28BB-4456-A7B2-F5E0D9D0252B}" srcOrd="5" destOrd="0" presId="urn:microsoft.com/office/officeart/2005/8/layout/vList2"/>
    <dgm:cxn modelId="{E261D186-0B00-4949-88A5-B62C0F05FDAF}" type="presParOf" srcId="{FAD4E5A1-8CE5-490B-A924-54AC8B82D4F5}" destId="{C917E601-3632-42A6-9698-48005A673B35}" srcOrd="6" destOrd="0" presId="urn:microsoft.com/office/officeart/2005/8/layout/vList2"/>
    <dgm:cxn modelId="{48F21760-AD92-45F0-83ED-D84F3F593AD9}" type="presParOf" srcId="{FAD4E5A1-8CE5-490B-A924-54AC8B82D4F5}" destId="{5AA75F4C-6358-4905-A79D-F4882201A336}" srcOrd="7" destOrd="0" presId="urn:microsoft.com/office/officeart/2005/8/layout/vList2"/>
    <dgm:cxn modelId="{6A5A371F-A413-4D73-A572-2F2288018F44}" type="presParOf" srcId="{FAD4E5A1-8CE5-490B-A924-54AC8B82D4F5}" destId="{623E45F1-148D-46C9-BB8E-04E616E1096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B1F1497-562A-4DF0-99BD-90F7F36ACF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64C8A4-91A3-4CCE-B25F-825A40EC85EF}">
      <dgm:prSet custT="1"/>
      <dgm:spPr/>
      <dgm:t>
        <a:bodyPr/>
        <a:lstStyle/>
        <a:p>
          <a:r>
            <a:rPr lang="en-US" sz="2600" dirty="0"/>
            <a:t>Due on anniversary date</a:t>
          </a:r>
        </a:p>
      </dgm:t>
    </dgm:pt>
    <dgm:pt modelId="{DD1293C9-AC79-49BE-BE7F-D3D7609AECA5}" type="parTrans" cxnId="{5A2671AE-9C2E-41C4-8DE1-1373B730B3FA}">
      <dgm:prSet/>
      <dgm:spPr/>
      <dgm:t>
        <a:bodyPr/>
        <a:lstStyle/>
        <a:p>
          <a:endParaRPr lang="en-US"/>
        </a:p>
      </dgm:t>
    </dgm:pt>
    <dgm:pt modelId="{819614EB-7AC9-4293-B45E-D941BF2CF416}" type="sibTrans" cxnId="{5A2671AE-9C2E-41C4-8DE1-1373B730B3FA}">
      <dgm:prSet/>
      <dgm:spPr/>
      <dgm:t>
        <a:bodyPr/>
        <a:lstStyle/>
        <a:p>
          <a:endParaRPr lang="en-US"/>
        </a:p>
      </dgm:t>
    </dgm:pt>
    <dgm:pt modelId="{0CACF7C9-8782-4EC1-B503-2850EAFE9F6F}">
      <dgm:prSet custT="1"/>
      <dgm:spPr/>
      <dgm:t>
        <a:bodyPr/>
        <a:lstStyle/>
        <a:p>
          <a:r>
            <a:rPr lang="en-US" sz="2600" dirty="0"/>
            <a:t>Payment Options</a:t>
          </a:r>
        </a:p>
      </dgm:t>
    </dgm:pt>
    <dgm:pt modelId="{CB5A57E6-DC62-4C07-BC30-02BDC698F652}" type="parTrans" cxnId="{9E349743-5152-4CAC-A89A-E50A3827DD77}">
      <dgm:prSet/>
      <dgm:spPr/>
      <dgm:t>
        <a:bodyPr/>
        <a:lstStyle/>
        <a:p>
          <a:endParaRPr lang="en-US"/>
        </a:p>
      </dgm:t>
    </dgm:pt>
    <dgm:pt modelId="{E31F7C7C-EF04-4012-BD17-CC1564F7A7C3}" type="sibTrans" cxnId="{9E349743-5152-4CAC-A89A-E50A3827DD77}">
      <dgm:prSet/>
      <dgm:spPr/>
      <dgm:t>
        <a:bodyPr/>
        <a:lstStyle/>
        <a:p>
          <a:endParaRPr lang="en-US"/>
        </a:p>
      </dgm:t>
    </dgm:pt>
    <dgm:pt modelId="{2CD9B64A-812C-4070-BACC-BBA54A4ACC84}">
      <dgm:prSet/>
      <dgm:spPr/>
      <dgm:t>
        <a:bodyPr/>
        <a:lstStyle/>
        <a:p>
          <a:pPr>
            <a:buFontTx/>
            <a:buNone/>
          </a:pPr>
          <a:r>
            <a:rPr lang="en-US" sz="2200" kern="1200" dirty="0"/>
            <a:t>Indian leases are </a:t>
          </a:r>
          <a:r>
            <a:rPr lang="en-US" sz="2200" u="sng" kern="1200" dirty="0"/>
            <a:t>not</a:t>
          </a:r>
          <a:r>
            <a:rPr lang="en-US" sz="2200" kern="1200" dirty="0"/>
            <a:t> available in the eCommerce Online Rental Payment System (ORPS)</a:t>
          </a:r>
        </a:p>
      </dgm:t>
    </dgm:pt>
    <dgm:pt modelId="{2590DC60-E90A-4977-BEB5-001D89744657}" type="parTrans" cxnId="{F2024F03-F35C-4BDA-9F46-B17C8E64824A}">
      <dgm:prSet/>
      <dgm:spPr/>
      <dgm:t>
        <a:bodyPr/>
        <a:lstStyle/>
        <a:p>
          <a:endParaRPr lang="en-US"/>
        </a:p>
      </dgm:t>
    </dgm:pt>
    <dgm:pt modelId="{F6B4FD62-A8C6-4EFC-8DF8-7ED0A9CB8FF5}" type="sibTrans" cxnId="{F2024F03-F35C-4BDA-9F46-B17C8E64824A}">
      <dgm:prSet/>
      <dgm:spPr/>
      <dgm:t>
        <a:bodyPr/>
        <a:lstStyle/>
        <a:p>
          <a:endParaRPr lang="en-US"/>
        </a:p>
      </dgm:t>
    </dgm:pt>
    <dgm:pt modelId="{7E611967-7324-41B0-B780-1149DC104856}">
      <dgm:prSet/>
      <dgm:spPr/>
      <dgm:t>
        <a:bodyPr/>
        <a:lstStyle/>
        <a:p>
          <a:pPr>
            <a:buFontTx/>
            <a:buNone/>
          </a:pPr>
          <a:r>
            <a:rPr lang="en-US" sz="2200" kern="1200" dirty="0"/>
            <a:t>Report on Form ONRR-2014, and pay electronically (Pay.gov, ACH, Fedwire)  except;</a:t>
          </a:r>
        </a:p>
      </dgm:t>
    </dgm:pt>
    <dgm:pt modelId="{BCE8B9D7-9CE6-448F-AAAC-FC453C96E436}" type="parTrans" cxnId="{D306BD36-1391-477C-9B3B-075DAFECC178}">
      <dgm:prSet/>
      <dgm:spPr/>
      <dgm:t>
        <a:bodyPr/>
        <a:lstStyle/>
        <a:p>
          <a:endParaRPr lang="en-US"/>
        </a:p>
      </dgm:t>
    </dgm:pt>
    <dgm:pt modelId="{A886B50D-A56C-475A-81A6-0C68C8805FB9}" type="sibTrans" cxnId="{D306BD36-1391-477C-9B3B-075DAFECC178}">
      <dgm:prSet/>
      <dgm:spPr/>
      <dgm:t>
        <a:bodyPr/>
        <a:lstStyle/>
        <a:p>
          <a:endParaRPr lang="en-US"/>
        </a:p>
      </dgm:t>
    </dgm:pt>
    <dgm:pt modelId="{501C408C-1794-4B2C-982F-E8C92CFC0409}">
      <dgm:prSet/>
      <dgm:spPr/>
      <dgm:t>
        <a:bodyPr/>
        <a:lstStyle/>
        <a:p>
          <a:pPr>
            <a:buFontTx/>
            <a:buNone/>
          </a:pPr>
          <a:r>
            <a:rPr lang="en-US" sz="2200" kern="1200" dirty="0"/>
            <a:t>Tribal leases that require lockbox payments must be paid according to those lockbox instructions</a:t>
          </a:r>
        </a:p>
      </dgm:t>
    </dgm:pt>
    <dgm:pt modelId="{D491BB03-BC66-4C09-AF2D-5122DDE66A18}" type="parTrans" cxnId="{87259ED4-75D7-4D02-8BBD-CF7263FE33DE}">
      <dgm:prSet/>
      <dgm:spPr/>
      <dgm:t>
        <a:bodyPr/>
        <a:lstStyle/>
        <a:p>
          <a:endParaRPr lang="en-US"/>
        </a:p>
      </dgm:t>
    </dgm:pt>
    <dgm:pt modelId="{2DA9184D-A647-4669-A6F2-2402E280E01C}" type="sibTrans" cxnId="{87259ED4-75D7-4D02-8BBD-CF7263FE33DE}">
      <dgm:prSet/>
      <dgm:spPr/>
      <dgm:t>
        <a:bodyPr/>
        <a:lstStyle/>
        <a:p>
          <a:endParaRPr lang="en-US"/>
        </a:p>
      </dgm:t>
    </dgm:pt>
    <dgm:pt modelId="{64307FE2-40F4-4333-A2BA-03BFF58F73E0}">
      <dgm:prSet/>
      <dgm:spPr/>
      <dgm:t>
        <a:bodyPr/>
        <a:lstStyle/>
        <a:p>
          <a:pPr>
            <a:buFontTx/>
            <a:buNone/>
          </a:pPr>
          <a:endParaRPr lang="en-US" sz="2200" kern="1200" dirty="0"/>
        </a:p>
      </dgm:t>
    </dgm:pt>
    <dgm:pt modelId="{0E33B252-1B81-42E8-8506-EA422013AB32}" type="parTrans" cxnId="{62C13F15-6FB8-4421-8123-038FBECFAEBF}">
      <dgm:prSet/>
      <dgm:spPr/>
    </dgm:pt>
    <dgm:pt modelId="{1CA2B40A-E82F-400D-9F74-738701861CB3}" type="sibTrans" cxnId="{62C13F15-6FB8-4421-8123-038FBECFAEBF}">
      <dgm:prSet/>
      <dgm:spPr/>
    </dgm:pt>
    <dgm:pt modelId="{BD9CDFFD-58E1-424E-997D-3F108307AF41}" type="pres">
      <dgm:prSet presAssocID="{AB1F1497-562A-4DF0-99BD-90F7F36ACFF1}" presName="linear" presStyleCnt="0">
        <dgm:presLayoutVars>
          <dgm:animLvl val="lvl"/>
          <dgm:resizeHandles val="exact"/>
        </dgm:presLayoutVars>
      </dgm:prSet>
      <dgm:spPr/>
    </dgm:pt>
    <dgm:pt modelId="{519C0C7F-0D8B-4EB2-8EDF-BE8650AC5238}" type="pres">
      <dgm:prSet presAssocID="{3664C8A4-91A3-4CCE-B25F-825A40EC85EF}" presName="parentText" presStyleLbl="node1" presStyleIdx="0" presStyleCnt="2" custLinFactNeighborX="163" custLinFactNeighborY="53164">
        <dgm:presLayoutVars>
          <dgm:chMax val="0"/>
          <dgm:bulletEnabled val="1"/>
        </dgm:presLayoutVars>
      </dgm:prSet>
      <dgm:spPr/>
    </dgm:pt>
    <dgm:pt modelId="{347A28B1-8C9A-463E-82DA-508FA6A14301}" type="pres">
      <dgm:prSet presAssocID="{819614EB-7AC9-4293-B45E-D941BF2CF416}" presName="spacer" presStyleCnt="0"/>
      <dgm:spPr/>
    </dgm:pt>
    <dgm:pt modelId="{E549BE7F-CDAE-4C1A-9B41-459EBE500572}" type="pres">
      <dgm:prSet presAssocID="{0CACF7C9-8782-4EC1-B503-2850EAFE9F6F}" presName="parentText" presStyleLbl="node1" presStyleIdx="1" presStyleCnt="2" custLinFactNeighborX="195" custLinFactNeighborY="-1142">
        <dgm:presLayoutVars>
          <dgm:chMax val="0"/>
          <dgm:bulletEnabled val="1"/>
        </dgm:presLayoutVars>
      </dgm:prSet>
      <dgm:spPr/>
    </dgm:pt>
    <dgm:pt modelId="{D2A14785-25C1-4E7B-9268-2A699AD75C88}" type="pres">
      <dgm:prSet presAssocID="{0CACF7C9-8782-4EC1-B503-2850EAFE9F6F}" presName="childText" presStyleLbl="revTx" presStyleIdx="0" presStyleCnt="1" custLinFactNeighborX="-870">
        <dgm:presLayoutVars>
          <dgm:bulletEnabled val="1"/>
        </dgm:presLayoutVars>
      </dgm:prSet>
      <dgm:spPr/>
    </dgm:pt>
  </dgm:ptLst>
  <dgm:cxnLst>
    <dgm:cxn modelId="{F2024F03-F35C-4BDA-9F46-B17C8E64824A}" srcId="{0CACF7C9-8782-4EC1-B503-2850EAFE9F6F}" destId="{2CD9B64A-812C-4070-BACC-BBA54A4ACC84}" srcOrd="0" destOrd="0" parTransId="{2590DC60-E90A-4977-BEB5-001D89744657}" sibTransId="{F6B4FD62-A8C6-4EFC-8DF8-7ED0A9CB8FF5}"/>
    <dgm:cxn modelId="{62C13F15-6FB8-4421-8123-038FBECFAEBF}" srcId="{0CACF7C9-8782-4EC1-B503-2850EAFE9F6F}" destId="{64307FE2-40F4-4333-A2BA-03BFF58F73E0}" srcOrd="1" destOrd="0" parTransId="{0E33B252-1B81-42E8-8506-EA422013AB32}" sibTransId="{1CA2B40A-E82F-400D-9F74-738701861CB3}"/>
    <dgm:cxn modelId="{20D68826-E59A-4CB0-8DF2-F63F94347E16}" type="presOf" srcId="{501C408C-1794-4B2C-982F-E8C92CFC0409}" destId="{D2A14785-25C1-4E7B-9268-2A699AD75C88}" srcOrd="0" destOrd="3" presId="urn:microsoft.com/office/officeart/2005/8/layout/vList2"/>
    <dgm:cxn modelId="{32EB2633-8E8D-483A-A52C-0DF4AFD9E5ED}" type="presOf" srcId="{7E611967-7324-41B0-B780-1149DC104856}" destId="{D2A14785-25C1-4E7B-9268-2A699AD75C88}" srcOrd="0" destOrd="2" presId="urn:microsoft.com/office/officeart/2005/8/layout/vList2"/>
    <dgm:cxn modelId="{D306BD36-1391-477C-9B3B-075DAFECC178}" srcId="{0CACF7C9-8782-4EC1-B503-2850EAFE9F6F}" destId="{7E611967-7324-41B0-B780-1149DC104856}" srcOrd="2" destOrd="0" parTransId="{BCE8B9D7-9CE6-448F-AAAC-FC453C96E436}" sibTransId="{A886B50D-A56C-475A-81A6-0C68C8805FB9}"/>
    <dgm:cxn modelId="{9E349743-5152-4CAC-A89A-E50A3827DD77}" srcId="{AB1F1497-562A-4DF0-99BD-90F7F36ACFF1}" destId="{0CACF7C9-8782-4EC1-B503-2850EAFE9F6F}" srcOrd="1" destOrd="0" parTransId="{CB5A57E6-DC62-4C07-BC30-02BDC698F652}" sibTransId="{E31F7C7C-EF04-4012-BD17-CC1564F7A7C3}"/>
    <dgm:cxn modelId="{C0EBA945-7734-484F-B427-9C3756553791}" type="presOf" srcId="{0CACF7C9-8782-4EC1-B503-2850EAFE9F6F}" destId="{E549BE7F-CDAE-4C1A-9B41-459EBE500572}" srcOrd="0" destOrd="0" presId="urn:microsoft.com/office/officeart/2005/8/layout/vList2"/>
    <dgm:cxn modelId="{0066D19B-E241-4DD9-A000-2ABD0ECA1ED8}" type="presOf" srcId="{3664C8A4-91A3-4CCE-B25F-825A40EC85EF}" destId="{519C0C7F-0D8B-4EB2-8EDF-BE8650AC5238}" srcOrd="0" destOrd="0" presId="urn:microsoft.com/office/officeart/2005/8/layout/vList2"/>
    <dgm:cxn modelId="{5A2671AE-9C2E-41C4-8DE1-1373B730B3FA}" srcId="{AB1F1497-562A-4DF0-99BD-90F7F36ACFF1}" destId="{3664C8A4-91A3-4CCE-B25F-825A40EC85EF}" srcOrd="0" destOrd="0" parTransId="{DD1293C9-AC79-49BE-BE7F-D3D7609AECA5}" sibTransId="{819614EB-7AC9-4293-B45E-D941BF2CF416}"/>
    <dgm:cxn modelId="{B3A916C1-AC97-4173-98E5-900DA3246A74}" type="presOf" srcId="{AB1F1497-562A-4DF0-99BD-90F7F36ACFF1}" destId="{BD9CDFFD-58E1-424E-997D-3F108307AF41}" srcOrd="0" destOrd="0" presId="urn:microsoft.com/office/officeart/2005/8/layout/vList2"/>
    <dgm:cxn modelId="{8B9EABC6-917D-4720-A511-09DE25B2C7F6}" type="presOf" srcId="{2CD9B64A-812C-4070-BACC-BBA54A4ACC84}" destId="{D2A14785-25C1-4E7B-9268-2A699AD75C88}" srcOrd="0" destOrd="0" presId="urn:microsoft.com/office/officeart/2005/8/layout/vList2"/>
    <dgm:cxn modelId="{87259ED4-75D7-4D02-8BBD-CF7263FE33DE}" srcId="{0CACF7C9-8782-4EC1-B503-2850EAFE9F6F}" destId="{501C408C-1794-4B2C-982F-E8C92CFC0409}" srcOrd="3" destOrd="0" parTransId="{D491BB03-BC66-4C09-AF2D-5122DDE66A18}" sibTransId="{2DA9184D-A647-4669-A6F2-2402E280E01C}"/>
    <dgm:cxn modelId="{22B4F2D6-1383-4167-B9A0-8D0EC657D914}" type="presOf" srcId="{64307FE2-40F4-4333-A2BA-03BFF58F73E0}" destId="{D2A14785-25C1-4E7B-9268-2A699AD75C88}" srcOrd="0" destOrd="1" presId="urn:microsoft.com/office/officeart/2005/8/layout/vList2"/>
    <dgm:cxn modelId="{79298EE3-9EC2-49EF-BA6E-12235F3ED5D8}" type="presParOf" srcId="{BD9CDFFD-58E1-424E-997D-3F108307AF41}" destId="{519C0C7F-0D8B-4EB2-8EDF-BE8650AC5238}" srcOrd="0" destOrd="0" presId="urn:microsoft.com/office/officeart/2005/8/layout/vList2"/>
    <dgm:cxn modelId="{6CFF4E17-6192-48B8-B64F-690C9F76D619}" type="presParOf" srcId="{BD9CDFFD-58E1-424E-997D-3F108307AF41}" destId="{347A28B1-8C9A-463E-82DA-508FA6A14301}" srcOrd="1" destOrd="0" presId="urn:microsoft.com/office/officeart/2005/8/layout/vList2"/>
    <dgm:cxn modelId="{FB6D1345-E9F1-4DE8-9BEC-0A1EFC50FAE7}" type="presParOf" srcId="{BD9CDFFD-58E1-424E-997D-3F108307AF41}" destId="{E549BE7F-CDAE-4C1A-9B41-459EBE500572}" srcOrd="2" destOrd="0" presId="urn:microsoft.com/office/officeart/2005/8/layout/vList2"/>
    <dgm:cxn modelId="{C2574989-0224-4602-9074-1879819C5AEA}" type="presParOf" srcId="{BD9CDFFD-58E1-424E-997D-3F108307AF41}" destId="{D2A14785-25C1-4E7B-9268-2A699AD75C8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B1F1497-562A-4DF0-99BD-90F7F36ACFF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3664C8A4-91A3-4CCE-B25F-825A40EC85EF}">
      <dgm:prSet custT="1"/>
      <dgm:spPr/>
      <dgm:t>
        <a:bodyPr/>
        <a:lstStyle/>
        <a:p>
          <a:r>
            <a:rPr lang="en-US" sz="2600" dirty="0"/>
            <a:t>Non recoupable rent</a:t>
          </a:r>
        </a:p>
      </dgm:t>
    </dgm:pt>
    <dgm:pt modelId="{DD1293C9-AC79-49BE-BE7F-D3D7609AECA5}" type="parTrans" cxnId="{5A2671AE-9C2E-41C4-8DE1-1373B730B3FA}">
      <dgm:prSet/>
      <dgm:spPr/>
      <dgm:t>
        <a:bodyPr/>
        <a:lstStyle/>
        <a:p>
          <a:endParaRPr lang="en-US"/>
        </a:p>
      </dgm:t>
    </dgm:pt>
    <dgm:pt modelId="{819614EB-7AC9-4293-B45E-D941BF2CF416}" type="sibTrans" cxnId="{5A2671AE-9C2E-41C4-8DE1-1373B730B3FA}">
      <dgm:prSet/>
      <dgm:spPr/>
      <dgm:t>
        <a:bodyPr/>
        <a:lstStyle/>
        <a:p>
          <a:endParaRPr lang="en-US"/>
        </a:p>
      </dgm:t>
    </dgm:pt>
    <dgm:pt modelId="{0CACF7C9-8782-4EC1-B503-2850EAFE9F6F}">
      <dgm:prSet custT="1"/>
      <dgm:spPr/>
      <dgm:t>
        <a:bodyPr/>
        <a:lstStyle/>
        <a:p>
          <a:pPr algn="ctr"/>
          <a:r>
            <a:rPr lang="en-US" sz="2600" dirty="0"/>
            <a:t>Recoupable rent</a:t>
          </a:r>
        </a:p>
        <a:p>
          <a:pPr algn="ctr"/>
          <a:r>
            <a:rPr lang="en-US" sz="2600" dirty="0"/>
            <a:t>Recoupable against TC01 royalties </a:t>
          </a:r>
          <a:r>
            <a:rPr lang="en-US" sz="2600" u="sng" dirty="0"/>
            <a:t>in that lease year</a:t>
          </a:r>
        </a:p>
        <a:p>
          <a:pPr algn="ctr"/>
          <a:r>
            <a:rPr lang="en-US" sz="2600" u="none" dirty="0"/>
            <a:t>Recoup using TC25</a:t>
          </a:r>
        </a:p>
      </dgm:t>
    </dgm:pt>
    <dgm:pt modelId="{CB5A57E6-DC62-4C07-BC30-02BDC698F652}" type="parTrans" cxnId="{9E349743-5152-4CAC-A89A-E50A3827DD77}">
      <dgm:prSet/>
      <dgm:spPr/>
      <dgm:t>
        <a:bodyPr/>
        <a:lstStyle/>
        <a:p>
          <a:endParaRPr lang="en-US"/>
        </a:p>
      </dgm:t>
    </dgm:pt>
    <dgm:pt modelId="{E31F7C7C-EF04-4012-BD17-CC1564F7A7C3}" type="sibTrans" cxnId="{9E349743-5152-4CAC-A89A-E50A3827DD77}">
      <dgm:prSet/>
      <dgm:spPr/>
      <dgm:t>
        <a:bodyPr/>
        <a:lstStyle/>
        <a:p>
          <a:endParaRPr lang="en-US"/>
        </a:p>
      </dgm:t>
    </dgm:pt>
    <dgm:pt modelId="{229BCA9F-EBF4-4AFF-8D40-032A0B2F71A7}" type="pres">
      <dgm:prSet presAssocID="{AB1F1497-562A-4DF0-99BD-90F7F36ACFF1}" presName="Name0" presStyleCnt="0">
        <dgm:presLayoutVars>
          <dgm:dir/>
          <dgm:resizeHandles val="exact"/>
        </dgm:presLayoutVars>
      </dgm:prSet>
      <dgm:spPr/>
    </dgm:pt>
    <dgm:pt modelId="{1971C4CE-AEF0-42DC-917B-231DE4157288}" type="pres">
      <dgm:prSet presAssocID="{3664C8A4-91A3-4CCE-B25F-825A40EC85EF}" presName="compNode" presStyleCnt="0"/>
      <dgm:spPr/>
    </dgm:pt>
    <dgm:pt modelId="{E7A2CF40-85D8-40AF-A68E-C78E66337F5A}" type="pres">
      <dgm:prSet presAssocID="{3664C8A4-91A3-4CCE-B25F-825A40EC85EF}" presName="pictRect" presStyleLbl="node1" presStyleIdx="0" presStyleCnt="2" custScaleX="38149" custScaleY="50113" custLinFactNeighborX="233" custLinFactNeighborY="-20481"/>
      <dgm:spPr>
        <a:blipFill>
          <a:blip xmlns:r="http://schemas.openxmlformats.org/officeDocument/2006/relationships" r:embed="rId1"/>
          <a:srcRect/>
          <a:stretch>
            <a:fillRect l="-6000" r="-6000"/>
          </a:stretch>
        </a:blipFill>
      </dgm:spPr>
    </dgm:pt>
    <dgm:pt modelId="{8436DDE1-A061-4A48-9679-5F3024768066}" type="pres">
      <dgm:prSet presAssocID="{3664C8A4-91A3-4CCE-B25F-825A40EC85EF}" presName="textRect" presStyleLbl="revTx" presStyleIdx="0" presStyleCnt="2" custLinFactNeighborX="233" custLinFactNeighborY="-38036">
        <dgm:presLayoutVars>
          <dgm:bulletEnabled val="1"/>
        </dgm:presLayoutVars>
      </dgm:prSet>
      <dgm:spPr/>
    </dgm:pt>
    <dgm:pt modelId="{7B5C4F2C-1B19-4095-998F-E2906206E38D}" type="pres">
      <dgm:prSet presAssocID="{819614EB-7AC9-4293-B45E-D941BF2CF416}" presName="sibTrans" presStyleLbl="sibTrans2D1" presStyleIdx="0" presStyleCnt="0"/>
      <dgm:spPr/>
    </dgm:pt>
    <dgm:pt modelId="{E10F67E9-495C-4DEC-99E2-FE557BC500C1}" type="pres">
      <dgm:prSet presAssocID="{0CACF7C9-8782-4EC1-B503-2850EAFE9F6F}" presName="compNode" presStyleCnt="0"/>
      <dgm:spPr/>
    </dgm:pt>
    <dgm:pt modelId="{543D63D8-812A-430A-86BA-06D4AC0A779C}" type="pres">
      <dgm:prSet presAssocID="{0CACF7C9-8782-4EC1-B503-2850EAFE9F6F}" presName="pictRect" presStyleLbl="node1" presStyleIdx="1" presStyleCnt="2" custScaleX="37939" custScaleY="51065"/>
      <dgm:spPr>
        <a:blipFill>
          <a:blip xmlns:r="http://schemas.openxmlformats.org/officeDocument/2006/relationships" r:embed="rId2"/>
          <a:srcRect/>
          <a:stretch>
            <a:fillRect l="-6000" r="-6000"/>
          </a:stretch>
        </a:blipFill>
      </dgm:spPr>
    </dgm:pt>
    <dgm:pt modelId="{55335787-D6A2-4D3E-AF8D-AE9C9F8E1634}" type="pres">
      <dgm:prSet presAssocID="{0CACF7C9-8782-4EC1-B503-2850EAFE9F6F}" presName="textRect" presStyleLbl="revTx" presStyleIdx="1" presStyleCnt="2" custScaleX="183563" custScaleY="247430" custLinFactNeighborX="341" custLinFactNeighborY="68525">
        <dgm:presLayoutVars>
          <dgm:bulletEnabled val="1"/>
        </dgm:presLayoutVars>
      </dgm:prSet>
      <dgm:spPr/>
    </dgm:pt>
  </dgm:ptLst>
  <dgm:cxnLst>
    <dgm:cxn modelId="{3D3FE937-02F1-4EB0-9AE6-B9430D9313AD}" type="presOf" srcId="{819614EB-7AC9-4293-B45E-D941BF2CF416}" destId="{7B5C4F2C-1B19-4095-998F-E2906206E38D}" srcOrd="0" destOrd="0" presId="urn:microsoft.com/office/officeart/2005/8/layout/pList1"/>
    <dgm:cxn modelId="{9E349743-5152-4CAC-A89A-E50A3827DD77}" srcId="{AB1F1497-562A-4DF0-99BD-90F7F36ACFF1}" destId="{0CACF7C9-8782-4EC1-B503-2850EAFE9F6F}" srcOrd="1" destOrd="0" parTransId="{CB5A57E6-DC62-4C07-BC30-02BDC698F652}" sibTransId="{E31F7C7C-EF04-4012-BD17-CC1564F7A7C3}"/>
    <dgm:cxn modelId="{7E8E2384-5C61-443E-BE87-7A58200CF605}" type="presOf" srcId="{3664C8A4-91A3-4CCE-B25F-825A40EC85EF}" destId="{8436DDE1-A061-4A48-9679-5F3024768066}" srcOrd="0" destOrd="0" presId="urn:microsoft.com/office/officeart/2005/8/layout/pList1"/>
    <dgm:cxn modelId="{5A2671AE-9C2E-41C4-8DE1-1373B730B3FA}" srcId="{AB1F1497-562A-4DF0-99BD-90F7F36ACFF1}" destId="{3664C8A4-91A3-4CCE-B25F-825A40EC85EF}" srcOrd="0" destOrd="0" parTransId="{DD1293C9-AC79-49BE-BE7F-D3D7609AECA5}" sibTransId="{819614EB-7AC9-4293-B45E-D941BF2CF416}"/>
    <dgm:cxn modelId="{AA6236B3-A088-4A79-8A5A-03EA22642545}" type="presOf" srcId="{AB1F1497-562A-4DF0-99BD-90F7F36ACFF1}" destId="{229BCA9F-EBF4-4AFF-8D40-032A0B2F71A7}" srcOrd="0" destOrd="0" presId="urn:microsoft.com/office/officeart/2005/8/layout/pList1"/>
    <dgm:cxn modelId="{44307BD0-7066-4894-BD6C-F677E2B6E677}" type="presOf" srcId="{0CACF7C9-8782-4EC1-B503-2850EAFE9F6F}" destId="{55335787-D6A2-4D3E-AF8D-AE9C9F8E1634}" srcOrd="0" destOrd="0" presId="urn:microsoft.com/office/officeart/2005/8/layout/pList1"/>
    <dgm:cxn modelId="{7CD79AFA-4699-49AB-9B9C-97BC0A50AE67}" type="presParOf" srcId="{229BCA9F-EBF4-4AFF-8D40-032A0B2F71A7}" destId="{1971C4CE-AEF0-42DC-917B-231DE4157288}" srcOrd="0" destOrd="0" presId="urn:microsoft.com/office/officeart/2005/8/layout/pList1"/>
    <dgm:cxn modelId="{3C9B2B8D-A795-4DEC-A7D9-C449B6211F63}" type="presParOf" srcId="{1971C4CE-AEF0-42DC-917B-231DE4157288}" destId="{E7A2CF40-85D8-40AF-A68E-C78E66337F5A}" srcOrd="0" destOrd="0" presId="urn:microsoft.com/office/officeart/2005/8/layout/pList1"/>
    <dgm:cxn modelId="{377A5B59-3B5E-4A58-9EAE-71F5F3A44430}" type="presParOf" srcId="{1971C4CE-AEF0-42DC-917B-231DE4157288}" destId="{8436DDE1-A061-4A48-9679-5F3024768066}" srcOrd="1" destOrd="0" presId="urn:microsoft.com/office/officeart/2005/8/layout/pList1"/>
    <dgm:cxn modelId="{8FDFA526-1A2C-4DCD-A045-31B7F9D6D768}" type="presParOf" srcId="{229BCA9F-EBF4-4AFF-8D40-032A0B2F71A7}" destId="{7B5C4F2C-1B19-4095-998F-E2906206E38D}" srcOrd="1" destOrd="0" presId="urn:microsoft.com/office/officeart/2005/8/layout/pList1"/>
    <dgm:cxn modelId="{9004F279-ED0C-493C-BB91-5FD81430AF58}" type="presParOf" srcId="{229BCA9F-EBF4-4AFF-8D40-032A0B2F71A7}" destId="{E10F67E9-495C-4DEC-99E2-FE557BC500C1}" srcOrd="2" destOrd="0" presId="urn:microsoft.com/office/officeart/2005/8/layout/pList1"/>
    <dgm:cxn modelId="{1987A261-B69F-4879-9C56-84A9DEF8AEFF}" type="presParOf" srcId="{E10F67E9-495C-4DEC-99E2-FE557BC500C1}" destId="{543D63D8-812A-430A-86BA-06D4AC0A779C}" srcOrd="0" destOrd="0" presId="urn:microsoft.com/office/officeart/2005/8/layout/pList1"/>
    <dgm:cxn modelId="{5130CB96-7AD1-4602-AE18-9457DA0A4B6D}" type="presParOf" srcId="{E10F67E9-495C-4DEC-99E2-FE557BC500C1}" destId="{55335787-D6A2-4D3E-AF8D-AE9C9F8E163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6D05D31-944E-477D-B153-8DFD041DB438}"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50E3D50A-DC85-411C-AED0-59BCDF785C04}">
      <dgm:prSet/>
      <dgm:spPr>
        <a:solidFill>
          <a:srgbClr val="005024"/>
        </a:solidFill>
      </dgm:spPr>
      <dgm:t>
        <a:bodyPr/>
        <a:lstStyle/>
        <a:p>
          <a:r>
            <a:rPr lang="en-US" dirty="0"/>
            <a:t>RENT</a:t>
          </a:r>
        </a:p>
        <a:p>
          <a:r>
            <a:rPr lang="en-US" dirty="0"/>
            <a:t>Transaction Code (TC) 04</a:t>
          </a:r>
        </a:p>
      </dgm:t>
    </dgm:pt>
    <dgm:pt modelId="{6CAFB0F4-6CC5-49FD-ADE0-420A6C9F15BF}" type="parTrans" cxnId="{59E6A4F9-8322-4D9F-93AC-98936ACD602B}">
      <dgm:prSet/>
      <dgm:spPr/>
      <dgm:t>
        <a:bodyPr/>
        <a:lstStyle/>
        <a:p>
          <a:endParaRPr lang="en-US"/>
        </a:p>
      </dgm:t>
    </dgm:pt>
    <dgm:pt modelId="{20D7C379-B32A-4F15-A999-B2165355D254}" type="sibTrans" cxnId="{59E6A4F9-8322-4D9F-93AC-98936ACD602B}">
      <dgm:prSet/>
      <dgm:spPr/>
      <dgm:t>
        <a:bodyPr/>
        <a:lstStyle/>
        <a:p>
          <a:endParaRPr lang="en-US"/>
        </a:p>
      </dgm:t>
    </dgm:pt>
    <dgm:pt modelId="{59713123-E2C2-4406-A9A2-429520EFC57B}">
      <dgm:prSet/>
      <dgm:spPr/>
      <dgm:t>
        <a:bodyPr/>
        <a:lstStyle/>
        <a:p>
          <a:r>
            <a:rPr lang="en-US" dirty="0"/>
            <a:t>ADVANCED RENT</a:t>
          </a:r>
        </a:p>
        <a:p>
          <a:r>
            <a:rPr lang="en-US" dirty="0"/>
            <a:t>TC 05 </a:t>
          </a:r>
        </a:p>
      </dgm:t>
    </dgm:pt>
    <dgm:pt modelId="{8471CA1D-430B-4FC5-9D45-5B6600FCEE9B}" type="parTrans" cxnId="{05317F31-FED3-4B73-9FC4-1B03A8663EEB}">
      <dgm:prSet/>
      <dgm:spPr/>
      <dgm:t>
        <a:bodyPr/>
        <a:lstStyle/>
        <a:p>
          <a:endParaRPr lang="en-US"/>
        </a:p>
      </dgm:t>
    </dgm:pt>
    <dgm:pt modelId="{22D5899C-DB3E-4761-88E3-CDC7B5781499}" type="sibTrans" cxnId="{05317F31-FED3-4B73-9FC4-1B03A8663EEB}">
      <dgm:prSet/>
      <dgm:spPr/>
      <dgm:t>
        <a:bodyPr/>
        <a:lstStyle/>
        <a:p>
          <a:endParaRPr lang="en-US"/>
        </a:p>
      </dgm:t>
    </dgm:pt>
    <dgm:pt modelId="{8AB10800-1AE3-41E1-826B-F2017645C1AD}">
      <dgm:prSet/>
      <dgm:spPr/>
      <dgm:t>
        <a:bodyPr/>
        <a:lstStyle/>
        <a:p>
          <a:r>
            <a:rPr lang="en-US" dirty="0"/>
            <a:t>MINIMUM ROYALTY</a:t>
          </a:r>
        </a:p>
        <a:p>
          <a:r>
            <a:rPr lang="en-US" dirty="0"/>
            <a:t>TC 02</a:t>
          </a:r>
        </a:p>
      </dgm:t>
    </dgm:pt>
    <dgm:pt modelId="{0E8F17A3-3183-4173-B16B-300B3704C3FC}" type="parTrans" cxnId="{6189F5AE-27B8-40C7-901F-C4898842D65F}">
      <dgm:prSet/>
      <dgm:spPr/>
      <dgm:t>
        <a:bodyPr/>
        <a:lstStyle/>
        <a:p>
          <a:endParaRPr lang="en-US"/>
        </a:p>
      </dgm:t>
    </dgm:pt>
    <dgm:pt modelId="{6AF6DB17-1FF1-4890-BE94-96D6A5832020}" type="sibTrans" cxnId="{6189F5AE-27B8-40C7-901F-C4898842D65F}">
      <dgm:prSet/>
      <dgm:spPr/>
      <dgm:t>
        <a:bodyPr/>
        <a:lstStyle/>
        <a:p>
          <a:endParaRPr lang="en-US"/>
        </a:p>
      </dgm:t>
    </dgm:pt>
    <dgm:pt modelId="{6D94F82A-1FEB-4E45-A16C-35606699BE59}">
      <dgm:prSet/>
      <dgm:spPr/>
      <dgm:t>
        <a:bodyPr/>
        <a:lstStyle/>
        <a:p>
          <a:r>
            <a:rPr lang="en-US" dirty="0"/>
            <a:t>Well Fees</a:t>
          </a:r>
        </a:p>
        <a:p>
          <a:r>
            <a:rPr lang="en-US" dirty="0"/>
            <a:t>TC 16</a:t>
          </a:r>
        </a:p>
      </dgm:t>
    </dgm:pt>
    <dgm:pt modelId="{EF853E18-3346-4FD2-8D9B-3711A4094A98}" type="parTrans" cxnId="{FA8BF9EC-3694-413B-887F-983844D9D0A6}">
      <dgm:prSet/>
      <dgm:spPr/>
      <dgm:t>
        <a:bodyPr/>
        <a:lstStyle/>
        <a:p>
          <a:endParaRPr lang="en-US"/>
        </a:p>
      </dgm:t>
    </dgm:pt>
    <dgm:pt modelId="{B73FE797-7D82-4FB2-A657-C582294C1F8A}" type="sibTrans" cxnId="{FA8BF9EC-3694-413B-887F-983844D9D0A6}">
      <dgm:prSet/>
      <dgm:spPr/>
      <dgm:t>
        <a:bodyPr/>
        <a:lstStyle/>
        <a:p>
          <a:endParaRPr lang="en-US"/>
        </a:p>
      </dgm:t>
    </dgm:pt>
    <dgm:pt modelId="{FF96E969-865F-40B6-B8F5-73D034D26FF6}">
      <dgm:prSet/>
      <dgm:spPr/>
      <dgm:t>
        <a:bodyPr/>
        <a:lstStyle/>
        <a:p>
          <a:r>
            <a:rPr lang="en-US" dirty="0"/>
            <a:t>Storage </a:t>
          </a:r>
          <a:r>
            <a:rPr lang="en-US" i="1" dirty="0"/>
            <a:t>Fees</a:t>
          </a:r>
        </a:p>
        <a:p>
          <a:r>
            <a:rPr lang="en-US" dirty="0"/>
            <a:t>TC 17</a:t>
          </a:r>
        </a:p>
      </dgm:t>
    </dgm:pt>
    <dgm:pt modelId="{8261874C-214A-4FE3-A52A-A7A5032B2715}" type="parTrans" cxnId="{AEEBB4CA-32D8-4C12-B30D-B0D2C66B5846}">
      <dgm:prSet/>
      <dgm:spPr/>
      <dgm:t>
        <a:bodyPr/>
        <a:lstStyle/>
        <a:p>
          <a:endParaRPr lang="en-US"/>
        </a:p>
      </dgm:t>
    </dgm:pt>
    <dgm:pt modelId="{31EEE1D2-72C5-421E-8453-E6483052590C}" type="sibTrans" cxnId="{AEEBB4CA-32D8-4C12-B30D-B0D2C66B5846}">
      <dgm:prSet/>
      <dgm:spPr/>
      <dgm:t>
        <a:bodyPr/>
        <a:lstStyle/>
        <a:p>
          <a:endParaRPr lang="en-US"/>
        </a:p>
      </dgm:t>
    </dgm:pt>
    <dgm:pt modelId="{4DD80731-C901-4C07-A38A-DF555F220341}">
      <dgm:prSet/>
      <dgm:spPr/>
      <dgm:t>
        <a:bodyPr/>
        <a:lstStyle/>
        <a:p>
          <a:r>
            <a:rPr lang="en-US" dirty="0"/>
            <a:t>Pay with PAY.GOV, ACH, or FED WIRE</a:t>
          </a:r>
        </a:p>
      </dgm:t>
    </dgm:pt>
    <dgm:pt modelId="{6B4F50EB-B8B5-4190-9C8B-E5D3E3EBBB3F}" type="parTrans" cxnId="{922A23BD-48E8-457F-9078-F503E92669B0}">
      <dgm:prSet/>
      <dgm:spPr/>
      <dgm:t>
        <a:bodyPr/>
        <a:lstStyle/>
        <a:p>
          <a:endParaRPr lang="en-US"/>
        </a:p>
      </dgm:t>
    </dgm:pt>
    <dgm:pt modelId="{B86656BB-504B-47E8-95CD-8ECE1A71CF66}" type="sibTrans" cxnId="{922A23BD-48E8-457F-9078-F503E92669B0}">
      <dgm:prSet/>
      <dgm:spPr/>
      <dgm:t>
        <a:bodyPr/>
        <a:lstStyle/>
        <a:p>
          <a:endParaRPr lang="en-US"/>
        </a:p>
      </dgm:t>
    </dgm:pt>
    <dgm:pt modelId="{00B9A9DE-EFB9-4437-A893-032DACE887B2}">
      <dgm:prSet/>
      <dgm:spPr/>
      <dgm:t>
        <a:bodyPr/>
        <a:lstStyle/>
        <a:p>
          <a:r>
            <a:rPr lang="en-US" dirty="0"/>
            <a:t>Common Error:</a:t>
          </a:r>
        </a:p>
        <a:p>
          <a:r>
            <a:rPr lang="en-US" dirty="0"/>
            <a:t>Incorrect sales date used on 2014</a:t>
          </a:r>
        </a:p>
      </dgm:t>
    </dgm:pt>
    <dgm:pt modelId="{48EC55F5-64A0-467F-BFD5-0A85A0BBBAC2}" type="parTrans" cxnId="{42A7F669-EC61-4E92-80FE-5555404B22CB}">
      <dgm:prSet/>
      <dgm:spPr/>
      <dgm:t>
        <a:bodyPr/>
        <a:lstStyle/>
        <a:p>
          <a:endParaRPr lang="en-US"/>
        </a:p>
      </dgm:t>
    </dgm:pt>
    <dgm:pt modelId="{37F77427-17B8-4180-AB9C-CC2F124CBC72}" type="sibTrans" cxnId="{42A7F669-EC61-4E92-80FE-5555404B22CB}">
      <dgm:prSet/>
      <dgm:spPr/>
      <dgm:t>
        <a:bodyPr/>
        <a:lstStyle/>
        <a:p>
          <a:endParaRPr lang="en-US"/>
        </a:p>
      </dgm:t>
    </dgm:pt>
    <dgm:pt modelId="{E16ACB67-83D1-44FF-9631-D461F9720C99}">
      <dgm:prSet/>
      <dgm:spPr/>
      <dgm:t>
        <a:bodyPr/>
        <a:lstStyle/>
        <a:p>
          <a:r>
            <a:rPr lang="en-US" dirty="0"/>
            <a:t>If you receive a FIN Invoice, the contractual lease term obligation is LATE and interest is accruing</a:t>
          </a:r>
        </a:p>
      </dgm:t>
    </dgm:pt>
    <dgm:pt modelId="{A19268C8-2639-42E0-A9A6-82DD033DEB77}" type="parTrans" cxnId="{1A518349-7FEA-49ED-92AA-2769676023A9}">
      <dgm:prSet/>
      <dgm:spPr/>
      <dgm:t>
        <a:bodyPr/>
        <a:lstStyle/>
        <a:p>
          <a:endParaRPr lang="en-US"/>
        </a:p>
      </dgm:t>
    </dgm:pt>
    <dgm:pt modelId="{D0BBC9AA-CBB5-4EF1-A312-6394420F1E5C}" type="sibTrans" cxnId="{1A518349-7FEA-49ED-92AA-2769676023A9}">
      <dgm:prSet/>
      <dgm:spPr/>
      <dgm:t>
        <a:bodyPr/>
        <a:lstStyle/>
        <a:p>
          <a:endParaRPr lang="en-US"/>
        </a:p>
      </dgm:t>
    </dgm:pt>
    <dgm:pt modelId="{1C86253F-AC4B-4D2D-BEA9-95D0C2259E0B}" type="pres">
      <dgm:prSet presAssocID="{C6D05D31-944E-477D-B153-8DFD041DB438}" presName="diagram" presStyleCnt="0">
        <dgm:presLayoutVars>
          <dgm:dir/>
          <dgm:resizeHandles val="exact"/>
        </dgm:presLayoutVars>
      </dgm:prSet>
      <dgm:spPr/>
    </dgm:pt>
    <dgm:pt modelId="{4F29027F-FE97-4C26-A400-628EA2E3C249}" type="pres">
      <dgm:prSet presAssocID="{50E3D50A-DC85-411C-AED0-59BCDF785C04}" presName="node" presStyleLbl="node1" presStyleIdx="0" presStyleCnt="8">
        <dgm:presLayoutVars>
          <dgm:bulletEnabled val="1"/>
        </dgm:presLayoutVars>
      </dgm:prSet>
      <dgm:spPr/>
    </dgm:pt>
    <dgm:pt modelId="{3BEAC0AC-E392-4320-9A72-7F2101D075B9}" type="pres">
      <dgm:prSet presAssocID="{20D7C379-B32A-4F15-A999-B2165355D254}" presName="sibTrans" presStyleCnt="0"/>
      <dgm:spPr/>
    </dgm:pt>
    <dgm:pt modelId="{74FAE29C-FCE2-44BC-B226-896E13DC33B1}" type="pres">
      <dgm:prSet presAssocID="{59713123-E2C2-4406-A9A2-429520EFC57B}" presName="node" presStyleLbl="node1" presStyleIdx="1" presStyleCnt="8">
        <dgm:presLayoutVars>
          <dgm:bulletEnabled val="1"/>
        </dgm:presLayoutVars>
      </dgm:prSet>
      <dgm:spPr/>
    </dgm:pt>
    <dgm:pt modelId="{37921790-4C75-420D-A1E2-87A1AE71E1CE}" type="pres">
      <dgm:prSet presAssocID="{22D5899C-DB3E-4761-88E3-CDC7B5781499}" presName="sibTrans" presStyleCnt="0"/>
      <dgm:spPr/>
    </dgm:pt>
    <dgm:pt modelId="{B1E90234-BCBE-460F-882B-F897F21342AC}" type="pres">
      <dgm:prSet presAssocID="{8AB10800-1AE3-41E1-826B-F2017645C1AD}" presName="node" presStyleLbl="node1" presStyleIdx="2" presStyleCnt="8">
        <dgm:presLayoutVars>
          <dgm:bulletEnabled val="1"/>
        </dgm:presLayoutVars>
      </dgm:prSet>
      <dgm:spPr/>
    </dgm:pt>
    <dgm:pt modelId="{BA98FA02-F3E1-4587-9CF8-9D37600E10C0}" type="pres">
      <dgm:prSet presAssocID="{6AF6DB17-1FF1-4890-BE94-96D6A5832020}" presName="sibTrans" presStyleCnt="0"/>
      <dgm:spPr/>
    </dgm:pt>
    <dgm:pt modelId="{A589A6BC-33F7-4FF7-9870-D7F3241AC902}" type="pres">
      <dgm:prSet presAssocID="{6D94F82A-1FEB-4E45-A16C-35606699BE59}" presName="node" presStyleLbl="node1" presStyleIdx="3" presStyleCnt="8" custLinFactNeighborX="61188" custLinFactNeighborY="-2090">
        <dgm:presLayoutVars>
          <dgm:bulletEnabled val="1"/>
        </dgm:presLayoutVars>
      </dgm:prSet>
      <dgm:spPr/>
    </dgm:pt>
    <dgm:pt modelId="{AAEC8085-6611-458D-971A-47EDAB17E1F7}" type="pres">
      <dgm:prSet presAssocID="{B73FE797-7D82-4FB2-A657-C582294C1F8A}" presName="sibTrans" presStyleCnt="0"/>
      <dgm:spPr/>
    </dgm:pt>
    <dgm:pt modelId="{5E85EC41-AA03-4A90-AD3A-F93506D5AAFB}" type="pres">
      <dgm:prSet presAssocID="{FF96E969-865F-40B6-B8F5-73D034D26FF6}" presName="node" presStyleLbl="node1" presStyleIdx="4" presStyleCnt="8" custLinFactNeighborX="63177" custLinFactNeighborY="-999">
        <dgm:presLayoutVars>
          <dgm:bulletEnabled val="1"/>
        </dgm:presLayoutVars>
      </dgm:prSet>
      <dgm:spPr/>
    </dgm:pt>
    <dgm:pt modelId="{CF46EF7E-2931-41A0-BF00-FF9402E77A5E}" type="pres">
      <dgm:prSet presAssocID="{31EEE1D2-72C5-421E-8453-E6483052590C}" presName="sibTrans" presStyleCnt="0"/>
      <dgm:spPr/>
    </dgm:pt>
    <dgm:pt modelId="{D2C9FB12-9625-44BC-BB37-DA6615B65776}" type="pres">
      <dgm:prSet presAssocID="{4DD80731-C901-4C07-A38A-DF555F220341}" presName="node" presStyleLbl="node1" presStyleIdx="5" presStyleCnt="8" custLinFactX="-100000" custLinFactY="14693" custLinFactNeighborX="-117762" custLinFactNeighborY="100000">
        <dgm:presLayoutVars>
          <dgm:bulletEnabled val="1"/>
        </dgm:presLayoutVars>
      </dgm:prSet>
      <dgm:spPr/>
    </dgm:pt>
    <dgm:pt modelId="{482A2C72-3DE5-410E-9A9F-62A6BEA4ECB4}" type="pres">
      <dgm:prSet presAssocID="{B86656BB-504B-47E8-95CD-8ECE1A71CF66}" presName="sibTrans" presStyleCnt="0"/>
      <dgm:spPr/>
    </dgm:pt>
    <dgm:pt modelId="{38344716-B8EB-44A6-907D-D299CB2B738E}" type="pres">
      <dgm:prSet presAssocID="{00B9A9DE-EFB9-4437-A893-032DACE887B2}" presName="node" presStyleLbl="node1" presStyleIdx="6" presStyleCnt="8" custLinFactNeighborX="55000" custLinFactNeighborY="-1973">
        <dgm:presLayoutVars>
          <dgm:bulletEnabled val="1"/>
        </dgm:presLayoutVars>
      </dgm:prSet>
      <dgm:spPr/>
    </dgm:pt>
    <dgm:pt modelId="{197F2AAE-1115-4120-A001-58340BD051AA}" type="pres">
      <dgm:prSet presAssocID="{37F77427-17B8-4180-AB9C-CC2F124CBC72}" presName="sibTrans" presStyleCnt="0"/>
      <dgm:spPr/>
    </dgm:pt>
    <dgm:pt modelId="{493E56C0-F42F-4FE0-BE70-B744E186C4C6}" type="pres">
      <dgm:prSet presAssocID="{E16ACB67-83D1-44FF-9631-D461F9720C99}" presName="node" presStyleLbl="node1" presStyleIdx="7" presStyleCnt="8" custLinFactNeighborX="58588" custLinFactNeighborY="-1973">
        <dgm:presLayoutVars>
          <dgm:bulletEnabled val="1"/>
        </dgm:presLayoutVars>
      </dgm:prSet>
      <dgm:spPr/>
    </dgm:pt>
  </dgm:ptLst>
  <dgm:cxnLst>
    <dgm:cxn modelId="{C1BF2C10-C79D-4FD5-BB1F-D776BA6D41F1}" type="presOf" srcId="{8AB10800-1AE3-41E1-826B-F2017645C1AD}" destId="{B1E90234-BCBE-460F-882B-F897F21342AC}" srcOrd="0" destOrd="0" presId="urn:microsoft.com/office/officeart/2005/8/layout/default"/>
    <dgm:cxn modelId="{05317F31-FED3-4B73-9FC4-1B03A8663EEB}" srcId="{C6D05D31-944E-477D-B153-8DFD041DB438}" destId="{59713123-E2C2-4406-A9A2-429520EFC57B}" srcOrd="1" destOrd="0" parTransId="{8471CA1D-430B-4FC5-9D45-5B6600FCEE9B}" sibTransId="{22D5899C-DB3E-4761-88E3-CDC7B5781499}"/>
    <dgm:cxn modelId="{30D7E962-0858-4DDE-BCC0-95E50EB4A4FD}" type="presOf" srcId="{6D94F82A-1FEB-4E45-A16C-35606699BE59}" destId="{A589A6BC-33F7-4FF7-9870-D7F3241AC902}" srcOrd="0" destOrd="0" presId="urn:microsoft.com/office/officeart/2005/8/layout/default"/>
    <dgm:cxn modelId="{D7B6A446-706B-463F-A06F-3C89C34E54D5}" type="presOf" srcId="{C6D05D31-944E-477D-B153-8DFD041DB438}" destId="{1C86253F-AC4B-4D2D-BEA9-95D0C2259E0B}" srcOrd="0" destOrd="0" presId="urn:microsoft.com/office/officeart/2005/8/layout/default"/>
    <dgm:cxn modelId="{1A518349-7FEA-49ED-92AA-2769676023A9}" srcId="{C6D05D31-944E-477D-B153-8DFD041DB438}" destId="{E16ACB67-83D1-44FF-9631-D461F9720C99}" srcOrd="7" destOrd="0" parTransId="{A19268C8-2639-42E0-A9A6-82DD033DEB77}" sibTransId="{D0BBC9AA-CBB5-4EF1-A312-6394420F1E5C}"/>
    <dgm:cxn modelId="{42A7F669-EC61-4E92-80FE-5555404B22CB}" srcId="{C6D05D31-944E-477D-B153-8DFD041DB438}" destId="{00B9A9DE-EFB9-4437-A893-032DACE887B2}" srcOrd="6" destOrd="0" parTransId="{48EC55F5-64A0-467F-BFD5-0A85A0BBBAC2}" sibTransId="{37F77427-17B8-4180-AB9C-CC2F124CBC72}"/>
    <dgm:cxn modelId="{B12CB77F-6D25-419A-A986-C87E0FAFB2BF}" type="presOf" srcId="{4DD80731-C901-4C07-A38A-DF555F220341}" destId="{D2C9FB12-9625-44BC-BB37-DA6615B65776}" srcOrd="0" destOrd="0" presId="urn:microsoft.com/office/officeart/2005/8/layout/default"/>
    <dgm:cxn modelId="{4389318F-0175-4FC9-B407-CB98AB9F00FF}" type="presOf" srcId="{FF96E969-865F-40B6-B8F5-73D034D26FF6}" destId="{5E85EC41-AA03-4A90-AD3A-F93506D5AAFB}" srcOrd="0" destOrd="0" presId="urn:microsoft.com/office/officeart/2005/8/layout/default"/>
    <dgm:cxn modelId="{6189F5AE-27B8-40C7-901F-C4898842D65F}" srcId="{C6D05D31-944E-477D-B153-8DFD041DB438}" destId="{8AB10800-1AE3-41E1-826B-F2017645C1AD}" srcOrd="2" destOrd="0" parTransId="{0E8F17A3-3183-4173-B16B-300B3704C3FC}" sibTransId="{6AF6DB17-1FF1-4890-BE94-96D6A5832020}"/>
    <dgm:cxn modelId="{7FF28CB6-6904-4F0C-9E9E-E14E3B8DB660}" type="presOf" srcId="{59713123-E2C2-4406-A9A2-429520EFC57B}" destId="{74FAE29C-FCE2-44BC-B226-896E13DC33B1}" srcOrd="0" destOrd="0" presId="urn:microsoft.com/office/officeart/2005/8/layout/default"/>
    <dgm:cxn modelId="{922A23BD-48E8-457F-9078-F503E92669B0}" srcId="{C6D05D31-944E-477D-B153-8DFD041DB438}" destId="{4DD80731-C901-4C07-A38A-DF555F220341}" srcOrd="5" destOrd="0" parTransId="{6B4F50EB-B8B5-4190-9C8B-E5D3E3EBBB3F}" sibTransId="{B86656BB-504B-47E8-95CD-8ECE1A71CF66}"/>
    <dgm:cxn modelId="{AEEBB4CA-32D8-4C12-B30D-B0D2C66B5846}" srcId="{C6D05D31-944E-477D-B153-8DFD041DB438}" destId="{FF96E969-865F-40B6-B8F5-73D034D26FF6}" srcOrd="4" destOrd="0" parTransId="{8261874C-214A-4FE3-A52A-A7A5032B2715}" sibTransId="{31EEE1D2-72C5-421E-8453-E6483052590C}"/>
    <dgm:cxn modelId="{476FFED2-5695-4CE8-9880-F86D7B51D7B8}" type="presOf" srcId="{E16ACB67-83D1-44FF-9631-D461F9720C99}" destId="{493E56C0-F42F-4FE0-BE70-B744E186C4C6}" srcOrd="0" destOrd="0" presId="urn:microsoft.com/office/officeart/2005/8/layout/default"/>
    <dgm:cxn modelId="{7AEDE5D6-63E4-49BB-BBCB-6BC885C319D7}" type="presOf" srcId="{00B9A9DE-EFB9-4437-A893-032DACE887B2}" destId="{38344716-B8EB-44A6-907D-D299CB2B738E}" srcOrd="0" destOrd="0" presId="urn:microsoft.com/office/officeart/2005/8/layout/default"/>
    <dgm:cxn modelId="{FA8BF9EC-3694-413B-887F-983844D9D0A6}" srcId="{C6D05D31-944E-477D-B153-8DFD041DB438}" destId="{6D94F82A-1FEB-4E45-A16C-35606699BE59}" srcOrd="3" destOrd="0" parTransId="{EF853E18-3346-4FD2-8D9B-3711A4094A98}" sibTransId="{B73FE797-7D82-4FB2-A657-C582294C1F8A}"/>
    <dgm:cxn modelId="{59E6A4F9-8322-4D9F-93AC-98936ACD602B}" srcId="{C6D05D31-944E-477D-B153-8DFD041DB438}" destId="{50E3D50A-DC85-411C-AED0-59BCDF785C04}" srcOrd="0" destOrd="0" parTransId="{6CAFB0F4-6CC5-49FD-ADE0-420A6C9F15BF}" sibTransId="{20D7C379-B32A-4F15-A999-B2165355D254}"/>
    <dgm:cxn modelId="{98CFA9FD-4DBF-4D5A-8553-EF31BBA6927D}" type="presOf" srcId="{50E3D50A-DC85-411C-AED0-59BCDF785C04}" destId="{4F29027F-FE97-4C26-A400-628EA2E3C249}" srcOrd="0" destOrd="0" presId="urn:microsoft.com/office/officeart/2005/8/layout/default"/>
    <dgm:cxn modelId="{E185F305-EEC1-4F80-8A9B-1FAE5F851A47}" type="presParOf" srcId="{1C86253F-AC4B-4D2D-BEA9-95D0C2259E0B}" destId="{4F29027F-FE97-4C26-A400-628EA2E3C249}" srcOrd="0" destOrd="0" presId="urn:microsoft.com/office/officeart/2005/8/layout/default"/>
    <dgm:cxn modelId="{CC764473-6964-412D-AF1A-32899E76188B}" type="presParOf" srcId="{1C86253F-AC4B-4D2D-BEA9-95D0C2259E0B}" destId="{3BEAC0AC-E392-4320-9A72-7F2101D075B9}" srcOrd="1" destOrd="0" presId="urn:microsoft.com/office/officeart/2005/8/layout/default"/>
    <dgm:cxn modelId="{3F39E1EE-D2D9-4C91-95AF-4EBCB740228B}" type="presParOf" srcId="{1C86253F-AC4B-4D2D-BEA9-95D0C2259E0B}" destId="{74FAE29C-FCE2-44BC-B226-896E13DC33B1}" srcOrd="2" destOrd="0" presId="urn:microsoft.com/office/officeart/2005/8/layout/default"/>
    <dgm:cxn modelId="{98640EB2-7AD6-43E2-AF76-C6118FAF634F}" type="presParOf" srcId="{1C86253F-AC4B-4D2D-BEA9-95D0C2259E0B}" destId="{37921790-4C75-420D-A1E2-87A1AE71E1CE}" srcOrd="3" destOrd="0" presId="urn:microsoft.com/office/officeart/2005/8/layout/default"/>
    <dgm:cxn modelId="{D38C78DB-88A5-49ED-94A4-0415758FF9D0}" type="presParOf" srcId="{1C86253F-AC4B-4D2D-BEA9-95D0C2259E0B}" destId="{B1E90234-BCBE-460F-882B-F897F21342AC}" srcOrd="4" destOrd="0" presId="urn:microsoft.com/office/officeart/2005/8/layout/default"/>
    <dgm:cxn modelId="{F695D442-2343-4246-A0E5-30ACBA024C88}" type="presParOf" srcId="{1C86253F-AC4B-4D2D-BEA9-95D0C2259E0B}" destId="{BA98FA02-F3E1-4587-9CF8-9D37600E10C0}" srcOrd="5" destOrd="0" presId="urn:microsoft.com/office/officeart/2005/8/layout/default"/>
    <dgm:cxn modelId="{B28BBCF0-C8F7-46D0-BC1C-FC12995DDEBB}" type="presParOf" srcId="{1C86253F-AC4B-4D2D-BEA9-95D0C2259E0B}" destId="{A589A6BC-33F7-4FF7-9870-D7F3241AC902}" srcOrd="6" destOrd="0" presId="urn:microsoft.com/office/officeart/2005/8/layout/default"/>
    <dgm:cxn modelId="{1A1B8F51-6EB2-4981-8385-6747F577BA00}" type="presParOf" srcId="{1C86253F-AC4B-4D2D-BEA9-95D0C2259E0B}" destId="{AAEC8085-6611-458D-971A-47EDAB17E1F7}" srcOrd="7" destOrd="0" presId="urn:microsoft.com/office/officeart/2005/8/layout/default"/>
    <dgm:cxn modelId="{51A85E9B-50CA-4345-B32A-553A64CEBE63}" type="presParOf" srcId="{1C86253F-AC4B-4D2D-BEA9-95D0C2259E0B}" destId="{5E85EC41-AA03-4A90-AD3A-F93506D5AAFB}" srcOrd="8" destOrd="0" presId="urn:microsoft.com/office/officeart/2005/8/layout/default"/>
    <dgm:cxn modelId="{A7EC1D8C-AF75-4F17-929E-B7D633F1AEAE}" type="presParOf" srcId="{1C86253F-AC4B-4D2D-BEA9-95D0C2259E0B}" destId="{CF46EF7E-2931-41A0-BF00-FF9402E77A5E}" srcOrd="9" destOrd="0" presId="urn:microsoft.com/office/officeart/2005/8/layout/default"/>
    <dgm:cxn modelId="{7BA3BCF9-D2D7-4E9C-9B6D-7AF665C93C70}" type="presParOf" srcId="{1C86253F-AC4B-4D2D-BEA9-95D0C2259E0B}" destId="{D2C9FB12-9625-44BC-BB37-DA6615B65776}" srcOrd="10" destOrd="0" presId="urn:microsoft.com/office/officeart/2005/8/layout/default"/>
    <dgm:cxn modelId="{E5BC3B74-67AC-431A-B540-380764D48512}" type="presParOf" srcId="{1C86253F-AC4B-4D2D-BEA9-95D0C2259E0B}" destId="{482A2C72-3DE5-410E-9A9F-62A6BEA4ECB4}" srcOrd="11" destOrd="0" presId="urn:microsoft.com/office/officeart/2005/8/layout/default"/>
    <dgm:cxn modelId="{7F52A6E4-0E7E-402A-9A87-6930730F935F}" type="presParOf" srcId="{1C86253F-AC4B-4D2D-BEA9-95D0C2259E0B}" destId="{38344716-B8EB-44A6-907D-D299CB2B738E}" srcOrd="12" destOrd="0" presId="urn:microsoft.com/office/officeart/2005/8/layout/default"/>
    <dgm:cxn modelId="{A4DCE8EF-1714-4800-84CD-05F03DA4FD3E}" type="presParOf" srcId="{1C86253F-AC4B-4D2D-BEA9-95D0C2259E0B}" destId="{197F2AAE-1115-4120-A001-58340BD051AA}" srcOrd="13" destOrd="0" presId="urn:microsoft.com/office/officeart/2005/8/layout/default"/>
    <dgm:cxn modelId="{E587CBE9-EAE3-45A1-B0E7-C46F8ED4B5F5}" type="presParOf" srcId="{1C86253F-AC4B-4D2D-BEA9-95D0C2259E0B}" destId="{493E56C0-F42F-4FE0-BE70-B744E186C4C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4E372A-7F97-42C6-92A9-892076E81A9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24AFFBC-F1DA-4E2A-A85B-E06F9EA4395D}">
      <dgm:prSet/>
      <dgm:spPr/>
      <dgm:t>
        <a:bodyPr/>
        <a:lstStyle/>
        <a:p>
          <a:r>
            <a:rPr lang="en-US" dirty="0"/>
            <a:t>Recoupment Against Tribal Lease </a:t>
          </a:r>
        </a:p>
      </dgm:t>
    </dgm:pt>
    <dgm:pt modelId="{FC453631-7234-4318-AD6A-483F4A441CA5}" type="parTrans" cxnId="{DB82CFA1-EDEE-4B5E-8158-DF977851B67C}">
      <dgm:prSet/>
      <dgm:spPr/>
      <dgm:t>
        <a:bodyPr/>
        <a:lstStyle/>
        <a:p>
          <a:endParaRPr lang="en-US"/>
        </a:p>
      </dgm:t>
    </dgm:pt>
    <dgm:pt modelId="{EBB985EC-92EA-4183-B889-8E887FB615D5}" type="sibTrans" cxnId="{DB82CFA1-EDEE-4B5E-8158-DF977851B67C}">
      <dgm:prSet/>
      <dgm:spPr/>
      <dgm:t>
        <a:bodyPr/>
        <a:lstStyle/>
        <a:p>
          <a:endParaRPr lang="en-US"/>
        </a:p>
      </dgm:t>
    </dgm:pt>
    <dgm:pt modelId="{0B99223A-60A1-474A-A26F-87A02A4F50AC}">
      <dgm:prSet/>
      <dgm:spPr/>
      <dgm:t>
        <a:bodyPr/>
        <a:lstStyle/>
        <a:p>
          <a:r>
            <a:rPr lang="en-US"/>
            <a:t>Limited to 100% against current revenues</a:t>
          </a:r>
        </a:p>
      </dgm:t>
    </dgm:pt>
    <dgm:pt modelId="{F69C1147-F066-4D4E-B5D6-D715A552E0CD}" type="parTrans" cxnId="{A1686B00-83C8-4B61-897B-EB7DA23C2D68}">
      <dgm:prSet/>
      <dgm:spPr/>
      <dgm:t>
        <a:bodyPr/>
        <a:lstStyle/>
        <a:p>
          <a:endParaRPr lang="en-US"/>
        </a:p>
      </dgm:t>
    </dgm:pt>
    <dgm:pt modelId="{031FB877-6432-4909-BFC2-0250941E3468}" type="sibTrans" cxnId="{A1686B00-83C8-4B61-897B-EB7DA23C2D68}">
      <dgm:prSet/>
      <dgm:spPr/>
      <dgm:t>
        <a:bodyPr/>
        <a:lstStyle/>
        <a:p>
          <a:endParaRPr lang="en-US"/>
        </a:p>
      </dgm:t>
    </dgm:pt>
    <dgm:pt modelId="{001BB9A6-1550-404D-B5FA-E1CD3922A795}">
      <dgm:prSet/>
      <dgm:spPr/>
      <dgm:t>
        <a:bodyPr/>
        <a:lstStyle/>
        <a:p>
          <a:r>
            <a:rPr lang="en-US" dirty="0"/>
            <a:t>Limited to specific lease unless you receive written Tribal permission.</a:t>
          </a:r>
        </a:p>
      </dgm:t>
    </dgm:pt>
    <dgm:pt modelId="{DAA47BE1-0526-4165-90FD-8E37E2410002}" type="parTrans" cxnId="{1A07AF46-CB0C-482C-AB16-D6FC8A797B30}">
      <dgm:prSet/>
      <dgm:spPr/>
      <dgm:t>
        <a:bodyPr/>
        <a:lstStyle/>
        <a:p>
          <a:endParaRPr lang="en-US"/>
        </a:p>
      </dgm:t>
    </dgm:pt>
    <dgm:pt modelId="{CA8B4C76-370C-49FD-8E1F-CA69403815CC}" type="sibTrans" cxnId="{1A07AF46-CB0C-482C-AB16-D6FC8A797B30}">
      <dgm:prSet/>
      <dgm:spPr/>
      <dgm:t>
        <a:bodyPr/>
        <a:lstStyle/>
        <a:p>
          <a:endParaRPr lang="en-US"/>
        </a:p>
      </dgm:t>
    </dgm:pt>
    <dgm:pt modelId="{FD698C05-7C0E-495A-BD78-0794B32FC2BC}">
      <dgm:prSet/>
      <dgm:spPr/>
      <dgm:t>
        <a:bodyPr/>
        <a:lstStyle/>
        <a:p>
          <a:r>
            <a:rPr lang="en-US" dirty="0"/>
            <a:t>Allotted Lease</a:t>
          </a:r>
        </a:p>
      </dgm:t>
      <dgm:extLst>
        <a:ext uri="{E40237B7-FDA0-4F09-8148-C483321AD2D9}">
          <dgm14:cNvPr xmlns:dgm14="http://schemas.microsoft.com/office/drawing/2010/diagram" id="0" name="" descr="White lettering on blue background showing three different Indian recoupment rules;&#10;black on gray background listing restrictions for each rule"/>
        </a:ext>
      </dgm:extLst>
    </dgm:pt>
    <dgm:pt modelId="{E3B97E71-4BC2-4E97-826A-FBD7E256F5E5}" type="parTrans" cxnId="{01F5A57F-48E1-483E-A4F3-E6DD8C311AE3}">
      <dgm:prSet/>
      <dgm:spPr/>
      <dgm:t>
        <a:bodyPr/>
        <a:lstStyle/>
        <a:p>
          <a:endParaRPr lang="en-US"/>
        </a:p>
      </dgm:t>
    </dgm:pt>
    <dgm:pt modelId="{69EE9E4D-A51D-4D3C-B7F7-03F2678BFDFC}" type="sibTrans" cxnId="{01F5A57F-48E1-483E-A4F3-E6DD8C311AE3}">
      <dgm:prSet/>
      <dgm:spPr/>
      <dgm:t>
        <a:bodyPr/>
        <a:lstStyle/>
        <a:p>
          <a:endParaRPr lang="en-US"/>
        </a:p>
      </dgm:t>
    </dgm:pt>
    <dgm:pt modelId="{3E3B74D5-8FB9-483C-B91C-7E2CFE90539C}">
      <dgm:prSet/>
      <dgm:spPr/>
      <dgm:t>
        <a:bodyPr/>
        <a:lstStyle/>
        <a:p>
          <a:r>
            <a:rPr lang="en-US" dirty="0"/>
            <a:t>Limited to 50% of current revenues</a:t>
          </a:r>
        </a:p>
      </dgm:t>
      <dgm:extLst>
        <a:ext uri="{E40237B7-FDA0-4F09-8148-C483321AD2D9}">
          <dgm14:cNvPr xmlns:dgm14="http://schemas.microsoft.com/office/drawing/2010/diagram" id="0" name="" descr="White lettering on blue background describing three different Indian recoupment rules and black lettering on gray background with restrictions for each rule"/>
        </a:ext>
      </dgm:extLst>
    </dgm:pt>
    <dgm:pt modelId="{D1653497-2F4D-4016-A5C4-C823DBDEB430}" type="parTrans" cxnId="{0837A64E-6969-4B72-853D-D10BBA1A480F}">
      <dgm:prSet/>
      <dgm:spPr/>
      <dgm:t>
        <a:bodyPr/>
        <a:lstStyle/>
        <a:p>
          <a:endParaRPr lang="en-US"/>
        </a:p>
      </dgm:t>
    </dgm:pt>
    <dgm:pt modelId="{A13BEC55-4F16-464E-8E01-11B82C719F1D}" type="sibTrans" cxnId="{0837A64E-6969-4B72-853D-D10BBA1A480F}">
      <dgm:prSet/>
      <dgm:spPr/>
      <dgm:t>
        <a:bodyPr/>
        <a:lstStyle/>
        <a:p>
          <a:endParaRPr lang="en-US"/>
        </a:p>
      </dgm:t>
    </dgm:pt>
    <dgm:pt modelId="{55E867D9-806D-4627-9E0A-C77EB7D5415B}">
      <dgm:prSet/>
      <dgm:spPr/>
      <dgm:t>
        <a:bodyPr/>
        <a:lstStyle/>
        <a:p>
          <a:r>
            <a:rPr lang="en-US"/>
            <a:t>Lease specific</a:t>
          </a:r>
        </a:p>
      </dgm:t>
    </dgm:pt>
    <dgm:pt modelId="{7FE757EB-D357-44F1-90BD-A5E4AA0B6320}" type="parTrans" cxnId="{F8531691-B285-4E86-B069-ACB36E5BD754}">
      <dgm:prSet/>
      <dgm:spPr/>
      <dgm:t>
        <a:bodyPr/>
        <a:lstStyle/>
        <a:p>
          <a:endParaRPr lang="en-US"/>
        </a:p>
      </dgm:t>
    </dgm:pt>
    <dgm:pt modelId="{16A24AC5-7F41-4566-8E5C-9B9DA2B421E3}" type="sibTrans" cxnId="{F8531691-B285-4E86-B069-ACB36E5BD754}">
      <dgm:prSet/>
      <dgm:spPr/>
      <dgm:t>
        <a:bodyPr/>
        <a:lstStyle/>
        <a:p>
          <a:endParaRPr lang="en-US"/>
        </a:p>
      </dgm:t>
    </dgm:pt>
    <dgm:pt modelId="{6E806638-1695-490E-882D-DAED28FDE108}">
      <dgm:prSet/>
      <dgm:spPr/>
      <dgm:t>
        <a:bodyPr/>
        <a:lstStyle/>
        <a:p>
          <a:r>
            <a:rPr lang="en-US"/>
            <a:t>Split Lease</a:t>
          </a:r>
        </a:p>
      </dgm:t>
    </dgm:pt>
    <dgm:pt modelId="{CAA8176A-AA4D-4631-9161-B10DD006BAEC}" type="parTrans" cxnId="{418B17B7-BCEA-4288-B0C8-B0964AD95FCA}">
      <dgm:prSet/>
      <dgm:spPr/>
      <dgm:t>
        <a:bodyPr/>
        <a:lstStyle/>
        <a:p>
          <a:endParaRPr lang="en-US"/>
        </a:p>
      </dgm:t>
    </dgm:pt>
    <dgm:pt modelId="{7B9396EF-F7C1-4482-8B84-714A2D259ECF}" type="sibTrans" cxnId="{418B17B7-BCEA-4288-B0C8-B0964AD95FCA}">
      <dgm:prSet/>
      <dgm:spPr/>
      <dgm:t>
        <a:bodyPr/>
        <a:lstStyle/>
        <a:p>
          <a:endParaRPr lang="en-US"/>
        </a:p>
      </dgm:t>
    </dgm:pt>
    <dgm:pt modelId="{42195187-53D4-4597-9B8B-266E66282A05}">
      <dgm:prSet/>
      <dgm:spPr/>
      <dgm:t>
        <a:bodyPr/>
        <a:lstStyle/>
        <a:p>
          <a:r>
            <a:rPr lang="en-US" dirty="0"/>
            <a:t>Limited to 50% of current revenues</a:t>
          </a:r>
        </a:p>
      </dgm:t>
    </dgm:pt>
    <dgm:pt modelId="{2EB11479-BA6A-4265-B6B3-B29CB84E6558}" type="parTrans" cxnId="{7CDEFA7B-FC79-4F6C-BD72-DF32459657BB}">
      <dgm:prSet/>
      <dgm:spPr/>
      <dgm:t>
        <a:bodyPr/>
        <a:lstStyle/>
        <a:p>
          <a:endParaRPr lang="en-US"/>
        </a:p>
      </dgm:t>
    </dgm:pt>
    <dgm:pt modelId="{2DF905BA-838E-4EB5-8025-9E0EFEF7C158}" type="sibTrans" cxnId="{7CDEFA7B-FC79-4F6C-BD72-DF32459657BB}">
      <dgm:prSet/>
      <dgm:spPr/>
      <dgm:t>
        <a:bodyPr/>
        <a:lstStyle/>
        <a:p>
          <a:endParaRPr lang="en-US"/>
        </a:p>
      </dgm:t>
    </dgm:pt>
    <dgm:pt modelId="{1CE03987-CE99-413C-98E5-AB438981096E}" type="pres">
      <dgm:prSet presAssocID="{A94E372A-7F97-42C6-92A9-892076E81A9E}" presName="Name0" presStyleCnt="0">
        <dgm:presLayoutVars>
          <dgm:dir/>
          <dgm:animLvl val="lvl"/>
          <dgm:resizeHandles val="exact"/>
        </dgm:presLayoutVars>
      </dgm:prSet>
      <dgm:spPr/>
    </dgm:pt>
    <dgm:pt modelId="{2AC6A55C-EE0D-4121-B7F2-FABD40E4768D}" type="pres">
      <dgm:prSet presAssocID="{524AFFBC-F1DA-4E2A-A85B-E06F9EA4395D}" presName="linNode" presStyleCnt="0"/>
      <dgm:spPr/>
    </dgm:pt>
    <dgm:pt modelId="{00692540-7A69-4F40-80A0-C940774C813C}" type="pres">
      <dgm:prSet presAssocID="{524AFFBC-F1DA-4E2A-A85B-E06F9EA4395D}" presName="parentText" presStyleLbl="node1" presStyleIdx="0" presStyleCnt="3" custScaleX="81908">
        <dgm:presLayoutVars>
          <dgm:chMax val="1"/>
          <dgm:bulletEnabled val="1"/>
        </dgm:presLayoutVars>
      </dgm:prSet>
      <dgm:spPr/>
    </dgm:pt>
    <dgm:pt modelId="{CF43BC1C-9B2C-44CE-A230-4FAD625DE7C0}" type="pres">
      <dgm:prSet presAssocID="{524AFFBC-F1DA-4E2A-A85B-E06F9EA4395D}" presName="descendantText" presStyleLbl="alignAccFollowNode1" presStyleIdx="0" presStyleCnt="3">
        <dgm:presLayoutVars>
          <dgm:bulletEnabled val="1"/>
        </dgm:presLayoutVars>
      </dgm:prSet>
      <dgm:spPr/>
    </dgm:pt>
    <dgm:pt modelId="{8996B935-3B59-42E4-BF72-2637A2C4D3A5}" type="pres">
      <dgm:prSet presAssocID="{EBB985EC-92EA-4183-B889-8E887FB615D5}" presName="sp" presStyleCnt="0"/>
      <dgm:spPr/>
    </dgm:pt>
    <dgm:pt modelId="{BC6CCEE3-61E9-4197-84FE-4DF10BC68C00}" type="pres">
      <dgm:prSet presAssocID="{FD698C05-7C0E-495A-BD78-0794B32FC2BC}" presName="linNode" presStyleCnt="0"/>
      <dgm:spPr/>
    </dgm:pt>
    <dgm:pt modelId="{4352F236-2E3F-4718-A1E9-51FF00425AD2}" type="pres">
      <dgm:prSet presAssocID="{FD698C05-7C0E-495A-BD78-0794B32FC2BC}" presName="parentText" presStyleLbl="node1" presStyleIdx="1" presStyleCnt="3" custScaleX="81908">
        <dgm:presLayoutVars>
          <dgm:chMax val="1"/>
          <dgm:bulletEnabled val="1"/>
        </dgm:presLayoutVars>
      </dgm:prSet>
      <dgm:spPr/>
    </dgm:pt>
    <dgm:pt modelId="{EC32E96A-0C23-4A3F-9DB6-93420F4DEEBC}" type="pres">
      <dgm:prSet presAssocID="{FD698C05-7C0E-495A-BD78-0794B32FC2BC}" presName="descendantText" presStyleLbl="alignAccFollowNode1" presStyleIdx="1" presStyleCnt="3">
        <dgm:presLayoutVars>
          <dgm:bulletEnabled val="1"/>
        </dgm:presLayoutVars>
      </dgm:prSet>
      <dgm:spPr/>
    </dgm:pt>
    <dgm:pt modelId="{1BA6463B-86A8-4B10-B35E-B1F8416B2E31}" type="pres">
      <dgm:prSet presAssocID="{69EE9E4D-A51D-4D3C-B7F7-03F2678BFDFC}" presName="sp" presStyleCnt="0"/>
      <dgm:spPr/>
    </dgm:pt>
    <dgm:pt modelId="{B0869DD2-E964-42BF-B077-2157445C285A}" type="pres">
      <dgm:prSet presAssocID="{6E806638-1695-490E-882D-DAED28FDE108}" presName="linNode" presStyleCnt="0"/>
      <dgm:spPr/>
    </dgm:pt>
    <dgm:pt modelId="{F9315617-67E5-4357-A57E-F69BE8E04FDB}" type="pres">
      <dgm:prSet presAssocID="{6E806638-1695-490E-882D-DAED28FDE108}" presName="parentText" presStyleLbl="node1" presStyleIdx="2" presStyleCnt="3" custScaleX="81908">
        <dgm:presLayoutVars>
          <dgm:chMax val="1"/>
          <dgm:bulletEnabled val="1"/>
        </dgm:presLayoutVars>
      </dgm:prSet>
      <dgm:spPr/>
    </dgm:pt>
    <dgm:pt modelId="{49D72AFE-C066-41DD-81F3-9C80B564D309}" type="pres">
      <dgm:prSet presAssocID="{6E806638-1695-490E-882D-DAED28FDE108}" presName="descendantText" presStyleLbl="alignAccFollowNode1" presStyleIdx="2" presStyleCnt="3">
        <dgm:presLayoutVars>
          <dgm:bulletEnabled val="1"/>
        </dgm:presLayoutVars>
      </dgm:prSet>
      <dgm:spPr/>
    </dgm:pt>
  </dgm:ptLst>
  <dgm:cxnLst>
    <dgm:cxn modelId="{A1686B00-83C8-4B61-897B-EB7DA23C2D68}" srcId="{524AFFBC-F1DA-4E2A-A85B-E06F9EA4395D}" destId="{0B99223A-60A1-474A-A26F-87A02A4F50AC}" srcOrd="0" destOrd="0" parTransId="{F69C1147-F066-4D4E-B5D6-D715A552E0CD}" sibTransId="{031FB877-6432-4909-BFC2-0250941E3468}"/>
    <dgm:cxn modelId="{AFF03615-9488-474A-843B-F53781486596}" type="presOf" srcId="{001BB9A6-1550-404D-B5FA-E1CD3922A795}" destId="{CF43BC1C-9B2C-44CE-A230-4FAD625DE7C0}" srcOrd="0" destOrd="1" presId="urn:microsoft.com/office/officeart/2005/8/layout/vList5"/>
    <dgm:cxn modelId="{9CDB4538-509B-4106-A00B-1E4EF7DD2620}" type="presOf" srcId="{6E806638-1695-490E-882D-DAED28FDE108}" destId="{F9315617-67E5-4357-A57E-F69BE8E04FDB}" srcOrd="0" destOrd="0" presId="urn:microsoft.com/office/officeart/2005/8/layout/vList5"/>
    <dgm:cxn modelId="{1A07AF46-CB0C-482C-AB16-D6FC8A797B30}" srcId="{524AFFBC-F1DA-4E2A-A85B-E06F9EA4395D}" destId="{001BB9A6-1550-404D-B5FA-E1CD3922A795}" srcOrd="1" destOrd="0" parTransId="{DAA47BE1-0526-4165-90FD-8E37E2410002}" sibTransId="{CA8B4C76-370C-49FD-8E1F-CA69403815CC}"/>
    <dgm:cxn modelId="{DD03AF49-8C2A-4501-96EF-2EDE396EC345}" type="presOf" srcId="{55E867D9-806D-4627-9E0A-C77EB7D5415B}" destId="{EC32E96A-0C23-4A3F-9DB6-93420F4DEEBC}" srcOrd="0" destOrd="1" presId="urn:microsoft.com/office/officeart/2005/8/layout/vList5"/>
    <dgm:cxn modelId="{DE64C849-07B8-488C-AB41-D838C1FC1171}" type="presOf" srcId="{524AFFBC-F1DA-4E2A-A85B-E06F9EA4395D}" destId="{00692540-7A69-4F40-80A0-C940774C813C}" srcOrd="0" destOrd="0" presId="urn:microsoft.com/office/officeart/2005/8/layout/vList5"/>
    <dgm:cxn modelId="{0837A64E-6969-4B72-853D-D10BBA1A480F}" srcId="{FD698C05-7C0E-495A-BD78-0794B32FC2BC}" destId="{3E3B74D5-8FB9-483C-B91C-7E2CFE90539C}" srcOrd="0" destOrd="0" parTransId="{D1653497-2F4D-4016-A5C4-C823DBDEB430}" sibTransId="{A13BEC55-4F16-464E-8E01-11B82C719F1D}"/>
    <dgm:cxn modelId="{7CDEFA7B-FC79-4F6C-BD72-DF32459657BB}" srcId="{6E806638-1695-490E-882D-DAED28FDE108}" destId="{42195187-53D4-4597-9B8B-266E66282A05}" srcOrd="0" destOrd="0" parTransId="{2EB11479-BA6A-4265-B6B3-B29CB84E6558}" sibTransId="{2DF905BA-838E-4EB5-8025-9E0EFEF7C158}"/>
    <dgm:cxn modelId="{385ECD7D-9164-4F8C-8188-B72789E7F88E}" type="presOf" srcId="{3E3B74D5-8FB9-483C-B91C-7E2CFE90539C}" destId="{EC32E96A-0C23-4A3F-9DB6-93420F4DEEBC}" srcOrd="0" destOrd="0" presId="urn:microsoft.com/office/officeart/2005/8/layout/vList5"/>
    <dgm:cxn modelId="{01F5A57F-48E1-483E-A4F3-E6DD8C311AE3}" srcId="{A94E372A-7F97-42C6-92A9-892076E81A9E}" destId="{FD698C05-7C0E-495A-BD78-0794B32FC2BC}" srcOrd="1" destOrd="0" parTransId="{E3B97E71-4BC2-4E97-826A-FBD7E256F5E5}" sibTransId="{69EE9E4D-A51D-4D3C-B7F7-03F2678BFDFC}"/>
    <dgm:cxn modelId="{F8531691-B285-4E86-B069-ACB36E5BD754}" srcId="{FD698C05-7C0E-495A-BD78-0794B32FC2BC}" destId="{55E867D9-806D-4627-9E0A-C77EB7D5415B}" srcOrd="1" destOrd="0" parTransId="{7FE757EB-D357-44F1-90BD-A5E4AA0B6320}" sibTransId="{16A24AC5-7F41-4566-8E5C-9B9DA2B421E3}"/>
    <dgm:cxn modelId="{8DE42F93-C0C9-40AE-B192-6403A954DC1D}" type="presOf" srcId="{A94E372A-7F97-42C6-92A9-892076E81A9E}" destId="{1CE03987-CE99-413C-98E5-AB438981096E}" srcOrd="0" destOrd="0" presId="urn:microsoft.com/office/officeart/2005/8/layout/vList5"/>
    <dgm:cxn modelId="{DB82CFA1-EDEE-4B5E-8158-DF977851B67C}" srcId="{A94E372A-7F97-42C6-92A9-892076E81A9E}" destId="{524AFFBC-F1DA-4E2A-A85B-E06F9EA4395D}" srcOrd="0" destOrd="0" parTransId="{FC453631-7234-4318-AD6A-483F4A441CA5}" sibTransId="{EBB985EC-92EA-4183-B889-8E887FB615D5}"/>
    <dgm:cxn modelId="{418B17B7-BCEA-4288-B0C8-B0964AD95FCA}" srcId="{A94E372A-7F97-42C6-92A9-892076E81A9E}" destId="{6E806638-1695-490E-882D-DAED28FDE108}" srcOrd="2" destOrd="0" parTransId="{CAA8176A-AA4D-4631-9161-B10DD006BAEC}" sibTransId="{7B9396EF-F7C1-4482-8B84-714A2D259ECF}"/>
    <dgm:cxn modelId="{28D89ECB-48DD-493E-8B3F-7B653DE54B71}" type="presOf" srcId="{42195187-53D4-4597-9B8B-266E66282A05}" destId="{49D72AFE-C066-41DD-81F3-9C80B564D309}" srcOrd="0" destOrd="0" presId="urn:microsoft.com/office/officeart/2005/8/layout/vList5"/>
    <dgm:cxn modelId="{CEA072E9-0672-4A1E-B854-4A3A99C2A02D}" type="presOf" srcId="{0B99223A-60A1-474A-A26F-87A02A4F50AC}" destId="{CF43BC1C-9B2C-44CE-A230-4FAD625DE7C0}" srcOrd="0" destOrd="0" presId="urn:microsoft.com/office/officeart/2005/8/layout/vList5"/>
    <dgm:cxn modelId="{29953EFD-D272-46AD-9282-09EB37135C7E}" type="presOf" srcId="{FD698C05-7C0E-495A-BD78-0794B32FC2BC}" destId="{4352F236-2E3F-4718-A1E9-51FF00425AD2}" srcOrd="0" destOrd="0" presId="urn:microsoft.com/office/officeart/2005/8/layout/vList5"/>
    <dgm:cxn modelId="{197047F7-32EF-4268-8437-F5C40DF380B2}" type="presParOf" srcId="{1CE03987-CE99-413C-98E5-AB438981096E}" destId="{2AC6A55C-EE0D-4121-B7F2-FABD40E4768D}" srcOrd="0" destOrd="0" presId="urn:microsoft.com/office/officeart/2005/8/layout/vList5"/>
    <dgm:cxn modelId="{8E1C0C00-CD82-427D-A0A0-5225221620E6}" type="presParOf" srcId="{2AC6A55C-EE0D-4121-B7F2-FABD40E4768D}" destId="{00692540-7A69-4F40-80A0-C940774C813C}" srcOrd="0" destOrd="0" presId="urn:microsoft.com/office/officeart/2005/8/layout/vList5"/>
    <dgm:cxn modelId="{95ADC54E-9C91-4356-BD47-AFBC7F48DDFB}" type="presParOf" srcId="{2AC6A55C-EE0D-4121-B7F2-FABD40E4768D}" destId="{CF43BC1C-9B2C-44CE-A230-4FAD625DE7C0}" srcOrd="1" destOrd="0" presId="urn:microsoft.com/office/officeart/2005/8/layout/vList5"/>
    <dgm:cxn modelId="{93C0F99B-3330-43A4-9861-5C03AE0D8D8C}" type="presParOf" srcId="{1CE03987-CE99-413C-98E5-AB438981096E}" destId="{8996B935-3B59-42E4-BF72-2637A2C4D3A5}" srcOrd="1" destOrd="0" presId="urn:microsoft.com/office/officeart/2005/8/layout/vList5"/>
    <dgm:cxn modelId="{81C1DD45-4864-41D9-BE11-52385993B20F}" type="presParOf" srcId="{1CE03987-CE99-413C-98E5-AB438981096E}" destId="{BC6CCEE3-61E9-4197-84FE-4DF10BC68C00}" srcOrd="2" destOrd="0" presId="urn:microsoft.com/office/officeart/2005/8/layout/vList5"/>
    <dgm:cxn modelId="{E1E9CCC7-AEB2-460E-A3ED-2EC7AE9731C1}" type="presParOf" srcId="{BC6CCEE3-61E9-4197-84FE-4DF10BC68C00}" destId="{4352F236-2E3F-4718-A1E9-51FF00425AD2}" srcOrd="0" destOrd="0" presId="urn:microsoft.com/office/officeart/2005/8/layout/vList5"/>
    <dgm:cxn modelId="{44CF844F-78C0-4237-8BAF-82F74C50462E}" type="presParOf" srcId="{BC6CCEE3-61E9-4197-84FE-4DF10BC68C00}" destId="{EC32E96A-0C23-4A3F-9DB6-93420F4DEEBC}" srcOrd="1" destOrd="0" presId="urn:microsoft.com/office/officeart/2005/8/layout/vList5"/>
    <dgm:cxn modelId="{57BFA794-0CF5-4920-92B2-F4C2E89F948A}" type="presParOf" srcId="{1CE03987-CE99-413C-98E5-AB438981096E}" destId="{1BA6463B-86A8-4B10-B35E-B1F8416B2E31}" srcOrd="3" destOrd="0" presId="urn:microsoft.com/office/officeart/2005/8/layout/vList5"/>
    <dgm:cxn modelId="{7EC36C62-23C4-48BE-BEE8-7B6B1CE493F3}" type="presParOf" srcId="{1CE03987-CE99-413C-98E5-AB438981096E}" destId="{B0869DD2-E964-42BF-B077-2157445C285A}" srcOrd="4" destOrd="0" presId="urn:microsoft.com/office/officeart/2005/8/layout/vList5"/>
    <dgm:cxn modelId="{4642FEB6-86C3-44CA-BE99-8F5DA8204599}" type="presParOf" srcId="{B0869DD2-E964-42BF-B077-2157445C285A}" destId="{F9315617-67E5-4357-A57E-F69BE8E04FDB}" srcOrd="0" destOrd="0" presId="urn:microsoft.com/office/officeart/2005/8/layout/vList5"/>
    <dgm:cxn modelId="{C3BFCC6A-AD4F-4EE7-8A01-4DC3430B7CEE}" type="presParOf" srcId="{B0869DD2-E964-42BF-B077-2157445C285A}" destId="{49D72AFE-C066-41DD-81F3-9C80B564D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77CB6DC-7F5D-417D-94C3-96BD88F036C7}"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64780738-5173-4995-A122-5A1EA57DE0DF}">
      <dgm:prSet/>
      <dgm:spPr>
        <a:solidFill>
          <a:srgbClr val="005024"/>
        </a:solidFill>
      </dgm:spPr>
      <dgm:t>
        <a:bodyPr/>
        <a:lstStyle/>
        <a:p>
          <a:r>
            <a:rPr lang="en-US" dirty="0"/>
            <a:t>CURRENT REVENUE</a:t>
          </a:r>
        </a:p>
      </dgm:t>
    </dgm:pt>
    <dgm:pt modelId="{A5480BA1-7EB1-4F9E-8A73-BB5EFD5FE739}" type="parTrans" cxnId="{D67E62F7-7AA3-4CD7-9179-4D8BBE944581}">
      <dgm:prSet/>
      <dgm:spPr/>
      <dgm:t>
        <a:bodyPr/>
        <a:lstStyle/>
        <a:p>
          <a:endParaRPr lang="en-US"/>
        </a:p>
      </dgm:t>
    </dgm:pt>
    <dgm:pt modelId="{2C52E205-04C8-47A7-9442-791A59F7CBA5}" type="sibTrans" cxnId="{D67E62F7-7AA3-4CD7-9179-4D8BBE944581}">
      <dgm:prSet/>
      <dgm:spPr/>
      <dgm:t>
        <a:bodyPr/>
        <a:lstStyle/>
        <a:p>
          <a:endParaRPr lang="en-US"/>
        </a:p>
      </dgm:t>
    </dgm:pt>
    <dgm:pt modelId="{C6D94F98-8A04-49ED-B528-CAA911F57F82}" type="pres">
      <dgm:prSet presAssocID="{F77CB6DC-7F5D-417D-94C3-96BD88F036C7}" presName="Name0" presStyleCnt="0">
        <dgm:presLayoutVars>
          <dgm:dir/>
          <dgm:animLvl val="lvl"/>
          <dgm:resizeHandles val="exact"/>
        </dgm:presLayoutVars>
      </dgm:prSet>
      <dgm:spPr/>
    </dgm:pt>
    <dgm:pt modelId="{C8E81739-D9F7-4CD3-BE7A-01DE735EDFA9}" type="pres">
      <dgm:prSet presAssocID="{64780738-5173-4995-A122-5A1EA57DE0DF}" presName="linNode" presStyleCnt="0"/>
      <dgm:spPr/>
    </dgm:pt>
    <dgm:pt modelId="{2FFFDB43-5856-43A8-97D8-303E38EFFFC5}" type="pres">
      <dgm:prSet presAssocID="{64780738-5173-4995-A122-5A1EA57DE0DF}" presName="parentText" presStyleLbl="node1" presStyleIdx="0" presStyleCnt="1" custScaleX="61616" custScaleY="68197" custLinFactX="-6344" custLinFactNeighborX="-100000" custLinFactNeighborY="29645">
        <dgm:presLayoutVars>
          <dgm:chMax val="1"/>
          <dgm:bulletEnabled val="1"/>
        </dgm:presLayoutVars>
      </dgm:prSet>
      <dgm:spPr/>
    </dgm:pt>
  </dgm:ptLst>
  <dgm:cxnLst>
    <dgm:cxn modelId="{4117E32B-D555-4D5C-B60E-3DF6BF2F13E9}" type="presOf" srcId="{64780738-5173-4995-A122-5A1EA57DE0DF}" destId="{2FFFDB43-5856-43A8-97D8-303E38EFFFC5}" srcOrd="0" destOrd="0" presId="urn:microsoft.com/office/officeart/2005/8/layout/vList5"/>
    <dgm:cxn modelId="{8F109FBB-53CE-44D3-A2FC-16C87D01A095}" type="presOf" srcId="{F77CB6DC-7F5D-417D-94C3-96BD88F036C7}" destId="{C6D94F98-8A04-49ED-B528-CAA911F57F82}" srcOrd="0" destOrd="0" presId="urn:microsoft.com/office/officeart/2005/8/layout/vList5"/>
    <dgm:cxn modelId="{D67E62F7-7AA3-4CD7-9179-4D8BBE944581}" srcId="{F77CB6DC-7F5D-417D-94C3-96BD88F036C7}" destId="{64780738-5173-4995-A122-5A1EA57DE0DF}" srcOrd="0" destOrd="0" parTransId="{A5480BA1-7EB1-4F9E-8A73-BB5EFD5FE739}" sibTransId="{2C52E205-04C8-47A7-9442-791A59F7CBA5}"/>
    <dgm:cxn modelId="{FAF043EC-1901-4CF9-AE08-3B4A2E27F7CE}" type="presParOf" srcId="{C6D94F98-8A04-49ED-B528-CAA911F57F82}" destId="{C8E81739-D9F7-4CD3-BE7A-01DE735EDFA9}" srcOrd="0" destOrd="0" presId="urn:microsoft.com/office/officeart/2005/8/layout/vList5"/>
    <dgm:cxn modelId="{228A683D-6488-46CF-B82F-210F75091D90}" type="presParOf" srcId="{C8E81739-D9F7-4CD3-BE7A-01DE735EDFA9}" destId="{2FFFDB43-5856-43A8-97D8-303E38EFFFC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C6626F7-E721-4FF0-A4D7-083A44819175}"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40D141F5-15D9-4B9D-ACD9-4EFB2C5E9073}">
      <dgm:prSet/>
      <dgm:spPr>
        <a:solidFill>
          <a:srgbClr val="650D79"/>
        </a:solidFill>
      </dgm:spPr>
      <dgm:t>
        <a:bodyPr/>
        <a:lstStyle/>
        <a:p>
          <a:r>
            <a:rPr lang="en-US"/>
            <a:t>Negative Adjustments</a:t>
          </a:r>
        </a:p>
      </dgm:t>
    </dgm:pt>
    <dgm:pt modelId="{FB9C3CC2-8AF4-4DC2-9795-54094B87611E}" type="parTrans" cxnId="{73962FE7-B526-40E1-A5C6-D81585A6F650}">
      <dgm:prSet/>
      <dgm:spPr/>
      <dgm:t>
        <a:bodyPr/>
        <a:lstStyle/>
        <a:p>
          <a:endParaRPr lang="en-US"/>
        </a:p>
      </dgm:t>
    </dgm:pt>
    <dgm:pt modelId="{FAB14EC3-F4EC-405C-AC51-30658A1E231B}" type="sibTrans" cxnId="{73962FE7-B526-40E1-A5C6-D81585A6F650}">
      <dgm:prSet/>
      <dgm:spPr/>
      <dgm:t>
        <a:bodyPr/>
        <a:lstStyle/>
        <a:p>
          <a:endParaRPr lang="en-US"/>
        </a:p>
      </dgm:t>
    </dgm:pt>
    <dgm:pt modelId="{D9C9FE18-6456-4F99-8950-993ACD85D14D}">
      <dgm:prSet/>
      <dgm:spPr/>
      <dgm:t>
        <a:bodyPr/>
        <a:lstStyle/>
        <a:p>
          <a:r>
            <a:rPr lang="en-US" dirty="0"/>
            <a:t>Negative Adjustments (ARC 10)</a:t>
          </a:r>
        </a:p>
      </dgm:t>
      <dgm:extLst>
        <a:ext uri="{E40237B7-FDA0-4F09-8148-C483321AD2D9}">
          <dgm14:cNvPr xmlns:dgm14="http://schemas.microsoft.com/office/drawing/2010/diagram" id="0" name="" descr="White lettering on purple background listing adjustments on Indian leases"/>
        </a:ext>
      </dgm:extLst>
    </dgm:pt>
    <dgm:pt modelId="{15A77E2E-2B58-4F86-933F-4E1AB6EA29BE}" type="parTrans" cxnId="{362E5938-67FF-42E1-8A89-17FC5BF2303C}">
      <dgm:prSet/>
      <dgm:spPr/>
      <dgm:t>
        <a:bodyPr/>
        <a:lstStyle/>
        <a:p>
          <a:endParaRPr lang="en-US"/>
        </a:p>
      </dgm:t>
    </dgm:pt>
    <dgm:pt modelId="{63250A89-8795-4230-89DF-F55921498A47}" type="sibTrans" cxnId="{362E5938-67FF-42E1-8A89-17FC5BF2303C}">
      <dgm:prSet/>
      <dgm:spPr/>
      <dgm:t>
        <a:bodyPr/>
        <a:lstStyle/>
        <a:p>
          <a:endParaRPr lang="en-US"/>
        </a:p>
      </dgm:t>
    </dgm:pt>
    <dgm:pt modelId="{C314392E-7FDA-45E5-A471-F64D624B32C6}">
      <dgm:prSet/>
      <dgm:spPr/>
      <dgm:t>
        <a:bodyPr/>
        <a:lstStyle/>
        <a:p>
          <a:r>
            <a:rPr lang="en-US" dirty="0"/>
            <a:t>Downward Adjustment to an Indian Lease</a:t>
          </a:r>
        </a:p>
      </dgm:t>
    </dgm:pt>
    <dgm:pt modelId="{603A6763-1A40-433C-8511-81245A9A42F0}" type="parTrans" cxnId="{B70F913C-8BAC-4E4C-8C73-3C7B8985E6D4}">
      <dgm:prSet/>
      <dgm:spPr/>
      <dgm:t>
        <a:bodyPr/>
        <a:lstStyle/>
        <a:p>
          <a:endParaRPr lang="en-US"/>
        </a:p>
      </dgm:t>
    </dgm:pt>
    <dgm:pt modelId="{118996CF-DEE6-4D53-A94C-D915C9B395B2}" type="sibTrans" cxnId="{B70F913C-8BAC-4E4C-8C73-3C7B8985E6D4}">
      <dgm:prSet/>
      <dgm:spPr/>
      <dgm:t>
        <a:bodyPr/>
        <a:lstStyle/>
        <a:p>
          <a:endParaRPr lang="en-US"/>
        </a:p>
      </dgm:t>
    </dgm:pt>
    <dgm:pt modelId="{643E5D28-BA1D-41E3-A5B6-EC2DF81EF2E6}">
      <dgm:prSet/>
      <dgm:spPr/>
      <dgm:t>
        <a:bodyPr/>
        <a:lstStyle/>
        <a:p>
          <a:r>
            <a:rPr lang="en-US" dirty="0"/>
            <a:t>Prior year recoupable rents (TC 25)</a:t>
          </a:r>
        </a:p>
      </dgm:t>
    </dgm:pt>
    <dgm:pt modelId="{FB017543-729F-4FB9-B056-19BD8AFD5A7D}" type="parTrans" cxnId="{384C9B0D-58DF-4B09-B7D4-DE388388D3BA}">
      <dgm:prSet/>
      <dgm:spPr/>
      <dgm:t>
        <a:bodyPr/>
        <a:lstStyle/>
        <a:p>
          <a:endParaRPr lang="en-US"/>
        </a:p>
      </dgm:t>
    </dgm:pt>
    <dgm:pt modelId="{3D099816-15DB-40FC-81EB-0E8409C4739A}" type="sibTrans" cxnId="{384C9B0D-58DF-4B09-B7D4-DE388388D3BA}">
      <dgm:prSet/>
      <dgm:spPr/>
      <dgm:t>
        <a:bodyPr/>
        <a:lstStyle/>
        <a:p>
          <a:endParaRPr lang="en-US"/>
        </a:p>
      </dgm:t>
    </dgm:pt>
    <dgm:pt modelId="{C6EFA6EB-4813-4D4E-8915-2B27CA0B1F39}">
      <dgm:prSet/>
      <dgm:spPr/>
      <dgm:t>
        <a:bodyPr/>
        <a:lstStyle/>
        <a:p>
          <a:r>
            <a:rPr lang="en-US" dirty="0"/>
            <a:t>Downward estimate adjustments (TC 03)</a:t>
          </a:r>
        </a:p>
      </dgm:t>
    </dgm:pt>
    <dgm:pt modelId="{94FC2780-B37A-48E6-B639-465951AD2A45}" type="parTrans" cxnId="{818FF342-ED34-4F31-B33A-1CB15B027743}">
      <dgm:prSet/>
      <dgm:spPr/>
      <dgm:t>
        <a:bodyPr/>
        <a:lstStyle/>
        <a:p>
          <a:endParaRPr lang="en-US"/>
        </a:p>
      </dgm:t>
    </dgm:pt>
    <dgm:pt modelId="{422EC943-1C81-4B38-B093-D0FE456A0C31}" type="sibTrans" cxnId="{818FF342-ED34-4F31-B33A-1CB15B027743}">
      <dgm:prSet/>
      <dgm:spPr/>
      <dgm:t>
        <a:bodyPr/>
        <a:lstStyle/>
        <a:p>
          <a:endParaRPr lang="en-US"/>
        </a:p>
      </dgm:t>
    </dgm:pt>
    <dgm:pt modelId="{B21A4EC4-F7BA-4052-9026-F3DCE6F0DCFE}">
      <dgm:prSet/>
      <dgm:spPr/>
      <dgm:t>
        <a:bodyPr/>
        <a:lstStyle/>
        <a:p>
          <a:r>
            <a:rPr lang="en-US" dirty="0"/>
            <a:t>Downward over-payment adjustments (TC 50 &amp; 51)</a:t>
          </a:r>
        </a:p>
      </dgm:t>
    </dgm:pt>
    <dgm:pt modelId="{4F7181F9-8936-42ED-9EAF-A2F2504C35FF}" type="parTrans" cxnId="{8F0FDE34-92E2-4578-B843-11186DE21AA8}">
      <dgm:prSet/>
      <dgm:spPr/>
      <dgm:t>
        <a:bodyPr/>
        <a:lstStyle/>
        <a:p>
          <a:endParaRPr lang="en-US"/>
        </a:p>
      </dgm:t>
    </dgm:pt>
    <dgm:pt modelId="{AD708D18-CA4E-463B-B3C9-D9BE8A4A42BE}" type="sibTrans" cxnId="{8F0FDE34-92E2-4578-B843-11186DE21AA8}">
      <dgm:prSet/>
      <dgm:spPr/>
      <dgm:t>
        <a:bodyPr/>
        <a:lstStyle/>
        <a:p>
          <a:endParaRPr lang="en-US"/>
        </a:p>
      </dgm:t>
    </dgm:pt>
    <dgm:pt modelId="{DB6931D6-6776-4D4D-AB1F-ECC861A8D5F8}">
      <dgm:prSet/>
      <dgm:spPr/>
      <dgm:t>
        <a:bodyPr/>
        <a:lstStyle/>
        <a:p>
          <a:r>
            <a:rPr lang="en-US"/>
            <a:t>Not a Negative Adjustment</a:t>
          </a:r>
        </a:p>
      </dgm:t>
    </dgm:pt>
    <dgm:pt modelId="{AFD01B0F-CCA7-4F9B-A9F1-505E823DD9B5}" type="parTrans" cxnId="{85F2CEE2-8892-47D7-8571-84C756D736C5}">
      <dgm:prSet/>
      <dgm:spPr/>
      <dgm:t>
        <a:bodyPr/>
        <a:lstStyle/>
        <a:p>
          <a:endParaRPr lang="en-US"/>
        </a:p>
      </dgm:t>
    </dgm:pt>
    <dgm:pt modelId="{D00DC9DD-570B-4E55-8BB7-BEA4E7B3D1C0}" type="sibTrans" cxnId="{85F2CEE2-8892-47D7-8571-84C756D736C5}">
      <dgm:prSet/>
      <dgm:spPr/>
      <dgm:t>
        <a:bodyPr/>
        <a:lstStyle/>
        <a:p>
          <a:endParaRPr lang="en-US"/>
        </a:p>
      </dgm:t>
    </dgm:pt>
    <dgm:pt modelId="{03389505-C914-4D91-9A69-D1B87501612F}">
      <dgm:prSet/>
      <dgm:spPr/>
      <dgm:t>
        <a:bodyPr/>
        <a:lstStyle/>
        <a:p>
          <a:r>
            <a:rPr lang="en-US"/>
            <a:t>Current year recoupable rents (TC 25)</a:t>
          </a:r>
        </a:p>
      </dgm:t>
    </dgm:pt>
    <dgm:pt modelId="{0EA053AE-79D9-43B9-9E33-B7C7CBC4DA3D}" type="parTrans" cxnId="{CAB1D69A-8CEE-4616-BEBC-63B6D79C85E7}">
      <dgm:prSet/>
      <dgm:spPr/>
      <dgm:t>
        <a:bodyPr/>
        <a:lstStyle/>
        <a:p>
          <a:endParaRPr lang="en-US"/>
        </a:p>
      </dgm:t>
    </dgm:pt>
    <dgm:pt modelId="{BEF74F67-A44B-44D9-B0EB-4A7648D4913B}" type="sibTrans" cxnId="{CAB1D69A-8CEE-4616-BEBC-63B6D79C85E7}">
      <dgm:prSet/>
      <dgm:spPr/>
      <dgm:t>
        <a:bodyPr/>
        <a:lstStyle/>
        <a:p>
          <a:endParaRPr lang="en-US"/>
        </a:p>
      </dgm:t>
    </dgm:pt>
    <dgm:pt modelId="{3BB6CFB6-C02C-40EE-AF7D-CAC774DE7FD9}" type="pres">
      <dgm:prSet presAssocID="{DC6626F7-E721-4FF0-A4D7-083A44819175}" presName="linear" presStyleCnt="0">
        <dgm:presLayoutVars>
          <dgm:animLvl val="lvl"/>
          <dgm:resizeHandles val="exact"/>
        </dgm:presLayoutVars>
      </dgm:prSet>
      <dgm:spPr/>
    </dgm:pt>
    <dgm:pt modelId="{340923A2-35AF-497A-8864-14330316FCC3}" type="pres">
      <dgm:prSet presAssocID="{40D141F5-15D9-4B9D-ACD9-4EFB2C5E9073}" presName="parentText" presStyleLbl="node1" presStyleIdx="0" presStyleCnt="2" custLinFactNeighborX="103" custLinFactNeighborY="-1127">
        <dgm:presLayoutVars>
          <dgm:chMax val="0"/>
          <dgm:bulletEnabled val="1"/>
        </dgm:presLayoutVars>
      </dgm:prSet>
      <dgm:spPr/>
    </dgm:pt>
    <dgm:pt modelId="{CF8A1C92-705F-40CF-9509-D9B668996ED4}" type="pres">
      <dgm:prSet presAssocID="{40D141F5-15D9-4B9D-ACD9-4EFB2C5E9073}" presName="childText" presStyleLbl="revTx" presStyleIdx="0" presStyleCnt="2">
        <dgm:presLayoutVars>
          <dgm:bulletEnabled val="1"/>
        </dgm:presLayoutVars>
      </dgm:prSet>
      <dgm:spPr/>
    </dgm:pt>
    <dgm:pt modelId="{1F36B9DE-1F54-4C3C-ACC5-3E652875247C}" type="pres">
      <dgm:prSet presAssocID="{DB6931D6-6776-4D4D-AB1F-ECC861A8D5F8}" presName="parentText" presStyleLbl="node1" presStyleIdx="1" presStyleCnt="2">
        <dgm:presLayoutVars>
          <dgm:chMax val="0"/>
          <dgm:bulletEnabled val="1"/>
        </dgm:presLayoutVars>
      </dgm:prSet>
      <dgm:spPr/>
    </dgm:pt>
    <dgm:pt modelId="{F12EE6DD-695F-4F4A-A405-54FC461CF236}" type="pres">
      <dgm:prSet presAssocID="{DB6931D6-6776-4D4D-AB1F-ECC861A8D5F8}" presName="childText" presStyleLbl="revTx" presStyleIdx="1" presStyleCnt="2">
        <dgm:presLayoutVars>
          <dgm:bulletEnabled val="1"/>
        </dgm:presLayoutVars>
      </dgm:prSet>
      <dgm:spPr/>
    </dgm:pt>
  </dgm:ptLst>
  <dgm:cxnLst>
    <dgm:cxn modelId="{384C9B0D-58DF-4B09-B7D4-DE388388D3BA}" srcId="{C314392E-7FDA-45E5-A471-F64D624B32C6}" destId="{643E5D28-BA1D-41E3-A5B6-EC2DF81EF2E6}" srcOrd="0" destOrd="0" parTransId="{FB017543-729F-4FB9-B056-19BD8AFD5A7D}" sibTransId="{3D099816-15DB-40FC-81EB-0E8409C4739A}"/>
    <dgm:cxn modelId="{6BD6C427-0864-4CEF-8E28-7230F6571295}" type="presOf" srcId="{B21A4EC4-F7BA-4052-9026-F3DCE6F0DCFE}" destId="{CF8A1C92-705F-40CF-9509-D9B668996ED4}" srcOrd="0" destOrd="4" presId="urn:microsoft.com/office/officeart/2005/8/layout/vList2"/>
    <dgm:cxn modelId="{8F0FDE34-92E2-4578-B843-11186DE21AA8}" srcId="{C314392E-7FDA-45E5-A471-F64D624B32C6}" destId="{B21A4EC4-F7BA-4052-9026-F3DCE6F0DCFE}" srcOrd="2" destOrd="0" parTransId="{4F7181F9-8936-42ED-9EAF-A2F2504C35FF}" sibTransId="{AD708D18-CA4E-463B-B3C9-D9BE8A4A42BE}"/>
    <dgm:cxn modelId="{362E5938-67FF-42E1-8A89-17FC5BF2303C}" srcId="{40D141F5-15D9-4B9D-ACD9-4EFB2C5E9073}" destId="{D9C9FE18-6456-4F99-8950-993ACD85D14D}" srcOrd="0" destOrd="0" parTransId="{15A77E2E-2B58-4F86-933F-4E1AB6EA29BE}" sibTransId="{63250A89-8795-4230-89DF-F55921498A47}"/>
    <dgm:cxn modelId="{B70F913C-8BAC-4E4C-8C73-3C7B8985E6D4}" srcId="{40D141F5-15D9-4B9D-ACD9-4EFB2C5E9073}" destId="{C314392E-7FDA-45E5-A471-F64D624B32C6}" srcOrd="1" destOrd="0" parTransId="{603A6763-1A40-433C-8511-81245A9A42F0}" sibTransId="{118996CF-DEE6-4D53-A94C-D915C9B395B2}"/>
    <dgm:cxn modelId="{818FF342-ED34-4F31-B33A-1CB15B027743}" srcId="{C314392E-7FDA-45E5-A471-F64D624B32C6}" destId="{C6EFA6EB-4813-4D4E-8915-2B27CA0B1F39}" srcOrd="1" destOrd="0" parTransId="{94FC2780-B37A-48E6-B639-465951AD2A45}" sibTransId="{422EC943-1C81-4B38-B093-D0FE456A0C31}"/>
    <dgm:cxn modelId="{E1CB8370-BBD1-416E-9CB8-B58F8A552A9F}" type="presOf" srcId="{D9C9FE18-6456-4F99-8950-993ACD85D14D}" destId="{CF8A1C92-705F-40CF-9509-D9B668996ED4}" srcOrd="0" destOrd="0" presId="urn:microsoft.com/office/officeart/2005/8/layout/vList2"/>
    <dgm:cxn modelId="{4FEA7974-2707-47D4-9585-42F92F845F3C}" type="presOf" srcId="{40D141F5-15D9-4B9D-ACD9-4EFB2C5E9073}" destId="{340923A2-35AF-497A-8864-14330316FCC3}" srcOrd="0" destOrd="0" presId="urn:microsoft.com/office/officeart/2005/8/layout/vList2"/>
    <dgm:cxn modelId="{5B05E87A-D8C4-4C8E-919E-5B63357815A3}" type="presOf" srcId="{643E5D28-BA1D-41E3-A5B6-EC2DF81EF2E6}" destId="{CF8A1C92-705F-40CF-9509-D9B668996ED4}" srcOrd="0" destOrd="2" presId="urn:microsoft.com/office/officeart/2005/8/layout/vList2"/>
    <dgm:cxn modelId="{9AF1E77D-B6E6-4D61-B54A-09180C4F3414}" type="presOf" srcId="{DC6626F7-E721-4FF0-A4D7-083A44819175}" destId="{3BB6CFB6-C02C-40EE-AF7D-CAC774DE7FD9}" srcOrd="0" destOrd="0" presId="urn:microsoft.com/office/officeart/2005/8/layout/vList2"/>
    <dgm:cxn modelId="{B67C2584-5DEC-4306-8E0D-C4CA89FD828B}" type="presOf" srcId="{C314392E-7FDA-45E5-A471-F64D624B32C6}" destId="{CF8A1C92-705F-40CF-9509-D9B668996ED4}" srcOrd="0" destOrd="1" presId="urn:microsoft.com/office/officeart/2005/8/layout/vList2"/>
    <dgm:cxn modelId="{CAB1D69A-8CEE-4616-BEBC-63B6D79C85E7}" srcId="{DB6931D6-6776-4D4D-AB1F-ECC861A8D5F8}" destId="{03389505-C914-4D91-9A69-D1B87501612F}" srcOrd="0" destOrd="0" parTransId="{0EA053AE-79D9-43B9-9E33-B7C7CBC4DA3D}" sibTransId="{BEF74F67-A44B-44D9-B0EB-4A7648D4913B}"/>
    <dgm:cxn modelId="{20FDBBA9-1061-4179-A169-D064A5D42BAB}" type="presOf" srcId="{03389505-C914-4D91-9A69-D1B87501612F}" destId="{F12EE6DD-695F-4F4A-A405-54FC461CF236}" srcOrd="0" destOrd="0" presId="urn:microsoft.com/office/officeart/2005/8/layout/vList2"/>
    <dgm:cxn modelId="{ACAF64AC-B3B5-4CBC-8237-27B98976862F}" type="presOf" srcId="{C6EFA6EB-4813-4D4E-8915-2B27CA0B1F39}" destId="{CF8A1C92-705F-40CF-9509-D9B668996ED4}" srcOrd="0" destOrd="3" presId="urn:microsoft.com/office/officeart/2005/8/layout/vList2"/>
    <dgm:cxn modelId="{85F2CEE2-8892-47D7-8571-84C756D736C5}" srcId="{DC6626F7-E721-4FF0-A4D7-083A44819175}" destId="{DB6931D6-6776-4D4D-AB1F-ECC861A8D5F8}" srcOrd="1" destOrd="0" parTransId="{AFD01B0F-CCA7-4F9B-A9F1-505E823DD9B5}" sibTransId="{D00DC9DD-570B-4E55-8BB7-BEA4E7B3D1C0}"/>
    <dgm:cxn modelId="{73962FE7-B526-40E1-A5C6-D81585A6F650}" srcId="{DC6626F7-E721-4FF0-A4D7-083A44819175}" destId="{40D141F5-15D9-4B9D-ACD9-4EFB2C5E9073}" srcOrd="0" destOrd="0" parTransId="{FB9C3CC2-8AF4-4DC2-9795-54094B87611E}" sibTransId="{FAB14EC3-F4EC-405C-AC51-30658A1E231B}"/>
    <dgm:cxn modelId="{165A0AF6-A2B4-4418-9686-5D55001EA538}" type="presOf" srcId="{DB6931D6-6776-4D4D-AB1F-ECC861A8D5F8}" destId="{1F36B9DE-1F54-4C3C-ACC5-3E652875247C}" srcOrd="0" destOrd="0" presId="urn:microsoft.com/office/officeart/2005/8/layout/vList2"/>
    <dgm:cxn modelId="{6E0C23D7-DE94-4F83-9ECD-DDD18EECC356}" type="presParOf" srcId="{3BB6CFB6-C02C-40EE-AF7D-CAC774DE7FD9}" destId="{340923A2-35AF-497A-8864-14330316FCC3}" srcOrd="0" destOrd="0" presId="urn:microsoft.com/office/officeart/2005/8/layout/vList2"/>
    <dgm:cxn modelId="{393D65A2-F6D2-4D1D-AC4F-3817AE5C77B3}" type="presParOf" srcId="{3BB6CFB6-C02C-40EE-AF7D-CAC774DE7FD9}" destId="{CF8A1C92-705F-40CF-9509-D9B668996ED4}" srcOrd="1" destOrd="0" presId="urn:microsoft.com/office/officeart/2005/8/layout/vList2"/>
    <dgm:cxn modelId="{570830D3-E362-44EE-9849-6665F17488CE}" type="presParOf" srcId="{3BB6CFB6-C02C-40EE-AF7D-CAC774DE7FD9}" destId="{1F36B9DE-1F54-4C3C-ACC5-3E652875247C}" srcOrd="2" destOrd="0" presId="urn:microsoft.com/office/officeart/2005/8/layout/vList2"/>
    <dgm:cxn modelId="{3F4CBF17-388C-4D82-B132-7CB89E713E47}" type="presParOf" srcId="{3BB6CFB6-C02C-40EE-AF7D-CAC774DE7FD9}" destId="{F12EE6DD-695F-4F4A-A405-54FC461CF2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9564A86-87D0-4094-936E-4D07B600B59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0C69B8A2-F5A0-46E5-B619-48C54CA93576}">
      <dgm:prSet/>
      <dgm:spPr/>
      <dgm:t>
        <a:bodyPr/>
        <a:lstStyle/>
        <a:p>
          <a:r>
            <a:rPr lang="en-US" dirty="0"/>
            <a:t>Must provide written Tribal Permission to ONRR  </a:t>
          </a:r>
        </a:p>
      </dgm:t>
    </dgm:pt>
    <dgm:pt modelId="{F8F04F89-7C21-4915-B676-56077D010C42}" type="parTrans" cxnId="{C7AA1A78-362A-49A0-858C-FBE28F541537}">
      <dgm:prSet/>
      <dgm:spPr/>
      <dgm:t>
        <a:bodyPr/>
        <a:lstStyle/>
        <a:p>
          <a:endParaRPr lang="en-US"/>
        </a:p>
      </dgm:t>
    </dgm:pt>
    <dgm:pt modelId="{230E6F6E-07A5-4400-BC78-BDA34B2688AC}" type="sibTrans" cxnId="{C7AA1A78-362A-49A0-858C-FBE28F541537}">
      <dgm:prSet/>
      <dgm:spPr/>
      <dgm:t>
        <a:bodyPr/>
        <a:lstStyle/>
        <a:p>
          <a:endParaRPr lang="en-US"/>
        </a:p>
      </dgm:t>
    </dgm:pt>
    <dgm:pt modelId="{8B183FAA-14BC-49CD-AABF-F62C9EB41D3B}">
      <dgm:prSet/>
      <dgm:spPr/>
      <dgm:t>
        <a:bodyPr/>
        <a:lstStyle/>
        <a:p>
          <a:r>
            <a:rPr lang="en-US"/>
            <a:t>Same Payor</a:t>
          </a:r>
        </a:p>
      </dgm:t>
      <dgm:extLst>
        <a:ext uri="{E40237B7-FDA0-4F09-8148-C483321AD2D9}">
          <dgm14:cNvPr xmlns:dgm14="http://schemas.microsoft.com/office/drawing/2010/diagram" id="0" name="" descr="White lettering on green background with criteria to recoupment between Tribal leases"/>
        </a:ext>
      </dgm:extLst>
    </dgm:pt>
    <dgm:pt modelId="{F4AD2398-08B2-4F78-A865-E8A32AF9B034}" type="parTrans" cxnId="{D368E077-A203-477D-B6A2-9DAD620FC1E9}">
      <dgm:prSet/>
      <dgm:spPr/>
      <dgm:t>
        <a:bodyPr/>
        <a:lstStyle/>
        <a:p>
          <a:endParaRPr lang="en-US"/>
        </a:p>
      </dgm:t>
    </dgm:pt>
    <dgm:pt modelId="{70C1A8A6-B49D-47B7-BC69-5A2161598222}" type="sibTrans" cxnId="{D368E077-A203-477D-B6A2-9DAD620FC1E9}">
      <dgm:prSet/>
      <dgm:spPr/>
      <dgm:t>
        <a:bodyPr/>
        <a:lstStyle/>
        <a:p>
          <a:endParaRPr lang="en-US"/>
        </a:p>
      </dgm:t>
    </dgm:pt>
    <dgm:pt modelId="{CD1D3577-DFC6-4702-B92A-1B6B3D4A3163}">
      <dgm:prSet/>
      <dgm:spPr/>
      <dgm:t>
        <a:bodyPr/>
        <a:lstStyle/>
        <a:p>
          <a:r>
            <a:rPr lang="en-US" dirty="0"/>
            <a:t>RVLA can be zero or positive</a:t>
          </a:r>
        </a:p>
      </dgm:t>
    </dgm:pt>
    <dgm:pt modelId="{1D190D9A-6D3D-45C6-BBB6-1F63C6B836EB}" type="parTrans" cxnId="{79BD6ADC-3902-4EF3-8196-919CA5A5EBBD}">
      <dgm:prSet/>
      <dgm:spPr/>
      <dgm:t>
        <a:bodyPr/>
        <a:lstStyle/>
        <a:p>
          <a:endParaRPr lang="en-US"/>
        </a:p>
      </dgm:t>
    </dgm:pt>
    <dgm:pt modelId="{A44AEA07-1DBB-4BD0-92C3-5B5526FCC776}" type="sibTrans" cxnId="{79BD6ADC-3902-4EF3-8196-919CA5A5EBBD}">
      <dgm:prSet/>
      <dgm:spPr/>
      <dgm:t>
        <a:bodyPr/>
        <a:lstStyle/>
        <a:p>
          <a:endParaRPr lang="en-US"/>
        </a:p>
      </dgm:t>
    </dgm:pt>
    <dgm:pt modelId="{2D2B7FF5-69F4-45B3-AFC5-A03B073E44E8}">
      <dgm:prSet/>
      <dgm:spPr/>
      <dgm:t>
        <a:bodyPr/>
        <a:lstStyle/>
        <a:p>
          <a:r>
            <a:rPr lang="en-US"/>
            <a:t>Indian Net Negatives go through a stringent approval process</a:t>
          </a:r>
        </a:p>
      </dgm:t>
    </dgm:pt>
    <dgm:pt modelId="{B471E3ED-80AB-4577-AB64-38CB4076B701}" type="parTrans" cxnId="{B2D3918F-B988-46D8-B8BB-1990CD8F80A7}">
      <dgm:prSet/>
      <dgm:spPr/>
      <dgm:t>
        <a:bodyPr/>
        <a:lstStyle/>
        <a:p>
          <a:endParaRPr lang="en-US"/>
        </a:p>
      </dgm:t>
    </dgm:pt>
    <dgm:pt modelId="{5A78BE65-65C9-4C7A-8573-29D2C70F7047}" type="sibTrans" cxnId="{B2D3918F-B988-46D8-B8BB-1990CD8F80A7}">
      <dgm:prSet/>
      <dgm:spPr/>
      <dgm:t>
        <a:bodyPr/>
        <a:lstStyle/>
        <a:p>
          <a:endParaRPr lang="en-US"/>
        </a:p>
      </dgm:t>
    </dgm:pt>
    <dgm:pt modelId="{39568845-4F71-4C43-9CD9-991173C47BBA}">
      <dgm:prSet/>
      <dgm:spPr/>
      <dgm:t>
        <a:bodyPr/>
        <a:lstStyle/>
        <a:p>
          <a:r>
            <a:rPr lang="en-US" b="1" dirty="0"/>
            <a:t>Highly recommended reporting Recoupments against other Tribal Leases on separate 2014, not with other or monthly reporting</a:t>
          </a:r>
          <a:endParaRPr lang="en-US" dirty="0"/>
        </a:p>
      </dgm:t>
    </dgm:pt>
    <dgm:pt modelId="{BF56BB9D-4EB0-4C45-8329-1210C0BF4FBA}" type="parTrans" cxnId="{7FE2F4F8-A414-456D-8F7A-224131D6668E}">
      <dgm:prSet/>
      <dgm:spPr/>
      <dgm:t>
        <a:bodyPr/>
        <a:lstStyle/>
        <a:p>
          <a:endParaRPr lang="en-US"/>
        </a:p>
      </dgm:t>
    </dgm:pt>
    <dgm:pt modelId="{E9782533-5F21-4F31-9756-7C6FE8D6B2E3}" type="sibTrans" cxnId="{7FE2F4F8-A414-456D-8F7A-224131D6668E}">
      <dgm:prSet/>
      <dgm:spPr/>
      <dgm:t>
        <a:bodyPr/>
        <a:lstStyle/>
        <a:p>
          <a:endParaRPr lang="en-US"/>
        </a:p>
      </dgm:t>
    </dgm:pt>
    <dgm:pt modelId="{FC57EC9D-A9B5-40EF-BB16-BF4DFDFA28BD}" type="pres">
      <dgm:prSet presAssocID="{D9564A86-87D0-4094-936E-4D07B600B595}" presName="linear" presStyleCnt="0">
        <dgm:presLayoutVars>
          <dgm:animLvl val="lvl"/>
          <dgm:resizeHandles val="exact"/>
        </dgm:presLayoutVars>
      </dgm:prSet>
      <dgm:spPr/>
    </dgm:pt>
    <dgm:pt modelId="{7F122D2B-F548-4D0E-82D7-5E4D6EF6D440}" type="pres">
      <dgm:prSet presAssocID="{0C69B8A2-F5A0-46E5-B619-48C54CA93576}" presName="parentText" presStyleLbl="node1" presStyleIdx="0" presStyleCnt="3">
        <dgm:presLayoutVars>
          <dgm:chMax val="0"/>
          <dgm:bulletEnabled val="1"/>
        </dgm:presLayoutVars>
      </dgm:prSet>
      <dgm:spPr/>
    </dgm:pt>
    <dgm:pt modelId="{F4418DD5-3590-4F14-A6A8-878981E3B486}" type="pres">
      <dgm:prSet presAssocID="{230E6F6E-07A5-4400-BC78-BDA34B2688AC}" presName="spacer" presStyleCnt="0"/>
      <dgm:spPr/>
    </dgm:pt>
    <dgm:pt modelId="{7B114F27-C03E-44E8-BBBB-AEEC0FAA43AD}" type="pres">
      <dgm:prSet presAssocID="{8B183FAA-14BC-49CD-AABF-F62C9EB41D3B}" presName="parentText" presStyleLbl="node1" presStyleIdx="1" presStyleCnt="3" custLinFactNeighborY="-10772">
        <dgm:presLayoutVars>
          <dgm:chMax val="0"/>
          <dgm:bulletEnabled val="1"/>
        </dgm:presLayoutVars>
      </dgm:prSet>
      <dgm:spPr/>
    </dgm:pt>
    <dgm:pt modelId="{40B06A35-EEB9-48AA-9A65-F28B6B2C9F03}" type="pres">
      <dgm:prSet presAssocID="{70C1A8A6-B49D-47B7-BC69-5A2161598222}" presName="spacer" presStyleCnt="0"/>
      <dgm:spPr/>
    </dgm:pt>
    <dgm:pt modelId="{D1BC2E7F-5E20-4B49-B4BB-5D7D1D2F2F68}" type="pres">
      <dgm:prSet presAssocID="{CD1D3577-DFC6-4702-B92A-1B6B3D4A3163}" presName="parentText" presStyleLbl="node1" presStyleIdx="2" presStyleCnt="3">
        <dgm:presLayoutVars>
          <dgm:chMax val="0"/>
          <dgm:bulletEnabled val="1"/>
        </dgm:presLayoutVars>
      </dgm:prSet>
      <dgm:spPr/>
    </dgm:pt>
    <dgm:pt modelId="{E3CA9642-D157-45EA-9A89-ED5FB1964B91}" type="pres">
      <dgm:prSet presAssocID="{CD1D3577-DFC6-4702-B92A-1B6B3D4A3163}" presName="childText" presStyleLbl="revTx" presStyleIdx="0" presStyleCnt="1">
        <dgm:presLayoutVars>
          <dgm:bulletEnabled val="1"/>
        </dgm:presLayoutVars>
      </dgm:prSet>
      <dgm:spPr/>
    </dgm:pt>
  </dgm:ptLst>
  <dgm:cxnLst>
    <dgm:cxn modelId="{D09EE034-0FFC-47E5-9994-74B5766B381F}" type="presOf" srcId="{0C69B8A2-F5A0-46E5-B619-48C54CA93576}" destId="{7F122D2B-F548-4D0E-82D7-5E4D6EF6D440}" srcOrd="0" destOrd="0" presId="urn:microsoft.com/office/officeart/2005/8/layout/vList2"/>
    <dgm:cxn modelId="{FA914C68-A96A-4598-93B9-00ACF0AA9392}" type="presOf" srcId="{2D2B7FF5-69F4-45B3-AFC5-A03B073E44E8}" destId="{E3CA9642-D157-45EA-9A89-ED5FB1964B91}" srcOrd="0" destOrd="0" presId="urn:microsoft.com/office/officeart/2005/8/layout/vList2"/>
    <dgm:cxn modelId="{EF76074F-CBD3-40EA-92F4-3A33792E50AB}" type="presOf" srcId="{D9564A86-87D0-4094-936E-4D07B600B595}" destId="{FC57EC9D-A9B5-40EF-BB16-BF4DFDFA28BD}" srcOrd="0" destOrd="0" presId="urn:microsoft.com/office/officeart/2005/8/layout/vList2"/>
    <dgm:cxn modelId="{D368E077-A203-477D-B6A2-9DAD620FC1E9}" srcId="{D9564A86-87D0-4094-936E-4D07B600B595}" destId="{8B183FAA-14BC-49CD-AABF-F62C9EB41D3B}" srcOrd="1" destOrd="0" parTransId="{F4AD2398-08B2-4F78-A865-E8A32AF9B034}" sibTransId="{70C1A8A6-B49D-47B7-BC69-5A2161598222}"/>
    <dgm:cxn modelId="{C7AA1A78-362A-49A0-858C-FBE28F541537}" srcId="{D9564A86-87D0-4094-936E-4D07B600B595}" destId="{0C69B8A2-F5A0-46E5-B619-48C54CA93576}" srcOrd="0" destOrd="0" parTransId="{F8F04F89-7C21-4915-B676-56077D010C42}" sibTransId="{230E6F6E-07A5-4400-BC78-BDA34B2688AC}"/>
    <dgm:cxn modelId="{F811E38A-F7F1-4005-B12B-063CCBD4310F}" type="presOf" srcId="{39568845-4F71-4C43-9CD9-991173C47BBA}" destId="{E3CA9642-D157-45EA-9A89-ED5FB1964B91}" srcOrd="0" destOrd="1" presId="urn:microsoft.com/office/officeart/2005/8/layout/vList2"/>
    <dgm:cxn modelId="{B2D3918F-B988-46D8-B8BB-1990CD8F80A7}" srcId="{CD1D3577-DFC6-4702-B92A-1B6B3D4A3163}" destId="{2D2B7FF5-69F4-45B3-AFC5-A03B073E44E8}" srcOrd="0" destOrd="0" parTransId="{B471E3ED-80AB-4577-AB64-38CB4076B701}" sibTransId="{5A78BE65-65C9-4C7A-8573-29D2C70F7047}"/>
    <dgm:cxn modelId="{410DA5B1-D8A4-4B42-B6AE-EB39471BFE23}" type="presOf" srcId="{CD1D3577-DFC6-4702-B92A-1B6B3D4A3163}" destId="{D1BC2E7F-5E20-4B49-B4BB-5D7D1D2F2F68}" srcOrd="0" destOrd="0" presId="urn:microsoft.com/office/officeart/2005/8/layout/vList2"/>
    <dgm:cxn modelId="{79BD6ADC-3902-4EF3-8196-919CA5A5EBBD}" srcId="{D9564A86-87D0-4094-936E-4D07B600B595}" destId="{CD1D3577-DFC6-4702-B92A-1B6B3D4A3163}" srcOrd="2" destOrd="0" parTransId="{1D190D9A-6D3D-45C6-BBB6-1F63C6B836EB}" sibTransId="{A44AEA07-1DBB-4BD0-92C3-5B5526FCC776}"/>
    <dgm:cxn modelId="{7C3E21F7-E166-438B-AE67-33CFC917D730}" type="presOf" srcId="{8B183FAA-14BC-49CD-AABF-F62C9EB41D3B}" destId="{7B114F27-C03E-44E8-BBBB-AEEC0FAA43AD}" srcOrd="0" destOrd="0" presId="urn:microsoft.com/office/officeart/2005/8/layout/vList2"/>
    <dgm:cxn modelId="{7FE2F4F8-A414-456D-8F7A-224131D6668E}" srcId="{CD1D3577-DFC6-4702-B92A-1B6B3D4A3163}" destId="{39568845-4F71-4C43-9CD9-991173C47BBA}" srcOrd="1" destOrd="0" parTransId="{BF56BB9D-4EB0-4C45-8329-1210C0BF4FBA}" sibTransId="{E9782533-5F21-4F31-9756-7C6FE8D6B2E3}"/>
    <dgm:cxn modelId="{74B9A17C-B711-45CC-B11E-318FF8118990}" type="presParOf" srcId="{FC57EC9D-A9B5-40EF-BB16-BF4DFDFA28BD}" destId="{7F122D2B-F548-4D0E-82D7-5E4D6EF6D440}" srcOrd="0" destOrd="0" presId="urn:microsoft.com/office/officeart/2005/8/layout/vList2"/>
    <dgm:cxn modelId="{AFDA08B4-CF99-42EF-9017-04F175BF73B6}" type="presParOf" srcId="{FC57EC9D-A9B5-40EF-BB16-BF4DFDFA28BD}" destId="{F4418DD5-3590-4F14-A6A8-878981E3B486}" srcOrd="1" destOrd="0" presId="urn:microsoft.com/office/officeart/2005/8/layout/vList2"/>
    <dgm:cxn modelId="{6ABC9710-183C-4F27-8866-DDD5C48F1BEE}" type="presParOf" srcId="{FC57EC9D-A9B5-40EF-BB16-BF4DFDFA28BD}" destId="{7B114F27-C03E-44E8-BBBB-AEEC0FAA43AD}" srcOrd="2" destOrd="0" presId="urn:microsoft.com/office/officeart/2005/8/layout/vList2"/>
    <dgm:cxn modelId="{9CE04897-15F2-4272-B47E-B9411A368179}" type="presParOf" srcId="{FC57EC9D-A9B5-40EF-BB16-BF4DFDFA28BD}" destId="{40B06A35-EEB9-48AA-9A65-F28B6B2C9F03}" srcOrd="3" destOrd="0" presId="urn:microsoft.com/office/officeart/2005/8/layout/vList2"/>
    <dgm:cxn modelId="{2C41228C-6743-431C-A6D0-7A67EB4BD2F4}" type="presParOf" srcId="{FC57EC9D-A9B5-40EF-BB16-BF4DFDFA28BD}" destId="{D1BC2E7F-5E20-4B49-B4BB-5D7D1D2F2F68}" srcOrd="4" destOrd="0" presId="urn:microsoft.com/office/officeart/2005/8/layout/vList2"/>
    <dgm:cxn modelId="{B6B7C095-5AAF-4889-AE1C-BD473E30EB56}" type="presParOf" srcId="{FC57EC9D-A9B5-40EF-BB16-BF4DFDFA28BD}" destId="{E3CA9642-D157-45EA-9A89-ED5FB1964B9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B074418-43AC-4CF4-9EDC-5363C089AF91}"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7C5A8B76-22D6-4132-B971-433FFA702DBF}">
      <dgm:prSet/>
      <dgm:spPr/>
      <dgm:t>
        <a:bodyPr/>
        <a:lstStyle/>
        <a:p>
          <a:pPr>
            <a:spcAft>
              <a:spcPts val="0"/>
            </a:spcAft>
          </a:pPr>
          <a:r>
            <a:rPr lang="en-US" dirty="0"/>
            <a:t>Leases </a:t>
          </a:r>
          <a:r>
            <a:rPr lang="en-US" b="0" i="0" dirty="0"/>
            <a:t>not located within </a:t>
          </a:r>
        </a:p>
        <a:p>
          <a:pPr>
            <a:spcAft>
              <a:spcPts val="0"/>
            </a:spcAft>
          </a:pPr>
          <a:r>
            <a:rPr lang="en-US" b="0" i="0" dirty="0"/>
            <a:t>an Indian Index Zone</a:t>
          </a:r>
          <a:endParaRPr lang="en-US" dirty="0"/>
        </a:p>
      </dgm:t>
      <dgm:extLst>
        <a:ext uri="{E40237B7-FDA0-4F09-8148-C483321AD2D9}">
          <dgm14:cNvPr xmlns:dgm14="http://schemas.microsoft.com/office/drawing/2010/diagram" id="0" name="" descr="White lettering on purple background describing gas major portion pricing situations"/>
        </a:ext>
      </dgm:extLst>
    </dgm:pt>
    <dgm:pt modelId="{D61610F6-3D61-49C1-A441-FCA473AB5C54}" type="parTrans" cxnId="{66B1F5D1-1D9C-437E-A408-AC4253D11FD5}">
      <dgm:prSet/>
      <dgm:spPr/>
      <dgm:t>
        <a:bodyPr/>
        <a:lstStyle/>
        <a:p>
          <a:endParaRPr lang="en-US"/>
        </a:p>
      </dgm:t>
    </dgm:pt>
    <dgm:pt modelId="{3CCDB78D-4EF7-47EC-A530-54B1B11B4DF1}" type="sibTrans" cxnId="{66B1F5D1-1D9C-437E-A408-AC4253D11FD5}">
      <dgm:prSet/>
      <dgm:spPr/>
      <dgm:t>
        <a:bodyPr/>
        <a:lstStyle/>
        <a:p>
          <a:endParaRPr lang="en-US"/>
        </a:p>
      </dgm:t>
    </dgm:pt>
    <dgm:pt modelId="{8A9C566F-2E02-4BF4-9B52-FFBE36A15742}">
      <dgm:prSet/>
      <dgm:spPr/>
      <dgm:t>
        <a:bodyPr/>
        <a:lstStyle/>
        <a:p>
          <a:pPr>
            <a:spcAft>
              <a:spcPts val="0"/>
            </a:spcAft>
          </a:pPr>
          <a:r>
            <a:rPr lang="en-US" b="0" i="0" dirty="0"/>
            <a:t>Leases within an Index </a:t>
          </a:r>
          <a:r>
            <a:rPr lang="en-US" dirty="0"/>
            <a:t>Z</a:t>
          </a:r>
          <a:r>
            <a:rPr lang="en-US" b="0" i="0" dirty="0"/>
            <a:t>one but have an arm's-length dedicated sales contract</a:t>
          </a:r>
          <a:endParaRPr lang="en-US" dirty="0"/>
        </a:p>
      </dgm:t>
    </dgm:pt>
    <dgm:pt modelId="{6315E77B-C36D-404F-A993-1CA4DB0C5D7E}" type="parTrans" cxnId="{9537BC45-6572-4083-BBAD-2532E0259963}">
      <dgm:prSet/>
      <dgm:spPr/>
      <dgm:t>
        <a:bodyPr/>
        <a:lstStyle/>
        <a:p>
          <a:endParaRPr lang="en-US"/>
        </a:p>
      </dgm:t>
    </dgm:pt>
    <dgm:pt modelId="{CFB4DF08-88CA-4FD9-B3A4-B627ACBC8A37}" type="sibTrans" cxnId="{9537BC45-6572-4083-BBAD-2532E0259963}">
      <dgm:prSet/>
      <dgm:spPr/>
      <dgm:t>
        <a:bodyPr/>
        <a:lstStyle/>
        <a:p>
          <a:endParaRPr lang="en-US"/>
        </a:p>
      </dgm:t>
    </dgm:pt>
    <dgm:pt modelId="{70CE9B25-8293-4AB3-AAD6-D0E6C40591DA}">
      <dgm:prSet/>
      <dgm:spPr/>
      <dgm:t>
        <a:bodyPr/>
        <a:lstStyle/>
        <a:p>
          <a:r>
            <a:rPr lang="en-US" dirty="0"/>
            <a:t>Leases </a:t>
          </a:r>
          <a:r>
            <a:rPr lang="en-US" b="0" i="0" dirty="0"/>
            <a:t>with a major portion provision or language providing the Secretary of the Interior with the discretion to determine value.</a:t>
          </a:r>
          <a:endParaRPr lang="en-US" dirty="0"/>
        </a:p>
      </dgm:t>
    </dgm:pt>
    <dgm:pt modelId="{55172CA6-6B46-4A82-81E1-A96B8E2177C1}" type="parTrans" cxnId="{203E1ACB-A402-4046-A28C-21E3E25959F6}">
      <dgm:prSet/>
      <dgm:spPr/>
      <dgm:t>
        <a:bodyPr/>
        <a:lstStyle/>
        <a:p>
          <a:endParaRPr lang="en-US"/>
        </a:p>
      </dgm:t>
    </dgm:pt>
    <dgm:pt modelId="{B30EAEBB-7DA9-48B5-B07F-FFDCDBDD1410}" type="sibTrans" cxnId="{203E1ACB-A402-4046-A28C-21E3E25959F6}">
      <dgm:prSet/>
      <dgm:spPr/>
      <dgm:t>
        <a:bodyPr/>
        <a:lstStyle/>
        <a:p>
          <a:endParaRPr lang="en-US"/>
        </a:p>
      </dgm:t>
    </dgm:pt>
    <dgm:pt modelId="{DC6A36B7-E94C-406D-9FB9-DDB4D57C4557}">
      <dgm:prSet/>
      <dgm:spPr/>
      <dgm:t>
        <a:bodyPr/>
        <a:lstStyle/>
        <a:p>
          <a:r>
            <a:rPr lang="en-US" b="0" i="0" dirty="0"/>
            <a:t>Leases which are allotted leases in the Navajo Nation</a:t>
          </a:r>
          <a:endParaRPr lang="en-US" dirty="0"/>
        </a:p>
      </dgm:t>
    </dgm:pt>
    <dgm:pt modelId="{5F06A757-2520-4AFB-9CC7-A7FCB03241D0}" type="parTrans" cxnId="{A8A0459A-D82A-41D9-B12B-F4289244C738}">
      <dgm:prSet/>
      <dgm:spPr/>
      <dgm:t>
        <a:bodyPr/>
        <a:lstStyle/>
        <a:p>
          <a:endParaRPr lang="en-US"/>
        </a:p>
      </dgm:t>
    </dgm:pt>
    <dgm:pt modelId="{AA9D3760-846D-481C-BB14-77BA44D39FD1}" type="sibTrans" cxnId="{A8A0459A-D82A-41D9-B12B-F4289244C738}">
      <dgm:prSet/>
      <dgm:spPr/>
      <dgm:t>
        <a:bodyPr/>
        <a:lstStyle/>
        <a:p>
          <a:endParaRPr lang="en-US"/>
        </a:p>
      </dgm:t>
    </dgm:pt>
    <dgm:pt modelId="{53C7FBA3-7E86-4D78-9626-B3242C8E9AEC}" type="pres">
      <dgm:prSet presAssocID="{1B074418-43AC-4CF4-9EDC-5363C089AF91}" presName="diagram" presStyleCnt="0">
        <dgm:presLayoutVars>
          <dgm:dir/>
          <dgm:resizeHandles val="exact"/>
        </dgm:presLayoutVars>
      </dgm:prSet>
      <dgm:spPr/>
    </dgm:pt>
    <dgm:pt modelId="{F8E218CF-CAAD-44BA-B7DF-75637FF730C5}" type="pres">
      <dgm:prSet presAssocID="{7C5A8B76-22D6-4132-B971-433FFA702DBF}" presName="node" presStyleLbl="node1" presStyleIdx="0" presStyleCnt="4">
        <dgm:presLayoutVars>
          <dgm:bulletEnabled val="1"/>
        </dgm:presLayoutVars>
      </dgm:prSet>
      <dgm:spPr/>
    </dgm:pt>
    <dgm:pt modelId="{8319AFDF-44EB-4BDC-8CE1-3F6E94DA2234}" type="pres">
      <dgm:prSet presAssocID="{3CCDB78D-4EF7-47EC-A530-54B1B11B4DF1}" presName="sibTrans" presStyleCnt="0"/>
      <dgm:spPr/>
    </dgm:pt>
    <dgm:pt modelId="{C7E922DB-940E-4659-A6A7-350178CB0381}" type="pres">
      <dgm:prSet presAssocID="{8A9C566F-2E02-4BF4-9B52-FFBE36A15742}" presName="node" presStyleLbl="node1" presStyleIdx="1" presStyleCnt="4">
        <dgm:presLayoutVars>
          <dgm:bulletEnabled val="1"/>
        </dgm:presLayoutVars>
      </dgm:prSet>
      <dgm:spPr/>
    </dgm:pt>
    <dgm:pt modelId="{1AA9B841-6649-446E-89A7-1CF404072D4C}" type="pres">
      <dgm:prSet presAssocID="{CFB4DF08-88CA-4FD9-B3A4-B627ACBC8A37}" presName="sibTrans" presStyleCnt="0"/>
      <dgm:spPr/>
    </dgm:pt>
    <dgm:pt modelId="{181DCBE8-0A5F-4832-804E-72F9FCFF2B5F}" type="pres">
      <dgm:prSet presAssocID="{70CE9B25-8293-4AB3-AAD6-D0E6C40591DA}" presName="node" presStyleLbl="node1" presStyleIdx="2" presStyleCnt="4" custLinFactNeighborX="77" custLinFactNeighborY="92">
        <dgm:presLayoutVars>
          <dgm:bulletEnabled val="1"/>
        </dgm:presLayoutVars>
      </dgm:prSet>
      <dgm:spPr/>
    </dgm:pt>
    <dgm:pt modelId="{90EA726A-FEAC-46F8-9F7A-4B1301CA91E0}" type="pres">
      <dgm:prSet presAssocID="{B30EAEBB-7DA9-48B5-B07F-FFDCDBDD1410}" presName="sibTrans" presStyleCnt="0"/>
      <dgm:spPr/>
    </dgm:pt>
    <dgm:pt modelId="{258B9495-0C31-4CCD-B583-64B0DC722B7B}" type="pres">
      <dgm:prSet presAssocID="{DC6A36B7-E94C-406D-9FB9-DDB4D57C4557}" presName="node" presStyleLbl="node1" presStyleIdx="3" presStyleCnt="4" custLinFactNeighborX="1697">
        <dgm:presLayoutVars>
          <dgm:bulletEnabled val="1"/>
        </dgm:presLayoutVars>
      </dgm:prSet>
      <dgm:spPr/>
    </dgm:pt>
  </dgm:ptLst>
  <dgm:cxnLst>
    <dgm:cxn modelId="{8338E117-657C-4D9A-B713-332AC4FA9021}" type="presOf" srcId="{8A9C566F-2E02-4BF4-9B52-FFBE36A15742}" destId="{C7E922DB-940E-4659-A6A7-350178CB0381}" srcOrd="0" destOrd="0" presId="urn:microsoft.com/office/officeart/2005/8/layout/default"/>
    <dgm:cxn modelId="{9537BC45-6572-4083-BBAD-2532E0259963}" srcId="{1B074418-43AC-4CF4-9EDC-5363C089AF91}" destId="{8A9C566F-2E02-4BF4-9B52-FFBE36A15742}" srcOrd="1" destOrd="0" parTransId="{6315E77B-C36D-404F-A993-1CA4DB0C5D7E}" sibTransId="{CFB4DF08-88CA-4FD9-B3A4-B627ACBC8A37}"/>
    <dgm:cxn modelId="{B4C2776A-FC7E-42DF-A5F9-B3197C527CFB}" type="presOf" srcId="{DC6A36B7-E94C-406D-9FB9-DDB4D57C4557}" destId="{258B9495-0C31-4CCD-B583-64B0DC722B7B}" srcOrd="0" destOrd="0" presId="urn:microsoft.com/office/officeart/2005/8/layout/default"/>
    <dgm:cxn modelId="{21D04C6E-0CBB-408E-A269-BBA4E2F3C44E}" type="presOf" srcId="{1B074418-43AC-4CF4-9EDC-5363C089AF91}" destId="{53C7FBA3-7E86-4D78-9626-B3242C8E9AEC}" srcOrd="0" destOrd="0" presId="urn:microsoft.com/office/officeart/2005/8/layout/default"/>
    <dgm:cxn modelId="{A8A0459A-D82A-41D9-B12B-F4289244C738}" srcId="{1B074418-43AC-4CF4-9EDC-5363C089AF91}" destId="{DC6A36B7-E94C-406D-9FB9-DDB4D57C4557}" srcOrd="3" destOrd="0" parTransId="{5F06A757-2520-4AFB-9CC7-A7FCB03241D0}" sibTransId="{AA9D3760-846D-481C-BB14-77BA44D39FD1}"/>
    <dgm:cxn modelId="{203E1ACB-A402-4046-A28C-21E3E25959F6}" srcId="{1B074418-43AC-4CF4-9EDC-5363C089AF91}" destId="{70CE9B25-8293-4AB3-AAD6-D0E6C40591DA}" srcOrd="2" destOrd="0" parTransId="{55172CA6-6B46-4A82-81E1-A96B8E2177C1}" sibTransId="{B30EAEBB-7DA9-48B5-B07F-FFDCDBDD1410}"/>
    <dgm:cxn modelId="{F51745D1-5CF7-41AF-8CFC-289A54EB4224}" type="presOf" srcId="{7C5A8B76-22D6-4132-B971-433FFA702DBF}" destId="{F8E218CF-CAAD-44BA-B7DF-75637FF730C5}" srcOrd="0" destOrd="0" presId="urn:microsoft.com/office/officeart/2005/8/layout/default"/>
    <dgm:cxn modelId="{66B1F5D1-1D9C-437E-A408-AC4253D11FD5}" srcId="{1B074418-43AC-4CF4-9EDC-5363C089AF91}" destId="{7C5A8B76-22D6-4132-B971-433FFA702DBF}" srcOrd="0" destOrd="0" parTransId="{D61610F6-3D61-49C1-A441-FCA473AB5C54}" sibTransId="{3CCDB78D-4EF7-47EC-A530-54B1B11B4DF1}"/>
    <dgm:cxn modelId="{B30C7EEA-846B-4724-8378-9CFFA12F7EC7}" type="presOf" srcId="{70CE9B25-8293-4AB3-AAD6-D0E6C40591DA}" destId="{181DCBE8-0A5F-4832-804E-72F9FCFF2B5F}" srcOrd="0" destOrd="0" presId="urn:microsoft.com/office/officeart/2005/8/layout/default"/>
    <dgm:cxn modelId="{BBC44461-050B-414C-923F-50779FB79A34}" type="presParOf" srcId="{53C7FBA3-7E86-4D78-9626-B3242C8E9AEC}" destId="{F8E218CF-CAAD-44BA-B7DF-75637FF730C5}" srcOrd="0" destOrd="0" presId="urn:microsoft.com/office/officeart/2005/8/layout/default"/>
    <dgm:cxn modelId="{B3EF4961-E8C4-4FFE-BDBF-70877B87B199}" type="presParOf" srcId="{53C7FBA3-7E86-4D78-9626-B3242C8E9AEC}" destId="{8319AFDF-44EB-4BDC-8CE1-3F6E94DA2234}" srcOrd="1" destOrd="0" presId="urn:microsoft.com/office/officeart/2005/8/layout/default"/>
    <dgm:cxn modelId="{5C9F7B03-360D-4013-8DE1-BA252C1D10B2}" type="presParOf" srcId="{53C7FBA3-7E86-4D78-9626-B3242C8E9AEC}" destId="{C7E922DB-940E-4659-A6A7-350178CB0381}" srcOrd="2" destOrd="0" presId="urn:microsoft.com/office/officeart/2005/8/layout/default"/>
    <dgm:cxn modelId="{DBD2C05B-03D7-49EF-8DC9-E1B779CC01F5}" type="presParOf" srcId="{53C7FBA3-7E86-4D78-9626-B3242C8E9AEC}" destId="{1AA9B841-6649-446E-89A7-1CF404072D4C}" srcOrd="3" destOrd="0" presId="urn:microsoft.com/office/officeart/2005/8/layout/default"/>
    <dgm:cxn modelId="{12946B17-8EA5-4C67-BE83-AF0A4C7CFFF2}" type="presParOf" srcId="{53C7FBA3-7E86-4D78-9626-B3242C8E9AEC}" destId="{181DCBE8-0A5F-4832-804E-72F9FCFF2B5F}" srcOrd="4" destOrd="0" presId="urn:microsoft.com/office/officeart/2005/8/layout/default"/>
    <dgm:cxn modelId="{FBB75A7D-AA2C-4EED-A04D-513B763AFDE6}" type="presParOf" srcId="{53C7FBA3-7E86-4D78-9626-B3242C8E9AEC}" destId="{90EA726A-FEAC-46F8-9F7A-4B1301CA91E0}" srcOrd="5" destOrd="0" presId="urn:microsoft.com/office/officeart/2005/8/layout/default"/>
    <dgm:cxn modelId="{1A24059C-B6A9-4392-B647-1A88CC8C1B30}" type="presParOf" srcId="{53C7FBA3-7E86-4D78-9626-B3242C8E9AEC}" destId="{258B9495-0C31-4CCD-B583-64B0DC722B7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2D621A6-2AE6-46E0-842F-90620AD0DC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D98C25-84BB-4AA7-9B67-752740D9DDB2}">
      <dgm:prSet/>
      <dgm:spPr/>
      <dgm:t>
        <a:bodyPr/>
        <a:lstStyle/>
        <a:p>
          <a:r>
            <a:rPr lang="en-US" dirty="0"/>
            <a:t>Report adjustments to published major portion price and/or dual accounting for Indian gas production for 01/2000 sales forward</a:t>
          </a:r>
        </a:p>
      </dgm:t>
      <dgm:extLst>
        <a:ext uri="{E40237B7-FDA0-4F09-8148-C483321AD2D9}">
          <dgm14:cNvPr xmlns:dgm14="http://schemas.microsoft.com/office/drawing/2010/diagram" id="0" name="" descr="White lettering on blue background related to adjustments for major portion pricing"/>
        </a:ext>
      </dgm:extLst>
    </dgm:pt>
    <dgm:pt modelId="{B98494CE-3845-4193-AD8D-1818C95DAAC3}" type="parTrans" cxnId="{8B916C68-4D96-4D43-8718-E5D7F21AE9BA}">
      <dgm:prSet/>
      <dgm:spPr/>
      <dgm:t>
        <a:bodyPr/>
        <a:lstStyle/>
        <a:p>
          <a:endParaRPr lang="en-US"/>
        </a:p>
      </dgm:t>
    </dgm:pt>
    <dgm:pt modelId="{AB72381E-850C-4B57-8831-49ED1B5A16F9}" type="sibTrans" cxnId="{8B916C68-4D96-4D43-8718-E5D7F21AE9BA}">
      <dgm:prSet/>
      <dgm:spPr/>
      <dgm:t>
        <a:bodyPr/>
        <a:lstStyle/>
        <a:p>
          <a:endParaRPr lang="en-US"/>
        </a:p>
      </dgm:t>
    </dgm:pt>
    <dgm:pt modelId="{9F3EF553-EAAA-48EE-8C8B-0BD71ED6756C}">
      <dgm:prSet/>
      <dgm:spPr/>
      <dgm:t>
        <a:bodyPr/>
        <a:lstStyle/>
        <a:p>
          <a:r>
            <a:rPr lang="en-US" dirty="0"/>
            <a:t>Adjustment Reason Code 16 applicable</a:t>
          </a:r>
        </a:p>
      </dgm:t>
    </dgm:pt>
    <dgm:pt modelId="{EB39ED36-5F7E-48C7-8BAB-00EFA3867A0B}" type="parTrans" cxnId="{953A0250-04B2-445A-8131-61B10CA9D9ED}">
      <dgm:prSet/>
      <dgm:spPr/>
      <dgm:t>
        <a:bodyPr/>
        <a:lstStyle/>
        <a:p>
          <a:endParaRPr lang="en-US"/>
        </a:p>
      </dgm:t>
    </dgm:pt>
    <dgm:pt modelId="{809CAC03-9E32-452B-8FD9-CD84755957D0}" type="sibTrans" cxnId="{953A0250-04B2-445A-8131-61B10CA9D9ED}">
      <dgm:prSet/>
      <dgm:spPr/>
      <dgm:t>
        <a:bodyPr/>
        <a:lstStyle/>
        <a:p>
          <a:endParaRPr lang="en-US"/>
        </a:p>
      </dgm:t>
    </dgm:pt>
    <dgm:pt modelId="{CF175651-6532-433E-B50C-913C27909987}">
      <dgm:prSet/>
      <dgm:spPr/>
      <dgm:t>
        <a:bodyPr/>
        <a:lstStyle/>
        <a:p>
          <a:r>
            <a:rPr lang="en-US" dirty="0"/>
            <a:t>Very important!  Use ARC16 on both the reversal line and the rebook line</a:t>
          </a:r>
        </a:p>
      </dgm:t>
    </dgm:pt>
    <dgm:pt modelId="{5F132E3B-ACFF-417C-B5EB-C9089D6D8C65}" type="parTrans" cxnId="{662BCEE8-E285-40D3-812A-73E3BED5C6C8}">
      <dgm:prSet/>
      <dgm:spPr/>
      <dgm:t>
        <a:bodyPr/>
        <a:lstStyle/>
        <a:p>
          <a:endParaRPr lang="en-US"/>
        </a:p>
      </dgm:t>
    </dgm:pt>
    <dgm:pt modelId="{ED146DF8-5389-4706-BEA1-8F1EC0DC12F6}" type="sibTrans" cxnId="{662BCEE8-E285-40D3-812A-73E3BED5C6C8}">
      <dgm:prSet/>
      <dgm:spPr/>
      <dgm:t>
        <a:bodyPr/>
        <a:lstStyle/>
        <a:p>
          <a:endParaRPr lang="en-US"/>
        </a:p>
      </dgm:t>
    </dgm:pt>
    <dgm:pt modelId="{FD2A595C-72C7-4BE9-B9EF-A5F51462D772}" type="pres">
      <dgm:prSet presAssocID="{32D621A6-2AE6-46E0-842F-90620AD0DCB8}" presName="linear" presStyleCnt="0">
        <dgm:presLayoutVars>
          <dgm:animLvl val="lvl"/>
          <dgm:resizeHandles val="exact"/>
        </dgm:presLayoutVars>
      </dgm:prSet>
      <dgm:spPr/>
    </dgm:pt>
    <dgm:pt modelId="{6FFDFC84-98C0-47E2-A87F-3AC05BB6B7FE}" type="pres">
      <dgm:prSet presAssocID="{35D98C25-84BB-4AA7-9B67-752740D9DDB2}" presName="parentText" presStyleLbl="node1" presStyleIdx="0" presStyleCnt="2">
        <dgm:presLayoutVars>
          <dgm:chMax val="0"/>
          <dgm:bulletEnabled val="1"/>
        </dgm:presLayoutVars>
      </dgm:prSet>
      <dgm:spPr/>
    </dgm:pt>
    <dgm:pt modelId="{FDCA2476-197E-402C-BBA9-D845347147A1}" type="pres">
      <dgm:prSet presAssocID="{AB72381E-850C-4B57-8831-49ED1B5A16F9}" presName="spacer" presStyleCnt="0"/>
      <dgm:spPr/>
    </dgm:pt>
    <dgm:pt modelId="{43851FF0-9E4B-4FBB-86CA-248CCD6583DD}" type="pres">
      <dgm:prSet presAssocID="{9F3EF553-EAAA-48EE-8C8B-0BD71ED6756C}" presName="parentText" presStyleLbl="node1" presStyleIdx="1" presStyleCnt="2">
        <dgm:presLayoutVars>
          <dgm:chMax val="0"/>
          <dgm:bulletEnabled val="1"/>
        </dgm:presLayoutVars>
      </dgm:prSet>
      <dgm:spPr/>
    </dgm:pt>
    <dgm:pt modelId="{571F4B78-D3A9-472D-B31F-FAF262A2C508}" type="pres">
      <dgm:prSet presAssocID="{9F3EF553-EAAA-48EE-8C8B-0BD71ED6756C}" presName="childText" presStyleLbl="revTx" presStyleIdx="0" presStyleCnt="1">
        <dgm:presLayoutVars>
          <dgm:bulletEnabled val="1"/>
        </dgm:presLayoutVars>
      </dgm:prSet>
      <dgm:spPr/>
    </dgm:pt>
  </dgm:ptLst>
  <dgm:cxnLst>
    <dgm:cxn modelId="{55FDBF45-5C9F-4CBC-9360-9F6BD7A54AE2}" type="presOf" srcId="{35D98C25-84BB-4AA7-9B67-752740D9DDB2}" destId="{6FFDFC84-98C0-47E2-A87F-3AC05BB6B7FE}" srcOrd="0" destOrd="0" presId="urn:microsoft.com/office/officeart/2005/8/layout/vList2"/>
    <dgm:cxn modelId="{8B916C68-4D96-4D43-8718-E5D7F21AE9BA}" srcId="{32D621A6-2AE6-46E0-842F-90620AD0DCB8}" destId="{35D98C25-84BB-4AA7-9B67-752740D9DDB2}" srcOrd="0" destOrd="0" parTransId="{B98494CE-3845-4193-AD8D-1818C95DAAC3}" sibTransId="{AB72381E-850C-4B57-8831-49ED1B5A16F9}"/>
    <dgm:cxn modelId="{5B638D6E-9817-41A3-BC92-9B2E6E65FDB0}" type="presOf" srcId="{CF175651-6532-433E-B50C-913C27909987}" destId="{571F4B78-D3A9-472D-B31F-FAF262A2C508}" srcOrd="0" destOrd="0" presId="urn:microsoft.com/office/officeart/2005/8/layout/vList2"/>
    <dgm:cxn modelId="{953A0250-04B2-445A-8131-61B10CA9D9ED}" srcId="{32D621A6-2AE6-46E0-842F-90620AD0DCB8}" destId="{9F3EF553-EAAA-48EE-8C8B-0BD71ED6756C}" srcOrd="1" destOrd="0" parTransId="{EB39ED36-5F7E-48C7-8BAB-00EFA3867A0B}" sibTransId="{809CAC03-9E32-452B-8FD9-CD84755957D0}"/>
    <dgm:cxn modelId="{16073074-CCBA-4FF9-AD72-14D1AAC67389}" type="presOf" srcId="{9F3EF553-EAAA-48EE-8C8B-0BD71ED6756C}" destId="{43851FF0-9E4B-4FBB-86CA-248CCD6583DD}" srcOrd="0" destOrd="0" presId="urn:microsoft.com/office/officeart/2005/8/layout/vList2"/>
    <dgm:cxn modelId="{75408AB0-52D0-4AE1-A19D-2C2BE261FB8D}" type="presOf" srcId="{32D621A6-2AE6-46E0-842F-90620AD0DCB8}" destId="{FD2A595C-72C7-4BE9-B9EF-A5F51462D772}" srcOrd="0" destOrd="0" presId="urn:microsoft.com/office/officeart/2005/8/layout/vList2"/>
    <dgm:cxn modelId="{662BCEE8-E285-40D3-812A-73E3BED5C6C8}" srcId="{9F3EF553-EAAA-48EE-8C8B-0BD71ED6756C}" destId="{CF175651-6532-433E-B50C-913C27909987}" srcOrd="0" destOrd="0" parTransId="{5F132E3B-ACFF-417C-B5EB-C9089D6D8C65}" sibTransId="{ED146DF8-5389-4706-BEA1-8F1EC0DC12F6}"/>
    <dgm:cxn modelId="{B4F7F462-46CF-4311-ABCA-4643A0D63DE1}" type="presParOf" srcId="{FD2A595C-72C7-4BE9-B9EF-A5F51462D772}" destId="{6FFDFC84-98C0-47E2-A87F-3AC05BB6B7FE}" srcOrd="0" destOrd="0" presId="urn:microsoft.com/office/officeart/2005/8/layout/vList2"/>
    <dgm:cxn modelId="{5DEDF8F8-BA4E-48BB-AD6C-0181B0958DF8}" type="presParOf" srcId="{FD2A595C-72C7-4BE9-B9EF-A5F51462D772}" destId="{FDCA2476-197E-402C-BBA9-D845347147A1}" srcOrd="1" destOrd="0" presId="urn:microsoft.com/office/officeart/2005/8/layout/vList2"/>
    <dgm:cxn modelId="{7B808733-71AF-45AB-B5AF-60CB2E40C930}" type="presParOf" srcId="{FD2A595C-72C7-4BE9-B9EF-A5F51462D772}" destId="{43851FF0-9E4B-4FBB-86CA-248CCD6583DD}" srcOrd="2" destOrd="0" presId="urn:microsoft.com/office/officeart/2005/8/layout/vList2"/>
    <dgm:cxn modelId="{72225D3C-7B71-4097-A37C-5AE8A72144C5}" type="presParOf" srcId="{FD2A595C-72C7-4BE9-B9EF-A5F51462D772}" destId="{571F4B78-D3A9-472D-B31F-FAF262A2C50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1F1497-562A-4DF0-99BD-90F7F36ACF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64C8A4-91A3-4CCE-B25F-825A40EC85EF}">
      <dgm:prSet custT="1"/>
      <dgm:spPr/>
      <dgm:t>
        <a:bodyPr/>
        <a:lstStyle/>
        <a:p>
          <a:r>
            <a:rPr lang="en-US" sz="2600" dirty="0"/>
            <a:t>Due on anniversary date</a:t>
          </a:r>
        </a:p>
      </dgm:t>
    </dgm:pt>
    <dgm:pt modelId="{DD1293C9-AC79-49BE-BE7F-D3D7609AECA5}" type="parTrans" cxnId="{5A2671AE-9C2E-41C4-8DE1-1373B730B3FA}">
      <dgm:prSet/>
      <dgm:spPr/>
      <dgm:t>
        <a:bodyPr/>
        <a:lstStyle/>
        <a:p>
          <a:endParaRPr lang="en-US"/>
        </a:p>
      </dgm:t>
    </dgm:pt>
    <dgm:pt modelId="{819614EB-7AC9-4293-B45E-D941BF2CF416}" type="sibTrans" cxnId="{5A2671AE-9C2E-41C4-8DE1-1373B730B3FA}">
      <dgm:prSet/>
      <dgm:spPr/>
      <dgm:t>
        <a:bodyPr/>
        <a:lstStyle/>
        <a:p>
          <a:endParaRPr lang="en-US"/>
        </a:p>
      </dgm:t>
    </dgm:pt>
    <dgm:pt modelId="{0CACF7C9-8782-4EC1-B503-2850EAFE9F6F}">
      <dgm:prSet custT="1"/>
      <dgm:spPr/>
      <dgm:t>
        <a:bodyPr/>
        <a:lstStyle/>
        <a:p>
          <a:r>
            <a:rPr lang="en-US" sz="2600" dirty="0"/>
            <a:t>Payment Options</a:t>
          </a:r>
        </a:p>
      </dgm:t>
    </dgm:pt>
    <dgm:pt modelId="{CB5A57E6-DC62-4C07-BC30-02BDC698F652}" type="parTrans" cxnId="{9E349743-5152-4CAC-A89A-E50A3827DD77}">
      <dgm:prSet/>
      <dgm:spPr/>
      <dgm:t>
        <a:bodyPr/>
        <a:lstStyle/>
        <a:p>
          <a:endParaRPr lang="en-US"/>
        </a:p>
      </dgm:t>
    </dgm:pt>
    <dgm:pt modelId="{E31F7C7C-EF04-4012-BD17-CC1564F7A7C3}" type="sibTrans" cxnId="{9E349743-5152-4CAC-A89A-E50A3827DD77}">
      <dgm:prSet/>
      <dgm:spPr/>
      <dgm:t>
        <a:bodyPr/>
        <a:lstStyle/>
        <a:p>
          <a:endParaRPr lang="en-US"/>
        </a:p>
      </dgm:t>
    </dgm:pt>
    <dgm:pt modelId="{2CD9B64A-812C-4070-BACC-BBA54A4ACC84}">
      <dgm:prSet/>
      <dgm:spPr/>
      <dgm:t>
        <a:bodyPr/>
        <a:lstStyle/>
        <a:p>
          <a:pPr>
            <a:buFontTx/>
            <a:buNone/>
          </a:pPr>
          <a:r>
            <a:rPr lang="en-US" sz="2200" kern="1200" dirty="0"/>
            <a:t>eCommerce Online Rental Payment System - </a:t>
          </a:r>
          <a:r>
            <a:rPr lang="en-US" sz="2200" b="1" i="1" kern="1200" dirty="0"/>
            <a:t>Required for TERMINABLE leases; NOT allowed for Indian leases</a:t>
          </a:r>
          <a:endParaRPr lang="en-US" sz="2200" kern="1200" dirty="0"/>
        </a:p>
      </dgm:t>
    </dgm:pt>
    <dgm:pt modelId="{2590DC60-E90A-4977-BEB5-001D89744657}" type="parTrans" cxnId="{F2024F03-F35C-4BDA-9F46-B17C8E64824A}">
      <dgm:prSet/>
      <dgm:spPr/>
      <dgm:t>
        <a:bodyPr/>
        <a:lstStyle/>
        <a:p>
          <a:endParaRPr lang="en-US"/>
        </a:p>
      </dgm:t>
    </dgm:pt>
    <dgm:pt modelId="{F6B4FD62-A8C6-4EFC-8DF8-7ED0A9CB8FF5}" type="sibTrans" cxnId="{F2024F03-F35C-4BDA-9F46-B17C8E64824A}">
      <dgm:prSet/>
      <dgm:spPr/>
      <dgm:t>
        <a:bodyPr/>
        <a:lstStyle/>
        <a:p>
          <a:endParaRPr lang="en-US"/>
        </a:p>
      </dgm:t>
    </dgm:pt>
    <dgm:pt modelId="{BC7968F4-9278-4F13-962F-AEB52FDD2EF6}">
      <dgm:prSet custT="1"/>
      <dgm:spPr/>
      <dgm:t>
        <a:bodyPr/>
        <a:lstStyle/>
        <a:p>
          <a:pPr>
            <a:buFontTx/>
            <a:buNone/>
          </a:pPr>
          <a:r>
            <a:rPr lang="en-US" sz="2200" b="1" kern="1200" dirty="0">
              <a:solidFill>
                <a:srgbClr val="2B3990"/>
              </a:solidFill>
            </a:rPr>
            <a:t>Pay through Pay.gov, ACH, or Fedwire</a:t>
          </a:r>
          <a:r>
            <a:rPr lang="en-US" sz="2200" b="1" kern="1200" dirty="0">
              <a:solidFill>
                <a:schemeClr val="accent5">
                  <a:lumMod val="75000"/>
                </a:schemeClr>
              </a:solidFill>
            </a:rPr>
            <a:t> </a:t>
          </a:r>
          <a:r>
            <a:rPr lang="en-US" sz="2200" kern="1200" dirty="0"/>
            <a:t>- Report on Form ONRR-2014; </a:t>
          </a:r>
          <a:r>
            <a:rPr lang="en-US" sz="2200" b="1" i="1" kern="1200" dirty="0">
              <a:solidFill>
                <a:srgbClr val="000000">
                  <a:hueOff val="0"/>
                  <a:satOff val="0"/>
                  <a:lumOff val="0"/>
                  <a:alphaOff val="0"/>
                </a:srgbClr>
              </a:solidFill>
              <a:latin typeface="Calibri"/>
              <a:ea typeface="+mn-ea"/>
              <a:cs typeface="+mn-cs"/>
            </a:rPr>
            <a:t>c</a:t>
          </a:r>
          <a:r>
            <a:rPr lang="en-US" sz="2200" b="1" i="1" kern="1200" dirty="0"/>
            <a:t>annot report on TERMINABLE lease</a:t>
          </a:r>
          <a:endParaRPr lang="en-US" sz="2200" b="1" kern="1200" dirty="0">
            <a:solidFill>
              <a:schemeClr val="accent5">
                <a:lumMod val="75000"/>
              </a:schemeClr>
            </a:solidFill>
          </a:endParaRPr>
        </a:p>
      </dgm:t>
    </dgm:pt>
    <dgm:pt modelId="{120FC432-F0B9-4DFF-A094-4110C551EA4D}" type="parTrans" cxnId="{883C7AB9-AA32-4A2D-B72D-E56AC7539010}">
      <dgm:prSet/>
      <dgm:spPr/>
      <dgm:t>
        <a:bodyPr/>
        <a:lstStyle/>
        <a:p>
          <a:endParaRPr lang="en-US"/>
        </a:p>
      </dgm:t>
    </dgm:pt>
    <dgm:pt modelId="{F38934A9-D9CF-4846-958E-55DB631A2BA2}" type="sibTrans" cxnId="{883C7AB9-AA32-4A2D-B72D-E56AC7539010}">
      <dgm:prSet/>
      <dgm:spPr/>
      <dgm:t>
        <a:bodyPr/>
        <a:lstStyle/>
        <a:p>
          <a:endParaRPr lang="en-US"/>
        </a:p>
      </dgm:t>
    </dgm:pt>
    <dgm:pt modelId="{BD9CDFFD-58E1-424E-997D-3F108307AF41}" type="pres">
      <dgm:prSet presAssocID="{AB1F1497-562A-4DF0-99BD-90F7F36ACFF1}" presName="linear" presStyleCnt="0">
        <dgm:presLayoutVars>
          <dgm:animLvl val="lvl"/>
          <dgm:resizeHandles val="exact"/>
        </dgm:presLayoutVars>
      </dgm:prSet>
      <dgm:spPr/>
    </dgm:pt>
    <dgm:pt modelId="{519C0C7F-0D8B-4EB2-8EDF-BE8650AC5238}" type="pres">
      <dgm:prSet presAssocID="{3664C8A4-91A3-4CCE-B25F-825A40EC85EF}" presName="parentText" presStyleLbl="node1" presStyleIdx="0" presStyleCnt="2" custLinFactNeighborX="163" custLinFactNeighborY="53164">
        <dgm:presLayoutVars>
          <dgm:chMax val="0"/>
          <dgm:bulletEnabled val="1"/>
        </dgm:presLayoutVars>
      </dgm:prSet>
      <dgm:spPr/>
    </dgm:pt>
    <dgm:pt modelId="{347A28B1-8C9A-463E-82DA-508FA6A14301}" type="pres">
      <dgm:prSet presAssocID="{819614EB-7AC9-4293-B45E-D941BF2CF416}" presName="spacer" presStyleCnt="0"/>
      <dgm:spPr/>
    </dgm:pt>
    <dgm:pt modelId="{E549BE7F-CDAE-4C1A-9B41-459EBE500572}" type="pres">
      <dgm:prSet presAssocID="{0CACF7C9-8782-4EC1-B503-2850EAFE9F6F}" presName="parentText" presStyleLbl="node1" presStyleIdx="1" presStyleCnt="2" custLinFactNeighborX="195" custLinFactNeighborY="-1142">
        <dgm:presLayoutVars>
          <dgm:chMax val="0"/>
          <dgm:bulletEnabled val="1"/>
        </dgm:presLayoutVars>
      </dgm:prSet>
      <dgm:spPr/>
    </dgm:pt>
    <dgm:pt modelId="{D2A14785-25C1-4E7B-9268-2A699AD75C88}" type="pres">
      <dgm:prSet presAssocID="{0CACF7C9-8782-4EC1-B503-2850EAFE9F6F}" presName="childText" presStyleLbl="revTx" presStyleIdx="0" presStyleCnt="1" custLinFactNeighborX="-870">
        <dgm:presLayoutVars>
          <dgm:bulletEnabled val="1"/>
        </dgm:presLayoutVars>
      </dgm:prSet>
      <dgm:spPr/>
    </dgm:pt>
  </dgm:ptLst>
  <dgm:cxnLst>
    <dgm:cxn modelId="{F2024F03-F35C-4BDA-9F46-B17C8E64824A}" srcId="{0CACF7C9-8782-4EC1-B503-2850EAFE9F6F}" destId="{2CD9B64A-812C-4070-BACC-BBA54A4ACC84}" srcOrd="0" destOrd="0" parTransId="{2590DC60-E90A-4977-BEB5-001D89744657}" sibTransId="{F6B4FD62-A8C6-4EFC-8DF8-7ED0A9CB8FF5}"/>
    <dgm:cxn modelId="{A2D34224-F53F-487C-BB4E-81DEF31DEDB0}" type="presOf" srcId="{BC7968F4-9278-4F13-962F-AEB52FDD2EF6}" destId="{D2A14785-25C1-4E7B-9268-2A699AD75C88}" srcOrd="0" destOrd="1" presId="urn:microsoft.com/office/officeart/2005/8/layout/vList2"/>
    <dgm:cxn modelId="{9E349743-5152-4CAC-A89A-E50A3827DD77}" srcId="{AB1F1497-562A-4DF0-99BD-90F7F36ACFF1}" destId="{0CACF7C9-8782-4EC1-B503-2850EAFE9F6F}" srcOrd="1" destOrd="0" parTransId="{CB5A57E6-DC62-4C07-BC30-02BDC698F652}" sibTransId="{E31F7C7C-EF04-4012-BD17-CC1564F7A7C3}"/>
    <dgm:cxn modelId="{C0EBA945-7734-484F-B427-9C3756553791}" type="presOf" srcId="{0CACF7C9-8782-4EC1-B503-2850EAFE9F6F}" destId="{E549BE7F-CDAE-4C1A-9B41-459EBE500572}" srcOrd="0" destOrd="0" presId="urn:microsoft.com/office/officeart/2005/8/layout/vList2"/>
    <dgm:cxn modelId="{0066D19B-E241-4DD9-A000-2ABD0ECA1ED8}" type="presOf" srcId="{3664C8A4-91A3-4CCE-B25F-825A40EC85EF}" destId="{519C0C7F-0D8B-4EB2-8EDF-BE8650AC5238}" srcOrd="0" destOrd="0" presId="urn:microsoft.com/office/officeart/2005/8/layout/vList2"/>
    <dgm:cxn modelId="{5A2671AE-9C2E-41C4-8DE1-1373B730B3FA}" srcId="{AB1F1497-562A-4DF0-99BD-90F7F36ACFF1}" destId="{3664C8A4-91A3-4CCE-B25F-825A40EC85EF}" srcOrd="0" destOrd="0" parTransId="{DD1293C9-AC79-49BE-BE7F-D3D7609AECA5}" sibTransId="{819614EB-7AC9-4293-B45E-D941BF2CF416}"/>
    <dgm:cxn modelId="{883C7AB9-AA32-4A2D-B72D-E56AC7539010}" srcId="{0CACF7C9-8782-4EC1-B503-2850EAFE9F6F}" destId="{BC7968F4-9278-4F13-962F-AEB52FDD2EF6}" srcOrd="1" destOrd="0" parTransId="{120FC432-F0B9-4DFF-A094-4110C551EA4D}" sibTransId="{F38934A9-D9CF-4846-958E-55DB631A2BA2}"/>
    <dgm:cxn modelId="{B3A916C1-AC97-4173-98E5-900DA3246A74}" type="presOf" srcId="{AB1F1497-562A-4DF0-99BD-90F7F36ACFF1}" destId="{BD9CDFFD-58E1-424E-997D-3F108307AF41}" srcOrd="0" destOrd="0" presId="urn:microsoft.com/office/officeart/2005/8/layout/vList2"/>
    <dgm:cxn modelId="{8B9EABC6-917D-4720-A511-09DE25B2C7F6}" type="presOf" srcId="{2CD9B64A-812C-4070-BACC-BBA54A4ACC84}" destId="{D2A14785-25C1-4E7B-9268-2A699AD75C88}" srcOrd="0" destOrd="0" presId="urn:microsoft.com/office/officeart/2005/8/layout/vList2"/>
    <dgm:cxn modelId="{79298EE3-9EC2-49EF-BA6E-12235F3ED5D8}" type="presParOf" srcId="{BD9CDFFD-58E1-424E-997D-3F108307AF41}" destId="{519C0C7F-0D8B-4EB2-8EDF-BE8650AC5238}" srcOrd="0" destOrd="0" presId="urn:microsoft.com/office/officeart/2005/8/layout/vList2"/>
    <dgm:cxn modelId="{6CFF4E17-6192-48B8-B64F-690C9F76D619}" type="presParOf" srcId="{BD9CDFFD-58E1-424E-997D-3F108307AF41}" destId="{347A28B1-8C9A-463E-82DA-508FA6A14301}" srcOrd="1" destOrd="0" presId="urn:microsoft.com/office/officeart/2005/8/layout/vList2"/>
    <dgm:cxn modelId="{FB6D1345-E9F1-4DE8-9BEC-0A1EFC50FAE7}" type="presParOf" srcId="{BD9CDFFD-58E1-424E-997D-3F108307AF41}" destId="{E549BE7F-CDAE-4C1A-9B41-459EBE500572}" srcOrd="2" destOrd="0" presId="urn:microsoft.com/office/officeart/2005/8/layout/vList2"/>
    <dgm:cxn modelId="{C2574989-0224-4602-9074-1879819C5AEA}" type="presParOf" srcId="{BD9CDFFD-58E1-424E-997D-3F108307AF41}" destId="{D2A14785-25C1-4E7B-9268-2A699AD75C8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E062232-7492-4CB6-A5CE-0A986E9365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F0DDB2B-4621-4CD8-9DFE-AEB54A427369}">
      <dgm:prSet/>
      <dgm:spPr/>
      <dgm:t>
        <a:bodyPr/>
        <a:lstStyle/>
        <a:p>
          <a:r>
            <a:rPr lang="en-US" dirty="0"/>
            <a:t>Sales Date 01/2018 due 10/31/2020 (Saturday)</a:t>
          </a:r>
        </a:p>
      </dgm:t>
    </dgm:pt>
    <dgm:pt modelId="{33688509-BFB8-4B57-90ED-797CBB0DF3E5}" type="parTrans" cxnId="{4EC6AFB5-A07A-4DCA-89B6-6344C4EED96C}">
      <dgm:prSet/>
      <dgm:spPr/>
      <dgm:t>
        <a:bodyPr/>
        <a:lstStyle/>
        <a:p>
          <a:endParaRPr lang="en-US"/>
        </a:p>
      </dgm:t>
    </dgm:pt>
    <dgm:pt modelId="{F68AB1B7-4B97-439B-A9C5-FAE971290949}" type="sibTrans" cxnId="{4EC6AFB5-A07A-4DCA-89B6-6344C4EED96C}">
      <dgm:prSet/>
      <dgm:spPr/>
      <dgm:t>
        <a:bodyPr/>
        <a:lstStyle/>
        <a:p>
          <a:endParaRPr lang="en-US"/>
        </a:p>
      </dgm:t>
    </dgm:pt>
    <dgm:pt modelId="{9536DD1D-809B-418E-955A-565039998AB9}">
      <dgm:prSet/>
      <dgm:spPr/>
      <dgm:t>
        <a:bodyPr/>
        <a:lstStyle/>
        <a:p>
          <a:r>
            <a:rPr lang="en-US" dirty="0"/>
            <a:t>Due Date extended to 11/02/2020 (Monday)</a:t>
          </a:r>
        </a:p>
      </dgm:t>
    </dgm:pt>
    <dgm:pt modelId="{C2D78A7C-EA42-4C8E-B9A3-575698AEB269}" type="parTrans" cxnId="{14EFFD30-19E7-4887-8567-A6B0012C3BAA}">
      <dgm:prSet/>
      <dgm:spPr/>
      <dgm:t>
        <a:bodyPr/>
        <a:lstStyle/>
        <a:p>
          <a:endParaRPr lang="en-US"/>
        </a:p>
      </dgm:t>
    </dgm:pt>
    <dgm:pt modelId="{C99D9CBC-A9FC-4729-8F04-F9A15A55B8C9}" type="sibTrans" cxnId="{14EFFD30-19E7-4887-8567-A6B0012C3BAA}">
      <dgm:prSet/>
      <dgm:spPr/>
      <dgm:t>
        <a:bodyPr/>
        <a:lstStyle/>
        <a:p>
          <a:endParaRPr lang="en-US"/>
        </a:p>
      </dgm:t>
    </dgm:pt>
    <dgm:pt modelId="{EDA68E7B-8948-48BC-9158-A0B74F9B6BD5}">
      <dgm:prSet/>
      <dgm:spPr/>
      <dgm:t>
        <a:bodyPr/>
        <a:lstStyle/>
        <a:p>
          <a:r>
            <a:rPr lang="en-US" dirty="0"/>
            <a:t>Paid 03/17/2021</a:t>
          </a:r>
        </a:p>
        <a:p>
          <a:r>
            <a:rPr lang="en-US" dirty="0"/>
            <a:t>Interest due 11/02/2020 – 03/17/2021</a:t>
          </a:r>
        </a:p>
      </dgm:t>
      <dgm:extLst>
        <a:ext uri="{E40237B7-FDA0-4F09-8148-C483321AD2D9}">
          <dgm14:cNvPr xmlns:dgm14="http://schemas.microsoft.com/office/drawing/2010/diagram" id="0" name="" descr="White lettering on blue background bringing attention to specific fields on report"/>
        </a:ext>
      </dgm:extLst>
    </dgm:pt>
    <dgm:pt modelId="{3C881C6C-70E2-477C-8D78-19E5D496B90F}" type="parTrans" cxnId="{891CBE3A-1C9B-4897-A87E-4818A9DBD880}">
      <dgm:prSet/>
      <dgm:spPr/>
      <dgm:t>
        <a:bodyPr/>
        <a:lstStyle/>
        <a:p>
          <a:endParaRPr lang="en-US"/>
        </a:p>
      </dgm:t>
    </dgm:pt>
    <dgm:pt modelId="{0FE6A2D8-52AE-4024-981E-BF22833BB685}" type="sibTrans" cxnId="{891CBE3A-1C9B-4897-A87E-4818A9DBD880}">
      <dgm:prSet/>
      <dgm:spPr/>
      <dgm:t>
        <a:bodyPr/>
        <a:lstStyle/>
        <a:p>
          <a:endParaRPr lang="en-US"/>
        </a:p>
      </dgm:t>
    </dgm:pt>
    <dgm:pt modelId="{B480D8E4-14ED-4EA2-94FA-A665B637B367}" type="pres">
      <dgm:prSet presAssocID="{4E062232-7492-4CB6-A5CE-0A986E9365DF}" presName="diagram" presStyleCnt="0">
        <dgm:presLayoutVars>
          <dgm:dir/>
          <dgm:resizeHandles val="exact"/>
        </dgm:presLayoutVars>
      </dgm:prSet>
      <dgm:spPr/>
    </dgm:pt>
    <dgm:pt modelId="{2D3D6015-FEA3-4660-BE51-68E018554CA6}" type="pres">
      <dgm:prSet presAssocID="{0F0DDB2B-4621-4CD8-9DFE-AEB54A427369}" presName="node" presStyleLbl="node1" presStyleIdx="0" presStyleCnt="3" custLinFactNeighborX="-85" custLinFactNeighborY="-2181">
        <dgm:presLayoutVars>
          <dgm:bulletEnabled val="1"/>
        </dgm:presLayoutVars>
      </dgm:prSet>
      <dgm:spPr/>
    </dgm:pt>
    <dgm:pt modelId="{6A6582FD-F313-4FB1-99FF-A49D55513F28}" type="pres">
      <dgm:prSet presAssocID="{F68AB1B7-4B97-439B-A9C5-FAE971290949}" presName="sibTrans" presStyleCnt="0"/>
      <dgm:spPr/>
    </dgm:pt>
    <dgm:pt modelId="{C7AD913F-04A9-4207-B784-AED4EF54FDAB}" type="pres">
      <dgm:prSet presAssocID="{9536DD1D-809B-418E-955A-565039998AB9}" presName="node" presStyleLbl="node1" presStyleIdx="1" presStyleCnt="3" custLinFactNeighborX="-5365" custLinFactNeighborY="-2181">
        <dgm:presLayoutVars>
          <dgm:bulletEnabled val="1"/>
        </dgm:presLayoutVars>
      </dgm:prSet>
      <dgm:spPr/>
    </dgm:pt>
    <dgm:pt modelId="{A04D482B-B903-4F42-9B45-B9D163C36017}" type="pres">
      <dgm:prSet presAssocID="{C99D9CBC-A9FC-4729-8F04-F9A15A55B8C9}" presName="sibTrans" presStyleCnt="0"/>
      <dgm:spPr/>
    </dgm:pt>
    <dgm:pt modelId="{EC69EEC4-4A7A-4670-A4F6-62203A402425}" type="pres">
      <dgm:prSet presAssocID="{EDA68E7B-8948-48BC-9158-A0B74F9B6BD5}" presName="node" presStyleLbl="node1" presStyleIdx="2" presStyleCnt="3" custScaleX="211897" custLinFactNeighborX="85" custLinFactNeighborY="-2181">
        <dgm:presLayoutVars>
          <dgm:bulletEnabled val="1"/>
        </dgm:presLayoutVars>
      </dgm:prSet>
      <dgm:spPr/>
    </dgm:pt>
  </dgm:ptLst>
  <dgm:cxnLst>
    <dgm:cxn modelId="{CB106614-BB61-4B98-BAE1-04E1F946791D}" type="presOf" srcId="{EDA68E7B-8948-48BC-9158-A0B74F9B6BD5}" destId="{EC69EEC4-4A7A-4670-A4F6-62203A402425}" srcOrd="0" destOrd="0" presId="urn:microsoft.com/office/officeart/2005/8/layout/default"/>
    <dgm:cxn modelId="{14EFFD30-19E7-4887-8567-A6B0012C3BAA}" srcId="{4E062232-7492-4CB6-A5CE-0A986E9365DF}" destId="{9536DD1D-809B-418E-955A-565039998AB9}" srcOrd="1" destOrd="0" parTransId="{C2D78A7C-EA42-4C8E-B9A3-575698AEB269}" sibTransId="{C99D9CBC-A9FC-4729-8F04-F9A15A55B8C9}"/>
    <dgm:cxn modelId="{891CBE3A-1C9B-4897-A87E-4818A9DBD880}" srcId="{4E062232-7492-4CB6-A5CE-0A986E9365DF}" destId="{EDA68E7B-8948-48BC-9158-A0B74F9B6BD5}" srcOrd="2" destOrd="0" parTransId="{3C881C6C-70E2-477C-8D78-19E5D496B90F}" sibTransId="{0FE6A2D8-52AE-4024-981E-BF22833BB685}"/>
    <dgm:cxn modelId="{EABC1543-0586-4327-886F-EC0B31D88C4F}" type="presOf" srcId="{9536DD1D-809B-418E-955A-565039998AB9}" destId="{C7AD913F-04A9-4207-B784-AED4EF54FDAB}" srcOrd="0" destOrd="0" presId="urn:microsoft.com/office/officeart/2005/8/layout/default"/>
    <dgm:cxn modelId="{B8B50444-FD05-420E-AB2C-E352B80DFEF5}" type="presOf" srcId="{0F0DDB2B-4621-4CD8-9DFE-AEB54A427369}" destId="{2D3D6015-FEA3-4660-BE51-68E018554CA6}" srcOrd="0" destOrd="0" presId="urn:microsoft.com/office/officeart/2005/8/layout/default"/>
    <dgm:cxn modelId="{4EC6AFB5-A07A-4DCA-89B6-6344C4EED96C}" srcId="{4E062232-7492-4CB6-A5CE-0A986E9365DF}" destId="{0F0DDB2B-4621-4CD8-9DFE-AEB54A427369}" srcOrd="0" destOrd="0" parTransId="{33688509-BFB8-4B57-90ED-797CBB0DF3E5}" sibTransId="{F68AB1B7-4B97-439B-A9C5-FAE971290949}"/>
    <dgm:cxn modelId="{16C4BDD7-CCA9-4B72-B264-F718D89041F1}" type="presOf" srcId="{4E062232-7492-4CB6-A5CE-0A986E9365DF}" destId="{B480D8E4-14ED-4EA2-94FA-A665B637B367}" srcOrd="0" destOrd="0" presId="urn:microsoft.com/office/officeart/2005/8/layout/default"/>
    <dgm:cxn modelId="{9B81E06B-F96A-4D5F-B6BF-101FD72792F7}" type="presParOf" srcId="{B480D8E4-14ED-4EA2-94FA-A665B637B367}" destId="{2D3D6015-FEA3-4660-BE51-68E018554CA6}" srcOrd="0" destOrd="0" presId="urn:microsoft.com/office/officeart/2005/8/layout/default"/>
    <dgm:cxn modelId="{2C80D19F-0630-4E55-AA9D-5C27E78DACF7}" type="presParOf" srcId="{B480D8E4-14ED-4EA2-94FA-A665B637B367}" destId="{6A6582FD-F313-4FB1-99FF-A49D55513F28}" srcOrd="1" destOrd="0" presId="urn:microsoft.com/office/officeart/2005/8/layout/default"/>
    <dgm:cxn modelId="{CE68AD0A-5F0B-4E67-BC9B-09FE64349F52}" type="presParOf" srcId="{B480D8E4-14ED-4EA2-94FA-A665B637B367}" destId="{C7AD913F-04A9-4207-B784-AED4EF54FDAB}" srcOrd="2" destOrd="0" presId="urn:microsoft.com/office/officeart/2005/8/layout/default"/>
    <dgm:cxn modelId="{693823D1-EF0A-4658-BD1C-2F4776486BB0}" type="presParOf" srcId="{B480D8E4-14ED-4EA2-94FA-A665B637B367}" destId="{A04D482B-B903-4F42-9B45-B9D163C36017}" srcOrd="3" destOrd="0" presId="urn:microsoft.com/office/officeart/2005/8/layout/default"/>
    <dgm:cxn modelId="{045DD07A-DD77-44DE-A221-08DFD660882E}" type="presParOf" srcId="{B480D8E4-14ED-4EA2-94FA-A665B637B367}" destId="{EC69EEC4-4A7A-4670-A4F6-62203A402425}"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28878C1-D37A-4098-91E4-5E72C34DEBE0}"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601BC292-EEDF-41E1-AF12-4B5BAFCBA432}">
      <dgm:prSet custT="1"/>
      <dgm:spPr/>
      <dgm:t>
        <a:bodyPr/>
        <a:lstStyle/>
        <a:p>
          <a:r>
            <a:rPr lang="en-US" sz="2000" dirty="0"/>
            <a:t>INDIAN LEASE RENT</a:t>
          </a:r>
        </a:p>
      </dgm:t>
    </dgm:pt>
    <dgm:pt modelId="{F8C1C536-565C-4F2F-B8B3-414FBF5D3922}" type="parTrans" cxnId="{2836B676-08AE-4C5E-943B-5AE7A941C78F}">
      <dgm:prSet/>
      <dgm:spPr/>
      <dgm:t>
        <a:bodyPr/>
        <a:lstStyle/>
        <a:p>
          <a:endParaRPr lang="en-US"/>
        </a:p>
      </dgm:t>
    </dgm:pt>
    <dgm:pt modelId="{D690355D-1473-4BD7-BC63-B734CF2BE713}" type="sibTrans" cxnId="{2836B676-08AE-4C5E-943B-5AE7A941C78F}">
      <dgm:prSet/>
      <dgm:spPr/>
      <dgm:t>
        <a:bodyPr/>
        <a:lstStyle/>
        <a:p>
          <a:endParaRPr lang="en-US"/>
        </a:p>
      </dgm:t>
    </dgm:pt>
    <dgm:pt modelId="{8C995CDA-26D7-4A91-9954-0A9EA73F3019}">
      <dgm:prSet/>
      <dgm:spPr/>
      <dgm:t>
        <a:bodyPr/>
        <a:lstStyle/>
        <a:p>
          <a:pPr marL="168275" indent="0">
            <a:buFontTx/>
            <a:buNone/>
          </a:pPr>
          <a:r>
            <a:rPr lang="en-US" b="1" dirty="0"/>
            <a:t>Remit on 2014 - Rent, Minimum Royalty, Well &amp; Storage fees, Advanced Rent</a:t>
          </a:r>
        </a:p>
      </dgm:t>
    </dgm:pt>
    <dgm:pt modelId="{672E8F3B-9891-4175-A718-0DC5A1B4D4D1}" type="parTrans" cxnId="{8A79563E-AC01-4614-BAB8-B93E8666B59C}">
      <dgm:prSet/>
      <dgm:spPr/>
      <dgm:t>
        <a:bodyPr/>
        <a:lstStyle/>
        <a:p>
          <a:endParaRPr lang="en-US"/>
        </a:p>
      </dgm:t>
    </dgm:pt>
    <dgm:pt modelId="{57239F1F-C063-4229-9D98-FC1F46D799C3}" type="sibTrans" cxnId="{8A79563E-AC01-4614-BAB8-B93E8666B59C}">
      <dgm:prSet/>
      <dgm:spPr/>
      <dgm:t>
        <a:bodyPr/>
        <a:lstStyle/>
        <a:p>
          <a:endParaRPr lang="en-US"/>
        </a:p>
      </dgm:t>
    </dgm:pt>
    <dgm:pt modelId="{87BD00E7-C996-4B06-98D4-1A79A153BD1D}">
      <dgm:prSet custT="1"/>
      <dgm:spPr/>
      <dgm:t>
        <a:bodyPr/>
        <a:lstStyle/>
        <a:p>
          <a:pPr>
            <a:spcAft>
              <a:spcPts val="0"/>
            </a:spcAft>
          </a:pPr>
          <a:r>
            <a:rPr lang="en-US" sz="2000" dirty="0"/>
            <a:t>RULES FOR</a:t>
          </a:r>
        </a:p>
        <a:p>
          <a:pPr>
            <a:spcAft>
              <a:spcPts val="0"/>
            </a:spcAft>
          </a:pPr>
          <a:r>
            <a:rPr lang="en-US" sz="2000" dirty="0"/>
            <a:t> INDIAN 2014 RECOUPMENTS</a:t>
          </a:r>
        </a:p>
      </dgm:t>
    </dgm:pt>
    <dgm:pt modelId="{D7BFCCCB-1F21-4046-A843-C1AB1EB82C38}" type="parTrans" cxnId="{C4B85B44-7B9F-4C74-A5CA-1B05225AA6BE}">
      <dgm:prSet/>
      <dgm:spPr/>
      <dgm:t>
        <a:bodyPr/>
        <a:lstStyle/>
        <a:p>
          <a:endParaRPr lang="en-US"/>
        </a:p>
      </dgm:t>
    </dgm:pt>
    <dgm:pt modelId="{2F29AC14-DC7E-42AE-A79D-D421BECDE711}" type="sibTrans" cxnId="{C4B85B44-7B9F-4C74-A5CA-1B05225AA6BE}">
      <dgm:prSet/>
      <dgm:spPr/>
      <dgm:t>
        <a:bodyPr/>
        <a:lstStyle/>
        <a:p>
          <a:endParaRPr lang="en-US"/>
        </a:p>
      </dgm:t>
    </dgm:pt>
    <dgm:pt modelId="{5F9CEC9D-C064-4117-ABEF-46E7E1E5AB4E}">
      <dgm:prSet/>
      <dgm:spPr/>
      <dgm:t>
        <a:bodyPr/>
        <a:lstStyle/>
        <a:p>
          <a:pPr marL="168275" indent="0">
            <a:buFontTx/>
            <a:buNone/>
          </a:pPr>
          <a:r>
            <a:rPr lang="en-US" b="1" dirty="0"/>
            <a:t>Tribal Leases - 100% against current revenue</a:t>
          </a:r>
        </a:p>
      </dgm:t>
      <dgm:extLst>
        <a:ext uri="{E40237B7-FDA0-4F09-8148-C483321AD2D9}">
          <dgm14:cNvPr xmlns:dgm14="http://schemas.microsoft.com/office/drawing/2010/diagram" id="0" name="" descr="White lettering on purple background listing items reviewed in this presentation;&#10;black lettering on gray background reiterating details for each item"/>
        </a:ext>
      </dgm:extLst>
    </dgm:pt>
    <dgm:pt modelId="{8D605416-AB0D-4748-B8D8-B1230692B305}" type="parTrans" cxnId="{9B4DADDA-B602-46C1-B7DD-F6E4A41760A5}">
      <dgm:prSet/>
      <dgm:spPr/>
      <dgm:t>
        <a:bodyPr/>
        <a:lstStyle/>
        <a:p>
          <a:endParaRPr lang="en-US"/>
        </a:p>
      </dgm:t>
    </dgm:pt>
    <dgm:pt modelId="{FF70A92A-49E9-4AD2-82AB-6881B891D090}" type="sibTrans" cxnId="{9B4DADDA-B602-46C1-B7DD-F6E4A41760A5}">
      <dgm:prSet/>
      <dgm:spPr/>
      <dgm:t>
        <a:bodyPr/>
        <a:lstStyle/>
        <a:p>
          <a:endParaRPr lang="en-US"/>
        </a:p>
      </dgm:t>
    </dgm:pt>
    <dgm:pt modelId="{E82EF92B-080E-44AE-BAF8-541EFE1B54AA}">
      <dgm:prSet/>
      <dgm:spPr/>
      <dgm:t>
        <a:bodyPr/>
        <a:lstStyle/>
        <a:p>
          <a:pPr marL="168275" indent="0">
            <a:buFontTx/>
            <a:buNone/>
          </a:pPr>
          <a:r>
            <a:rPr lang="en-US" b="1" dirty="0"/>
            <a:t>Allotted Leases - 50% of current revenue</a:t>
          </a:r>
        </a:p>
      </dgm:t>
    </dgm:pt>
    <dgm:pt modelId="{4F51529D-EB68-4E97-9FAE-808C1D9B823F}" type="parTrans" cxnId="{E4D81BAB-E4AB-420C-B451-8487FF32A62A}">
      <dgm:prSet/>
      <dgm:spPr/>
      <dgm:t>
        <a:bodyPr/>
        <a:lstStyle/>
        <a:p>
          <a:endParaRPr lang="en-US"/>
        </a:p>
      </dgm:t>
    </dgm:pt>
    <dgm:pt modelId="{5B06790F-E4F1-4B05-A1BD-5607BD19901F}" type="sibTrans" cxnId="{E4D81BAB-E4AB-420C-B451-8487FF32A62A}">
      <dgm:prSet/>
      <dgm:spPr/>
      <dgm:t>
        <a:bodyPr/>
        <a:lstStyle/>
        <a:p>
          <a:endParaRPr lang="en-US"/>
        </a:p>
      </dgm:t>
    </dgm:pt>
    <dgm:pt modelId="{53E6274F-FE1F-465A-A6B2-5DBF4897D26A}">
      <dgm:prSet custT="1"/>
      <dgm:spPr/>
      <dgm:t>
        <a:bodyPr/>
        <a:lstStyle/>
        <a:p>
          <a:r>
            <a:rPr lang="en-US" sz="2000" dirty="0"/>
            <a:t>IOR INVOICE</a:t>
          </a:r>
        </a:p>
      </dgm:t>
    </dgm:pt>
    <dgm:pt modelId="{0DD87558-7D90-4960-9377-814B54F674C7}" type="parTrans" cxnId="{470C1671-AC85-4D57-A19B-8072C513DBAC}">
      <dgm:prSet/>
      <dgm:spPr/>
      <dgm:t>
        <a:bodyPr/>
        <a:lstStyle/>
        <a:p>
          <a:endParaRPr lang="en-US"/>
        </a:p>
      </dgm:t>
    </dgm:pt>
    <dgm:pt modelId="{B5F41399-B8E3-4730-9F4D-C49E3157B2F3}" type="sibTrans" cxnId="{470C1671-AC85-4D57-A19B-8072C513DBAC}">
      <dgm:prSet/>
      <dgm:spPr/>
      <dgm:t>
        <a:bodyPr/>
        <a:lstStyle/>
        <a:p>
          <a:endParaRPr lang="en-US"/>
        </a:p>
      </dgm:t>
    </dgm:pt>
    <dgm:pt modelId="{276760EB-4D2B-4023-868C-C3B79F8517EC}">
      <dgm:prSet/>
      <dgm:spPr/>
      <dgm:t>
        <a:bodyPr/>
        <a:lstStyle/>
        <a:p>
          <a:pPr marL="228600" indent="0">
            <a:buFontTx/>
            <a:buNone/>
          </a:pPr>
          <a:r>
            <a:rPr lang="en-US" b="1" dirty="0"/>
            <a:t>Issued when too many negative adjustments are taken against current revenue</a:t>
          </a:r>
        </a:p>
      </dgm:t>
    </dgm:pt>
    <dgm:pt modelId="{C79A4AD5-B774-442F-AB1F-E0C1E4A2D6C9}" type="parTrans" cxnId="{592B0F8F-FDAE-4AB0-802A-6D1EB4745E9E}">
      <dgm:prSet/>
      <dgm:spPr/>
      <dgm:t>
        <a:bodyPr/>
        <a:lstStyle/>
        <a:p>
          <a:endParaRPr lang="en-US"/>
        </a:p>
      </dgm:t>
    </dgm:pt>
    <dgm:pt modelId="{15899E2C-3934-46B0-B5B7-AD81EC15ED7E}" type="sibTrans" cxnId="{592B0F8F-FDAE-4AB0-802A-6D1EB4745E9E}">
      <dgm:prSet/>
      <dgm:spPr/>
      <dgm:t>
        <a:bodyPr/>
        <a:lstStyle/>
        <a:p>
          <a:endParaRPr lang="en-US"/>
        </a:p>
      </dgm:t>
    </dgm:pt>
    <dgm:pt modelId="{6F5524BF-E065-491B-B73C-BD4F74386B96}">
      <dgm:prSet custT="1"/>
      <dgm:spPr/>
      <dgm:t>
        <a:bodyPr/>
        <a:lstStyle/>
        <a:p>
          <a:r>
            <a:rPr lang="en-US" sz="2000"/>
            <a:t>TRIBAL RECOUPMENTS</a:t>
          </a:r>
        </a:p>
      </dgm:t>
    </dgm:pt>
    <dgm:pt modelId="{8B0C4C26-6731-499F-9EFA-DA016A34D620}" type="parTrans" cxnId="{C7A826E5-DA4A-4F99-BD2B-DD5EB0C18616}">
      <dgm:prSet/>
      <dgm:spPr/>
      <dgm:t>
        <a:bodyPr/>
        <a:lstStyle/>
        <a:p>
          <a:endParaRPr lang="en-US"/>
        </a:p>
      </dgm:t>
    </dgm:pt>
    <dgm:pt modelId="{79F8B709-C50A-4DA6-BACC-DB5DBD9B0D56}" type="sibTrans" cxnId="{C7A826E5-DA4A-4F99-BD2B-DD5EB0C18616}">
      <dgm:prSet/>
      <dgm:spPr/>
      <dgm:t>
        <a:bodyPr/>
        <a:lstStyle/>
        <a:p>
          <a:endParaRPr lang="en-US"/>
        </a:p>
      </dgm:t>
    </dgm:pt>
    <dgm:pt modelId="{868B4928-BC6C-47A0-8731-FB6D0C3CF3C9}">
      <dgm:prSet/>
      <dgm:spPr/>
      <dgm:t>
        <a:bodyPr/>
        <a:lstStyle/>
        <a:p>
          <a:pPr marL="228600" indent="0">
            <a:buFontTx/>
            <a:buNone/>
          </a:pPr>
          <a:r>
            <a:rPr lang="en-US" b="1" dirty="0"/>
            <a:t>Must provide written Tribal permission to ONRR</a:t>
          </a:r>
        </a:p>
      </dgm:t>
    </dgm:pt>
    <dgm:pt modelId="{F6F33003-8466-4BF0-A510-CE73CA11CE47}" type="parTrans" cxnId="{1080F8F6-0D55-456B-A8EA-C5188E6A0C65}">
      <dgm:prSet/>
      <dgm:spPr/>
      <dgm:t>
        <a:bodyPr/>
        <a:lstStyle/>
        <a:p>
          <a:endParaRPr lang="en-US"/>
        </a:p>
      </dgm:t>
    </dgm:pt>
    <dgm:pt modelId="{F94AAC0E-249C-498F-A283-FAB97321AC6B}" type="sibTrans" cxnId="{1080F8F6-0D55-456B-A8EA-C5188E6A0C65}">
      <dgm:prSet/>
      <dgm:spPr/>
      <dgm:t>
        <a:bodyPr/>
        <a:lstStyle/>
        <a:p>
          <a:endParaRPr lang="en-US"/>
        </a:p>
      </dgm:t>
    </dgm:pt>
    <dgm:pt modelId="{7B0B779F-446D-4651-B482-6880FABF5A2E}">
      <dgm:prSet custT="1"/>
      <dgm:spPr/>
      <dgm:t>
        <a:bodyPr/>
        <a:lstStyle/>
        <a:p>
          <a:r>
            <a:rPr lang="en-US" sz="2000"/>
            <a:t>MAJOR PORTION PRICING</a:t>
          </a:r>
        </a:p>
      </dgm:t>
    </dgm:pt>
    <dgm:pt modelId="{BC9C8E64-A5C1-47AC-AFA3-FC8150C0E6D3}" type="parTrans" cxnId="{72063243-A4F1-43CE-8C90-04624D631B2F}">
      <dgm:prSet/>
      <dgm:spPr/>
      <dgm:t>
        <a:bodyPr/>
        <a:lstStyle/>
        <a:p>
          <a:endParaRPr lang="en-US"/>
        </a:p>
      </dgm:t>
    </dgm:pt>
    <dgm:pt modelId="{D5D1E430-6A38-447E-A330-906992BA8AFF}" type="sibTrans" cxnId="{72063243-A4F1-43CE-8C90-04624D631B2F}">
      <dgm:prSet/>
      <dgm:spPr/>
      <dgm:t>
        <a:bodyPr/>
        <a:lstStyle/>
        <a:p>
          <a:endParaRPr lang="en-US"/>
        </a:p>
      </dgm:t>
    </dgm:pt>
    <dgm:pt modelId="{EB8710DA-0614-4D4A-9857-E5609AABD0B0}">
      <dgm:prSet/>
      <dgm:spPr/>
      <dgm:t>
        <a:bodyPr/>
        <a:lstStyle/>
        <a:p>
          <a:pPr marL="228600" indent="0">
            <a:buFontTx/>
            <a:buNone/>
          </a:pPr>
          <a:r>
            <a:rPr lang="en-US" b="1" dirty="0"/>
            <a:t>Only Indian Gas (Specific index zones)</a:t>
          </a:r>
        </a:p>
      </dgm:t>
    </dgm:pt>
    <dgm:pt modelId="{60F6D9E6-9DF3-4C80-892E-FC6D87325CFA}" type="parTrans" cxnId="{F1E49A71-58EE-41F4-A595-5E6C54EADC44}">
      <dgm:prSet/>
      <dgm:spPr/>
      <dgm:t>
        <a:bodyPr/>
        <a:lstStyle/>
        <a:p>
          <a:endParaRPr lang="en-US"/>
        </a:p>
      </dgm:t>
    </dgm:pt>
    <dgm:pt modelId="{FFBFA366-7E11-4430-934E-3330EA393017}" type="sibTrans" cxnId="{F1E49A71-58EE-41F4-A595-5E6C54EADC44}">
      <dgm:prSet/>
      <dgm:spPr/>
      <dgm:t>
        <a:bodyPr/>
        <a:lstStyle/>
        <a:p>
          <a:endParaRPr lang="en-US"/>
        </a:p>
      </dgm:t>
    </dgm:pt>
    <dgm:pt modelId="{879C288A-15C0-4E34-ADA9-AC5DFCF14E4C}">
      <dgm:prSet/>
      <dgm:spPr/>
      <dgm:t>
        <a:bodyPr/>
        <a:lstStyle/>
        <a:p>
          <a:pPr marL="228600" indent="0">
            <a:buFontTx/>
            <a:buNone/>
          </a:pPr>
          <a:r>
            <a:rPr lang="en-US" b="1" dirty="0"/>
            <a:t>Price published per calendar year with specific due dates</a:t>
          </a:r>
        </a:p>
      </dgm:t>
    </dgm:pt>
    <dgm:pt modelId="{A51A1AEC-4079-491C-8E75-175B37AB5FEE}" type="parTrans" cxnId="{545EA078-BA54-42E7-964E-91502B42FAC7}">
      <dgm:prSet/>
      <dgm:spPr/>
      <dgm:t>
        <a:bodyPr/>
        <a:lstStyle/>
        <a:p>
          <a:endParaRPr lang="en-US"/>
        </a:p>
      </dgm:t>
    </dgm:pt>
    <dgm:pt modelId="{538A9ED5-81FC-4D9A-9BBF-32ACADC0B1E8}" type="sibTrans" cxnId="{545EA078-BA54-42E7-964E-91502B42FAC7}">
      <dgm:prSet/>
      <dgm:spPr/>
      <dgm:t>
        <a:bodyPr/>
        <a:lstStyle/>
        <a:p>
          <a:endParaRPr lang="en-US"/>
        </a:p>
      </dgm:t>
    </dgm:pt>
    <dgm:pt modelId="{78E1A92A-F33F-490F-90D7-D02A7EFB7F39}" type="pres">
      <dgm:prSet presAssocID="{028878C1-D37A-4098-91E4-5E72C34DEBE0}" presName="Name0" presStyleCnt="0">
        <dgm:presLayoutVars>
          <dgm:dir/>
          <dgm:animLvl val="lvl"/>
          <dgm:resizeHandles val="exact"/>
        </dgm:presLayoutVars>
      </dgm:prSet>
      <dgm:spPr/>
    </dgm:pt>
    <dgm:pt modelId="{6D68C23D-B738-4689-A765-841888E7CA82}" type="pres">
      <dgm:prSet presAssocID="{601BC292-EEDF-41E1-AF12-4B5BAFCBA432}" presName="linNode" presStyleCnt="0"/>
      <dgm:spPr/>
    </dgm:pt>
    <dgm:pt modelId="{F5321B83-500C-45D5-A8B2-BB16AE2BE67B}" type="pres">
      <dgm:prSet presAssocID="{601BC292-EEDF-41E1-AF12-4B5BAFCBA432}" presName="parentText" presStyleLbl="node1" presStyleIdx="0" presStyleCnt="5" custScaleX="74897">
        <dgm:presLayoutVars>
          <dgm:chMax val="1"/>
          <dgm:bulletEnabled val="1"/>
        </dgm:presLayoutVars>
      </dgm:prSet>
      <dgm:spPr/>
    </dgm:pt>
    <dgm:pt modelId="{63879E0E-DC2F-457C-A41F-DC479DAFD479}" type="pres">
      <dgm:prSet presAssocID="{601BC292-EEDF-41E1-AF12-4B5BAFCBA432}" presName="descendantText" presStyleLbl="alignAccFollowNode1" presStyleIdx="0" presStyleCnt="5" custScaleX="112485" custLinFactNeighborY="0">
        <dgm:presLayoutVars>
          <dgm:bulletEnabled val="1"/>
        </dgm:presLayoutVars>
      </dgm:prSet>
      <dgm:spPr/>
    </dgm:pt>
    <dgm:pt modelId="{1C341B20-44BE-4AF8-AFC7-B6ADBF4574E8}" type="pres">
      <dgm:prSet presAssocID="{D690355D-1473-4BD7-BC63-B734CF2BE713}" presName="sp" presStyleCnt="0"/>
      <dgm:spPr/>
    </dgm:pt>
    <dgm:pt modelId="{447348E8-00D6-4CAE-84B6-8DBD8F5812F8}" type="pres">
      <dgm:prSet presAssocID="{87BD00E7-C996-4B06-98D4-1A79A153BD1D}" presName="linNode" presStyleCnt="0"/>
      <dgm:spPr/>
    </dgm:pt>
    <dgm:pt modelId="{27156133-52E6-4542-A916-FF68754E5AE6}" type="pres">
      <dgm:prSet presAssocID="{87BD00E7-C996-4B06-98D4-1A79A153BD1D}" presName="parentText" presStyleLbl="node1" presStyleIdx="1" presStyleCnt="5" custScaleX="74897">
        <dgm:presLayoutVars>
          <dgm:chMax val="1"/>
          <dgm:bulletEnabled val="1"/>
        </dgm:presLayoutVars>
      </dgm:prSet>
      <dgm:spPr/>
    </dgm:pt>
    <dgm:pt modelId="{CDFB91C3-A445-40A8-AE8D-342FD98E6034}" type="pres">
      <dgm:prSet presAssocID="{87BD00E7-C996-4B06-98D4-1A79A153BD1D}" presName="descendantText" presStyleLbl="alignAccFollowNode1" presStyleIdx="1" presStyleCnt="5" custScaleX="112485" custLinFactNeighborY="0">
        <dgm:presLayoutVars>
          <dgm:bulletEnabled val="1"/>
        </dgm:presLayoutVars>
      </dgm:prSet>
      <dgm:spPr/>
    </dgm:pt>
    <dgm:pt modelId="{E4EAFE11-53FD-4118-B55C-D52483A889FD}" type="pres">
      <dgm:prSet presAssocID="{2F29AC14-DC7E-42AE-A79D-D421BECDE711}" presName="sp" presStyleCnt="0"/>
      <dgm:spPr/>
    </dgm:pt>
    <dgm:pt modelId="{5B21E9FC-A178-48A3-8EA1-56A9E2B2FAB7}" type="pres">
      <dgm:prSet presAssocID="{53E6274F-FE1F-465A-A6B2-5DBF4897D26A}" presName="linNode" presStyleCnt="0"/>
      <dgm:spPr/>
    </dgm:pt>
    <dgm:pt modelId="{635ED721-00BF-40B6-8D01-14DC1F30EFDE}" type="pres">
      <dgm:prSet presAssocID="{53E6274F-FE1F-465A-A6B2-5DBF4897D26A}" presName="parentText" presStyleLbl="node1" presStyleIdx="2" presStyleCnt="5" custScaleX="74897">
        <dgm:presLayoutVars>
          <dgm:chMax val="1"/>
          <dgm:bulletEnabled val="1"/>
        </dgm:presLayoutVars>
      </dgm:prSet>
      <dgm:spPr/>
    </dgm:pt>
    <dgm:pt modelId="{99BB8DE3-3B5B-463E-B588-BF97D7D9DAF3}" type="pres">
      <dgm:prSet presAssocID="{53E6274F-FE1F-465A-A6B2-5DBF4897D26A}" presName="descendantText" presStyleLbl="alignAccFollowNode1" presStyleIdx="2" presStyleCnt="5" custScaleX="112485" custLinFactNeighborY="0">
        <dgm:presLayoutVars>
          <dgm:bulletEnabled val="1"/>
        </dgm:presLayoutVars>
      </dgm:prSet>
      <dgm:spPr/>
    </dgm:pt>
    <dgm:pt modelId="{41D7D4CD-12D7-48E1-A728-6AD6558D2833}" type="pres">
      <dgm:prSet presAssocID="{B5F41399-B8E3-4730-9F4D-C49E3157B2F3}" presName="sp" presStyleCnt="0"/>
      <dgm:spPr/>
    </dgm:pt>
    <dgm:pt modelId="{B5012B1A-FB82-44BD-BAB8-CAA202DEC754}" type="pres">
      <dgm:prSet presAssocID="{6F5524BF-E065-491B-B73C-BD4F74386B96}" presName="linNode" presStyleCnt="0"/>
      <dgm:spPr/>
    </dgm:pt>
    <dgm:pt modelId="{1C308F53-BC35-4F66-971B-0B5F2A0D7138}" type="pres">
      <dgm:prSet presAssocID="{6F5524BF-E065-491B-B73C-BD4F74386B96}" presName="parentText" presStyleLbl="node1" presStyleIdx="3" presStyleCnt="5" custScaleX="74897">
        <dgm:presLayoutVars>
          <dgm:chMax val="1"/>
          <dgm:bulletEnabled val="1"/>
        </dgm:presLayoutVars>
      </dgm:prSet>
      <dgm:spPr/>
    </dgm:pt>
    <dgm:pt modelId="{8710BE56-18C6-4D60-A62E-2348E21EAE3F}" type="pres">
      <dgm:prSet presAssocID="{6F5524BF-E065-491B-B73C-BD4F74386B96}" presName="descendantText" presStyleLbl="alignAccFollowNode1" presStyleIdx="3" presStyleCnt="5" custScaleX="112485" custLinFactNeighborY="0">
        <dgm:presLayoutVars>
          <dgm:bulletEnabled val="1"/>
        </dgm:presLayoutVars>
      </dgm:prSet>
      <dgm:spPr/>
    </dgm:pt>
    <dgm:pt modelId="{81350B7A-BBCA-40F3-9457-D454EE96270C}" type="pres">
      <dgm:prSet presAssocID="{79F8B709-C50A-4DA6-BACC-DB5DBD9B0D56}" presName="sp" presStyleCnt="0"/>
      <dgm:spPr/>
    </dgm:pt>
    <dgm:pt modelId="{8F522EB8-E4BD-4860-BEA5-A04C39EBE2DE}" type="pres">
      <dgm:prSet presAssocID="{7B0B779F-446D-4651-B482-6880FABF5A2E}" presName="linNode" presStyleCnt="0"/>
      <dgm:spPr/>
    </dgm:pt>
    <dgm:pt modelId="{03B418F7-854A-4D62-B9E9-5B207624871E}" type="pres">
      <dgm:prSet presAssocID="{7B0B779F-446D-4651-B482-6880FABF5A2E}" presName="parentText" presStyleLbl="node1" presStyleIdx="4" presStyleCnt="5" custScaleX="74897">
        <dgm:presLayoutVars>
          <dgm:chMax val="1"/>
          <dgm:bulletEnabled val="1"/>
        </dgm:presLayoutVars>
      </dgm:prSet>
      <dgm:spPr/>
    </dgm:pt>
    <dgm:pt modelId="{771CCBD4-C703-4627-A12E-5684EF0F095B}" type="pres">
      <dgm:prSet presAssocID="{7B0B779F-446D-4651-B482-6880FABF5A2E}" presName="descendantText" presStyleLbl="alignAccFollowNode1" presStyleIdx="4" presStyleCnt="5" custScaleX="112485" custLinFactNeighborY="0">
        <dgm:presLayoutVars>
          <dgm:bulletEnabled val="1"/>
        </dgm:presLayoutVars>
      </dgm:prSet>
      <dgm:spPr/>
    </dgm:pt>
  </dgm:ptLst>
  <dgm:cxnLst>
    <dgm:cxn modelId="{775C4002-476E-49C6-8417-AC0F2B7BA479}" type="presOf" srcId="{E82EF92B-080E-44AE-BAF8-541EFE1B54AA}" destId="{CDFB91C3-A445-40A8-AE8D-342FD98E6034}" srcOrd="0" destOrd="1" presId="urn:microsoft.com/office/officeart/2005/8/layout/vList5"/>
    <dgm:cxn modelId="{928B5115-1308-4FEE-8C9E-EF134155621D}" type="presOf" srcId="{879C288A-15C0-4E34-ADA9-AC5DFCF14E4C}" destId="{771CCBD4-C703-4627-A12E-5684EF0F095B}" srcOrd="0" destOrd="1" presId="urn:microsoft.com/office/officeart/2005/8/layout/vList5"/>
    <dgm:cxn modelId="{C74BB216-F3FD-49DF-B8AF-0A7D1689AB9D}" type="presOf" srcId="{276760EB-4D2B-4023-868C-C3B79F8517EC}" destId="{99BB8DE3-3B5B-463E-B588-BF97D7D9DAF3}" srcOrd="0" destOrd="0" presId="urn:microsoft.com/office/officeart/2005/8/layout/vList5"/>
    <dgm:cxn modelId="{7210C93B-7DD9-4231-BB08-57B638E72825}" type="presOf" srcId="{6F5524BF-E065-491B-B73C-BD4F74386B96}" destId="{1C308F53-BC35-4F66-971B-0B5F2A0D7138}" srcOrd="0" destOrd="0" presId="urn:microsoft.com/office/officeart/2005/8/layout/vList5"/>
    <dgm:cxn modelId="{8A79563E-AC01-4614-BAB8-B93E8666B59C}" srcId="{601BC292-EEDF-41E1-AF12-4B5BAFCBA432}" destId="{8C995CDA-26D7-4A91-9954-0A9EA73F3019}" srcOrd="0" destOrd="0" parTransId="{672E8F3B-9891-4175-A718-0DC5A1B4D4D1}" sibTransId="{57239F1F-C063-4229-9D98-FC1F46D799C3}"/>
    <dgm:cxn modelId="{F1974B60-FFB5-43AA-8362-EC848C8495D7}" type="presOf" srcId="{5F9CEC9D-C064-4117-ABEF-46E7E1E5AB4E}" destId="{CDFB91C3-A445-40A8-AE8D-342FD98E6034}" srcOrd="0" destOrd="0" presId="urn:microsoft.com/office/officeart/2005/8/layout/vList5"/>
    <dgm:cxn modelId="{72063243-A4F1-43CE-8C90-04624D631B2F}" srcId="{028878C1-D37A-4098-91E4-5E72C34DEBE0}" destId="{7B0B779F-446D-4651-B482-6880FABF5A2E}" srcOrd="4" destOrd="0" parTransId="{BC9C8E64-A5C1-47AC-AFA3-FC8150C0E6D3}" sibTransId="{D5D1E430-6A38-447E-A330-906992BA8AFF}"/>
    <dgm:cxn modelId="{C4B85B44-7B9F-4C74-A5CA-1B05225AA6BE}" srcId="{028878C1-D37A-4098-91E4-5E72C34DEBE0}" destId="{87BD00E7-C996-4B06-98D4-1A79A153BD1D}" srcOrd="1" destOrd="0" parTransId="{D7BFCCCB-1F21-4046-A843-C1AB1EB82C38}" sibTransId="{2F29AC14-DC7E-42AE-A79D-D421BECDE711}"/>
    <dgm:cxn modelId="{1BAAFA4D-5F29-4EEB-8513-FB1FE9A5226F}" type="presOf" srcId="{601BC292-EEDF-41E1-AF12-4B5BAFCBA432}" destId="{F5321B83-500C-45D5-A8B2-BB16AE2BE67B}" srcOrd="0" destOrd="0" presId="urn:microsoft.com/office/officeart/2005/8/layout/vList5"/>
    <dgm:cxn modelId="{470C1671-AC85-4D57-A19B-8072C513DBAC}" srcId="{028878C1-D37A-4098-91E4-5E72C34DEBE0}" destId="{53E6274F-FE1F-465A-A6B2-5DBF4897D26A}" srcOrd="2" destOrd="0" parTransId="{0DD87558-7D90-4960-9377-814B54F674C7}" sibTransId="{B5F41399-B8E3-4730-9F4D-C49E3157B2F3}"/>
    <dgm:cxn modelId="{F1E49A71-58EE-41F4-A595-5E6C54EADC44}" srcId="{7B0B779F-446D-4651-B482-6880FABF5A2E}" destId="{EB8710DA-0614-4D4A-9857-E5609AABD0B0}" srcOrd="0" destOrd="0" parTransId="{60F6D9E6-9DF3-4C80-892E-FC6D87325CFA}" sibTransId="{FFBFA366-7E11-4430-934E-3330EA393017}"/>
    <dgm:cxn modelId="{FF481A52-A195-449F-BA70-6E8789281013}" type="presOf" srcId="{8C995CDA-26D7-4A91-9954-0A9EA73F3019}" destId="{63879E0E-DC2F-457C-A41F-DC479DAFD479}" srcOrd="0" destOrd="0" presId="urn:microsoft.com/office/officeart/2005/8/layout/vList5"/>
    <dgm:cxn modelId="{2836B676-08AE-4C5E-943B-5AE7A941C78F}" srcId="{028878C1-D37A-4098-91E4-5E72C34DEBE0}" destId="{601BC292-EEDF-41E1-AF12-4B5BAFCBA432}" srcOrd="0" destOrd="0" parTransId="{F8C1C536-565C-4F2F-B8B3-414FBF5D3922}" sibTransId="{D690355D-1473-4BD7-BC63-B734CF2BE713}"/>
    <dgm:cxn modelId="{545EA078-BA54-42E7-964E-91502B42FAC7}" srcId="{7B0B779F-446D-4651-B482-6880FABF5A2E}" destId="{879C288A-15C0-4E34-ADA9-AC5DFCF14E4C}" srcOrd="1" destOrd="0" parTransId="{A51A1AEC-4079-491C-8E75-175B37AB5FEE}" sibTransId="{538A9ED5-81FC-4D9A-9BBF-32ACADC0B1E8}"/>
    <dgm:cxn modelId="{E26E1A8D-28C7-407E-BC8E-28F609F46011}" type="presOf" srcId="{53E6274F-FE1F-465A-A6B2-5DBF4897D26A}" destId="{635ED721-00BF-40B6-8D01-14DC1F30EFDE}" srcOrd="0" destOrd="0" presId="urn:microsoft.com/office/officeart/2005/8/layout/vList5"/>
    <dgm:cxn modelId="{592B0F8F-FDAE-4AB0-802A-6D1EB4745E9E}" srcId="{53E6274F-FE1F-465A-A6B2-5DBF4897D26A}" destId="{276760EB-4D2B-4023-868C-C3B79F8517EC}" srcOrd="0" destOrd="0" parTransId="{C79A4AD5-B774-442F-AB1F-E0C1E4A2D6C9}" sibTransId="{15899E2C-3934-46B0-B5B7-AD81EC15ED7E}"/>
    <dgm:cxn modelId="{332FEE91-5822-4687-BA15-C1DF2FDECD0D}" type="presOf" srcId="{868B4928-BC6C-47A0-8731-FB6D0C3CF3C9}" destId="{8710BE56-18C6-4D60-A62E-2348E21EAE3F}" srcOrd="0" destOrd="0" presId="urn:microsoft.com/office/officeart/2005/8/layout/vList5"/>
    <dgm:cxn modelId="{8E15A495-4E9D-4C6D-AEB3-88F7E4639492}" type="presOf" srcId="{028878C1-D37A-4098-91E4-5E72C34DEBE0}" destId="{78E1A92A-F33F-490F-90D7-D02A7EFB7F39}" srcOrd="0" destOrd="0" presId="urn:microsoft.com/office/officeart/2005/8/layout/vList5"/>
    <dgm:cxn modelId="{0F31B0A8-2566-4636-BAB0-FB6CFF2BD547}" type="presOf" srcId="{7B0B779F-446D-4651-B482-6880FABF5A2E}" destId="{03B418F7-854A-4D62-B9E9-5B207624871E}" srcOrd="0" destOrd="0" presId="urn:microsoft.com/office/officeart/2005/8/layout/vList5"/>
    <dgm:cxn modelId="{E4D81BAB-E4AB-420C-B451-8487FF32A62A}" srcId="{87BD00E7-C996-4B06-98D4-1A79A153BD1D}" destId="{E82EF92B-080E-44AE-BAF8-541EFE1B54AA}" srcOrd="1" destOrd="0" parTransId="{4F51529D-EB68-4E97-9FAE-808C1D9B823F}" sibTransId="{5B06790F-E4F1-4B05-A1BD-5607BD19901F}"/>
    <dgm:cxn modelId="{C66A14AF-C7B8-4E51-B04B-95A83E7AECE7}" type="presOf" srcId="{87BD00E7-C996-4B06-98D4-1A79A153BD1D}" destId="{27156133-52E6-4542-A916-FF68754E5AE6}" srcOrd="0" destOrd="0" presId="urn:microsoft.com/office/officeart/2005/8/layout/vList5"/>
    <dgm:cxn modelId="{9B4DADDA-B602-46C1-B7DD-F6E4A41760A5}" srcId="{87BD00E7-C996-4B06-98D4-1A79A153BD1D}" destId="{5F9CEC9D-C064-4117-ABEF-46E7E1E5AB4E}" srcOrd="0" destOrd="0" parTransId="{8D605416-AB0D-4748-B8D8-B1230692B305}" sibTransId="{FF70A92A-49E9-4AD2-82AB-6881B891D090}"/>
    <dgm:cxn modelId="{C7A826E5-DA4A-4F99-BD2B-DD5EB0C18616}" srcId="{028878C1-D37A-4098-91E4-5E72C34DEBE0}" destId="{6F5524BF-E065-491B-B73C-BD4F74386B96}" srcOrd="3" destOrd="0" parTransId="{8B0C4C26-6731-499F-9EFA-DA016A34D620}" sibTransId="{79F8B709-C50A-4DA6-BACC-DB5DBD9B0D56}"/>
    <dgm:cxn modelId="{BBA76CEF-8D7A-44CA-B252-D399D772EFB2}" type="presOf" srcId="{EB8710DA-0614-4D4A-9857-E5609AABD0B0}" destId="{771CCBD4-C703-4627-A12E-5684EF0F095B}" srcOrd="0" destOrd="0" presId="urn:microsoft.com/office/officeart/2005/8/layout/vList5"/>
    <dgm:cxn modelId="{1080F8F6-0D55-456B-A8EA-C5188E6A0C65}" srcId="{6F5524BF-E065-491B-B73C-BD4F74386B96}" destId="{868B4928-BC6C-47A0-8731-FB6D0C3CF3C9}" srcOrd="0" destOrd="0" parTransId="{F6F33003-8466-4BF0-A510-CE73CA11CE47}" sibTransId="{F94AAC0E-249C-498F-A283-FAB97321AC6B}"/>
    <dgm:cxn modelId="{6205E32A-80BD-4586-887E-C173B314603E}" type="presParOf" srcId="{78E1A92A-F33F-490F-90D7-D02A7EFB7F39}" destId="{6D68C23D-B738-4689-A765-841888E7CA82}" srcOrd="0" destOrd="0" presId="urn:microsoft.com/office/officeart/2005/8/layout/vList5"/>
    <dgm:cxn modelId="{44FFD579-AE2E-47DB-9C39-44465862374D}" type="presParOf" srcId="{6D68C23D-B738-4689-A765-841888E7CA82}" destId="{F5321B83-500C-45D5-A8B2-BB16AE2BE67B}" srcOrd="0" destOrd="0" presId="urn:microsoft.com/office/officeart/2005/8/layout/vList5"/>
    <dgm:cxn modelId="{F100388C-8709-4D72-ACB8-0F7392580282}" type="presParOf" srcId="{6D68C23D-B738-4689-A765-841888E7CA82}" destId="{63879E0E-DC2F-457C-A41F-DC479DAFD479}" srcOrd="1" destOrd="0" presId="urn:microsoft.com/office/officeart/2005/8/layout/vList5"/>
    <dgm:cxn modelId="{BB9BD5C8-1021-4A48-AC43-0647BBF43839}" type="presParOf" srcId="{78E1A92A-F33F-490F-90D7-D02A7EFB7F39}" destId="{1C341B20-44BE-4AF8-AFC7-B6ADBF4574E8}" srcOrd="1" destOrd="0" presId="urn:microsoft.com/office/officeart/2005/8/layout/vList5"/>
    <dgm:cxn modelId="{B253B722-B85B-4B63-8065-D64B8F893CD8}" type="presParOf" srcId="{78E1A92A-F33F-490F-90D7-D02A7EFB7F39}" destId="{447348E8-00D6-4CAE-84B6-8DBD8F5812F8}" srcOrd="2" destOrd="0" presId="urn:microsoft.com/office/officeart/2005/8/layout/vList5"/>
    <dgm:cxn modelId="{242A1723-38E6-4806-AD93-B4B082AB988D}" type="presParOf" srcId="{447348E8-00D6-4CAE-84B6-8DBD8F5812F8}" destId="{27156133-52E6-4542-A916-FF68754E5AE6}" srcOrd="0" destOrd="0" presId="urn:microsoft.com/office/officeart/2005/8/layout/vList5"/>
    <dgm:cxn modelId="{424BC098-1F4D-456F-8FA8-D24C4FED1854}" type="presParOf" srcId="{447348E8-00D6-4CAE-84B6-8DBD8F5812F8}" destId="{CDFB91C3-A445-40A8-AE8D-342FD98E6034}" srcOrd="1" destOrd="0" presId="urn:microsoft.com/office/officeart/2005/8/layout/vList5"/>
    <dgm:cxn modelId="{D837D089-5325-49E7-A0D3-D57D7F0C3FA2}" type="presParOf" srcId="{78E1A92A-F33F-490F-90D7-D02A7EFB7F39}" destId="{E4EAFE11-53FD-4118-B55C-D52483A889FD}" srcOrd="3" destOrd="0" presId="urn:microsoft.com/office/officeart/2005/8/layout/vList5"/>
    <dgm:cxn modelId="{DE4AE3C4-837D-4F8B-BCC5-EC024726726F}" type="presParOf" srcId="{78E1A92A-F33F-490F-90D7-D02A7EFB7F39}" destId="{5B21E9FC-A178-48A3-8EA1-56A9E2B2FAB7}" srcOrd="4" destOrd="0" presId="urn:microsoft.com/office/officeart/2005/8/layout/vList5"/>
    <dgm:cxn modelId="{902C55BA-DF92-4ECD-BACD-42376416CE12}" type="presParOf" srcId="{5B21E9FC-A178-48A3-8EA1-56A9E2B2FAB7}" destId="{635ED721-00BF-40B6-8D01-14DC1F30EFDE}" srcOrd="0" destOrd="0" presId="urn:microsoft.com/office/officeart/2005/8/layout/vList5"/>
    <dgm:cxn modelId="{384A86B0-3E96-4F9A-996D-97AE29CF061D}" type="presParOf" srcId="{5B21E9FC-A178-48A3-8EA1-56A9E2B2FAB7}" destId="{99BB8DE3-3B5B-463E-B588-BF97D7D9DAF3}" srcOrd="1" destOrd="0" presId="urn:microsoft.com/office/officeart/2005/8/layout/vList5"/>
    <dgm:cxn modelId="{60A7D9A8-9946-42B0-927C-5BEB9282524D}" type="presParOf" srcId="{78E1A92A-F33F-490F-90D7-D02A7EFB7F39}" destId="{41D7D4CD-12D7-48E1-A728-6AD6558D2833}" srcOrd="5" destOrd="0" presId="urn:microsoft.com/office/officeart/2005/8/layout/vList5"/>
    <dgm:cxn modelId="{026FB553-FF61-4B76-B6B2-A8D20F495DFB}" type="presParOf" srcId="{78E1A92A-F33F-490F-90D7-D02A7EFB7F39}" destId="{B5012B1A-FB82-44BD-BAB8-CAA202DEC754}" srcOrd="6" destOrd="0" presId="urn:microsoft.com/office/officeart/2005/8/layout/vList5"/>
    <dgm:cxn modelId="{556573C2-27F6-4DDC-ADB9-5F2AC5B53F8D}" type="presParOf" srcId="{B5012B1A-FB82-44BD-BAB8-CAA202DEC754}" destId="{1C308F53-BC35-4F66-971B-0B5F2A0D7138}" srcOrd="0" destOrd="0" presId="urn:microsoft.com/office/officeart/2005/8/layout/vList5"/>
    <dgm:cxn modelId="{2444D402-E587-4D2F-B1B7-63286A0BEF19}" type="presParOf" srcId="{B5012B1A-FB82-44BD-BAB8-CAA202DEC754}" destId="{8710BE56-18C6-4D60-A62E-2348E21EAE3F}" srcOrd="1" destOrd="0" presId="urn:microsoft.com/office/officeart/2005/8/layout/vList5"/>
    <dgm:cxn modelId="{308AF3D2-BF2B-47DD-8B67-866D0B7ACE07}" type="presParOf" srcId="{78E1A92A-F33F-490F-90D7-D02A7EFB7F39}" destId="{81350B7A-BBCA-40F3-9457-D454EE96270C}" srcOrd="7" destOrd="0" presId="urn:microsoft.com/office/officeart/2005/8/layout/vList5"/>
    <dgm:cxn modelId="{65471649-20BB-4E27-9F4D-0561C0CBAFDC}" type="presParOf" srcId="{78E1A92A-F33F-490F-90D7-D02A7EFB7F39}" destId="{8F522EB8-E4BD-4860-BEA5-A04C39EBE2DE}" srcOrd="8" destOrd="0" presId="urn:microsoft.com/office/officeart/2005/8/layout/vList5"/>
    <dgm:cxn modelId="{D7E8509C-349E-437E-94BF-89C22DB7540B}" type="presParOf" srcId="{8F522EB8-E4BD-4860-BEA5-A04C39EBE2DE}" destId="{03B418F7-854A-4D62-B9E9-5B207624871E}" srcOrd="0" destOrd="0" presId="urn:microsoft.com/office/officeart/2005/8/layout/vList5"/>
    <dgm:cxn modelId="{9FBEA053-A110-4029-B62E-62319908A8EE}" type="presParOf" srcId="{8F522EB8-E4BD-4860-BEA5-A04C39EBE2DE}" destId="{771CCBD4-C703-4627-A12E-5684EF0F09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142FA6-F5A3-417E-8294-36173BB42799}"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B0EDF965-5C15-41B5-BFEE-E86AFE9AC307}">
      <dgm:prSet/>
      <dgm:spPr>
        <a:solidFill>
          <a:srgbClr val="534AAE"/>
        </a:solidFill>
      </dgm:spPr>
      <dgm:t>
        <a:bodyPr/>
        <a:lstStyle/>
        <a:p>
          <a:r>
            <a:rPr lang="en-US" dirty="0">
              <a:solidFill>
                <a:srgbClr val="FFFFFF"/>
              </a:solidFill>
            </a:rPr>
            <a:t>Contact Bureau of Land Management if lease terminated for no rent payment</a:t>
          </a:r>
        </a:p>
      </dgm:t>
    </dgm:pt>
    <dgm:pt modelId="{4B8FB067-E361-4135-9DF5-C9567E94C354}" type="parTrans" cxnId="{3AE0C30D-E9AE-4806-B803-C6CCB466BD5F}">
      <dgm:prSet/>
      <dgm:spPr/>
      <dgm:t>
        <a:bodyPr/>
        <a:lstStyle/>
        <a:p>
          <a:endParaRPr lang="en-US"/>
        </a:p>
      </dgm:t>
    </dgm:pt>
    <dgm:pt modelId="{0239CF63-D036-4ABB-8529-94F9304708F8}" type="sibTrans" cxnId="{3AE0C30D-E9AE-4806-B803-C6CCB466BD5F}">
      <dgm:prSet/>
      <dgm:spPr/>
      <dgm:t>
        <a:bodyPr/>
        <a:lstStyle/>
        <a:p>
          <a:endParaRPr lang="en-US"/>
        </a:p>
      </dgm:t>
    </dgm:pt>
    <dgm:pt modelId="{E66D22C2-A55A-4AD5-86B3-F034CFCD5C31}">
      <dgm:prSet/>
      <dgm:spPr>
        <a:ln>
          <a:noFill/>
        </a:ln>
      </dgm:spPr>
      <dgm:t>
        <a:bodyPr/>
        <a:lstStyle/>
        <a:p>
          <a:pPr algn="ctr"/>
          <a:r>
            <a:rPr lang="en-US" b="1" dirty="0"/>
            <a:t>FIN invoice issued once Rent due date is 30 to 45 days late</a:t>
          </a:r>
          <a:endParaRPr lang="en-US" dirty="0"/>
        </a:p>
      </dgm:t>
    </dgm:pt>
    <dgm:pt modelId="{CC6A0B5D-38C4-4C10-955E-005B3B1F49BD}" type="parTrans" cxnId="{4118F2DE-2557-487F-B877-9FA2BB0F4346}">
      <dgm:prSet/>
      <dgm:spPr/>
      <dgm:t>
        <a:bodyPr/>
        <a:lstStyle/>
        <a:p>
          <a:endParaRPr lang="en-US"/>
        </a:p>
      </dgm:t>
    </dgm:pt>
    <dgm:pt modelId="{B9197D97-80D5-4E10-9305-3B458FAED237}" type="sibTrans" cxnId="{4118F2DE-2557-487F-B877-9FA2BB0F4346}">
      <dgm:prSet/>
      <dgm:spPr/>
      <dgm:t>
        <a:bodyPr/>
        <a:lstStyle/>
        <a:p>
          <a:endParaRPr lang="en-US"/>
        </a:p>
      </dgm:t>
    </dgm:pt>
    <dgm:pt modelId="{19D36650-84DE-4445-BFF1-7405D457036F}">
      <dgm:prSet/>
      <dgm:spPr>
        <a:ln>
          <a:noFill/>
        </a:ln>
      </dgm:spPr>
      <dgm:t>
        <a:bodyPr/>
        <a:lstStyle/>
        <a:p>
          <a:pPr algn="ctr"/>
          <a:r>
            <a:rPr lang="en-US" b="1" dirty="0">
              <a:solidFill>
                <a:srgbClr val="534AAE"/>
              </a:solidFill>
            </a:rPr>
            <a:t>Interest is already accruing at this point</a:t>
          </a:r>
        </a:p>
      </dgm:t>
      <dgm:extLst>
        <a:ext uri="{E40237B7-FDA0-4F09-8148-C483321AD2D9}">
          <dgm14:cNvPr xmlns:dgm14="http://schemas.microsoft.com/office/drawing/2010/diagram" id="0" name="" descr="Contact BLM if lease terminated for non-payment of rent; FIN issued 30 - 45 days after due date, interest accruing"/>
        </a:ext>
      </dgm:extLst>
    </dgm:pt>
    <dgm:pt modelId="{C60A10D5-83BA-40EC-BCF3-1C54CCD4557A}" type="parTrans" cxnId="{3F4BBD55-BFF9-450C-A59E-4FCB8FFFCDB6}">
      <dgm:prSet/>
      <dgm:spPr/>
      <dgm:t>
        <a:bodyPr/>
        <a:lstStyle/>
        <a:p>
          <a:endParaRPr lang="en-US"/>
        </a:p>
      </dgm:t>
    </dgm:pt>
    <dgm:pt modelId="{64BA533B-748F-4558-976A-3AFD50CC2C3A}" type="sibTrans" cxnId="{3F4BBD55-BFF9-450C-A59E-4FCB8FFFCDB6}">
      <dgm:prSet/>
      <dgm:spPr/>
      <dgm:t>
        <a:bodyPr/>
        <a:lstStyle/>
        <a:p>
          <a:endParaRPr lang="en-US"/>
        </a:p>
      </dgm:t>
    </dgm:pt>
    <dgm:pt modelId="{7F0E24B0-D8B7-45CF-820E-03E0169F2A30}" type="pres">
      <dgm:prSet presAssocID="{0E142FA6-F5A3-417E-8294-36173BB42799}" presName="linear" presStyleCnt="0">
        <dgm:presLayoutVars>
          <dgm:animLvl val="lvl"/>
          <dgm:resizeHandles val="exact"/>
        </dgm:presLayoutVars>
      </dgm:prSet>
      <dgm:spPr/>
    </dgm:pt>
    <dgm:pt modelId="{E1EBE6CE-4959-4166-93CC-73A5BFEA22D3}" type="pres">
      <dgm:prSet presAssocID="{B0EDF965-5C15-41B5-BFEE-E86AFE9AC307}" presName="parentText" presStyleLbl="node1" presStyleIdx="0" presStyleCnt="3" custLinFactNeighborX="-862" custLinFactNeighborY="-26278">
        <dgm:presLayoutVars>
          <dgm:chMax val="0"/>
          <dgm:bulletEnabled val="1"/>
        </dgm:presLayoutVars>
      </dgm:prSet>
      <dgm:spPr/>
    </dgm:pt>
    <dgm:pt modelId="{2B43D77A-E072-4CAC-B83E-B968E0055631}" type="pres">
      <dgm:prSet presAssocID="{0239CF63-D036-4ABB-8529-94F9304708F8}" presName="spacer" presStyleCnt="0"/>
      <dgm:spPr/>
    </dgm:pt>
    <dgm:pt modelId="{7F246EA7-E2E1-4452-BE57-F01E976BC6DB}" type="pres">
      <dgm:prSet presAssocID="{E66D22C2-A55A-4AD5-86B3-F034CFCD5C31}" presName="parentText" presStyleLbl="node1" presStyleIdx="1" presStyleCnt="3">
        <dgm:presLayoutVars>
          <dgm:chMax val="0"/>
          <dgm:bulletEnabled val="1"/>
        </dgm:presLayoutVars>
      </dgm:prSet>
      <dgm:spPr/>
    </dgm:pt>
    <dgm:pt modelId="{656C9DB5-85A4-4B3A-A68B-A3E8B1EDB603}" type="pres">
      <dgm:prSet presAssocID="{B9197D97-80D5-4E10-9305-3B458FAED237}" presName="spacer" presStyleCnt="0"/>
      <dgm:spPr/>
    </dgm:pt>
    <dgm:pt modelId="{DC6CF6F1-66BB-462F-82BA-102D0DD5D750}" type="pres">
      <dgm:prSet presAssocID="{19D36650-84DE-4445-BFF1-7405D457036F}" presName="parentText" presStyleLbl="node1" presStyleIdx="2" presStyleCnt="3" custLinFactNeighborY="-39819">
        <dgm:presLayoutVars>
          <dgm:chMax val="0"/>
          <dgm:bulletEnabled val="1"/>
        </dgm:presLayoutVars>
      </dgm:prSet>
      <dgm:spPr/>
    </dgm:pt>
  </dgm:ptLst>
  <dgm:cxnLst>
    <dgm:cxn modelId="{3AE0C30D-E9AE-4806-B803-C6CCB466BD5F}" srcId="{0E142FA6-F5A3-417E-8294-36173BB42799}" destId="{B0EDF965-5C15-41B5-BFEE-E86AFE9AC307}" srcOrd="0" destOrd="0" parTransId="{4B8FB067-E361-4135-9DF5-C9567E94C354}" sibTransId="{0239CF63-D036-4ABB-8529-94F9304708F8}"/>
    <dgm:cxn modelId="{E58C013C-00DF-4BBD-88BB-9BE1BA6A8093}" type="presOf" srcId="{19D36650-84DE-4445-BFF1-7405D457036F}" destId="{DC6CF6F1-66BB-462F-82BA-102D0DD5D750}" srcOrd="0" destOrd="0" presId="urn:microsoft.com/office/officeart/2005/8/layout/vList2"/>
    <dgm:cxn modelId="{51FC2B6B-2050-40B2-99ED-88C11600F5F7}" type="presOf" srcId="{B0EDF965-5C15-41B5-BFEE-E86AFE9AC307}" destId="{E1EBE6CE-4959-4166-93CC-73A5BFEA22D3}" srcOrd="0" destOrd="0" presId="urn:microsoft.com/office/officeart/2005/8/layout/vList2"/>
    <dgm:cxn modelId="{1745DD71-447C-448A-BB8D-D3E1106900CC}" type="presOf" srcId="{E66D22C2-A55A-4AD5-86B3-F034CFCD5C31}" destId="{7F246EA7-E2E1-4452-BE57-F01E976BC6DB}" srcOrd="0" destOrd="0" presId="urn:microsoft.com/office/officeart/2005/8/layout/vList2"/>
    <dgm:cxn modelId="{3F4BBD55-BFF9-450C-A59E-4FCB8FFFCDB6}" srcId="{0E142FA6-F5A3-417E-8294-36173BB42799}" destId="{19D36650-84DE-4445-BFF1-7405D457036F}" srcOrd="2" destOrd="0" parTransId="{C60A10D5-83BA-40EC-BCF3-1C54CCD4557A}" sibTransId="{64BA533B-748F-4558-976A-3AFD50CC2C3A}"/>
    <dgm:cxn modelId="{B520F6DB-9856-42CB-AFC3-10C4AF15AA2A}" type="presOf" srcId="{0E142FA6-F5A3-417E-8294-36173BB42799}" destId="{7F0E24B0-D8B7-45CF-820E-03E0169F2A30}" srcOrd="0" destOrd="0" presId="urn:microsoft.com/office/officeart/2005/8/layout/vList2"/>
    <dgm:cxn modelId="{4118F2DE-2557-487F-B877-9FA2BB0F4346}" srcId="{0E142FA6-F5A3-417E-8294-36173BB42799}" destId="{E66D22C2-A55A-4AD5-86B3-F034CFCD5C31}" srcOrd="1" destOrd="0" parTransId="{CC6A0B5D-38C4-4C10-955E-005B3B1F49BD}" sibTransId="{B9197D97-80D5-4E10-9305-3B458FAED237}"/>
    <dgm:cxn modelId="{573504D9-730A-49CA-A0C5-0120F1200D33}" type="presParOf" srcId="{7F0E24B0-D8B7-45CF-820E-03E0169F2A30}" destId="{E1EBE6CE-4959-4166-93CC-73A5BFEA22D3}" srcOrd="0" destOrd="0" presId="urn:microsoft.com/office/officeart/2005/8/layout/vList2"/>
    <dgm:cxn modelId="{22B0F162-B279-440B-AD4D-96CC17F5B2EA}" type="presParOf" srcId="{7F0E24B0-D8B7-45CF-820E-03E0169F2A30}" destId="{2B43D77A-E072-4CAC-B83E-B968E0055631}" srcOrd="1" destOrd="0" presId="urn:microsoft.com/office/officeart/2005/8/layout/vList2"/>
    <dgm:cxn modelId="{222FA17B-6B8C-4DAD-87CB-CDF59B686652}" type="presParOf" srcId="{7F0E24B0-D8B7-45CF-820E-03E0169F2A30}" destId="{7F246EA7-E2E1-4452-BE57-F01E976BC6DB}" srcOrd="2" destOrd="0" presId="urn:microsoft.com/office/officeart/2005/8/layout/vList2"/>
    <dgm:cxn modelId="{3F62E91B-D02C-4284-A2D5-4B7BA78384AB}" type="presParOf" srcId="{7F0E24B0-D8B7-45CF-820E-03E0169F2A30}" destId="{656C9DB5-85A4-4B3A-A68B-A3E8B1EDB603}" srcOrd="3" destOrd="0" presId="urn:microsoft.com/office/officeart/2005/8/layout/vList2"/>
    <dgm:cxn modelId="{2E90CCFE-B2AB-4F94-9D8F-10190AADFBFB}" type="presParOf" srcId="{7F0E24B0-D8B7-45CF-820E-03E0169F2A30}" destId="{DC6CF6F1-66BB-462F-82BA-102D0DD5D750}"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68BF8-F0B8-4BED-9794-7CC06CA1DA0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B66F0A5-BEBB-414A-866A-0950DBE3612A}">
      <dgm:prSet/>
      <dgm:spPr/>
      <dgm:t>
        <a:bodyPr/>
        <a:lstStyle/>
        <a:p>
          <a:r>
            <a:rPr lang="en-US" dirty="0">
              <a:solidFill>
                <a:schemeClr val="tx1"/>
              </a:solidFill>
            </a:rPr>
            <a:t>Lease status - expired or terminated, producing vs. non-producing</a:t>
          </a:r>
        </a:p>
      </dgm:t>
    </dgm:pt>
    <dgm:pt modelId="{3482B67E-4B39-4596-A35F-F5AE61D2D4F2}" type="parTrans" cxnId="{A4FD2D76-4C17-4809-AC3C-E85642B0399B}">
      <dgm:prSet/>
      <dgm:spPr/>
      <dgm:t>
        <a:bodyPr/>
        <a:lstStyle/>
        <a:p>
          <a:endParaRPr lang="en-US">
            <a:solidFill>
              <a:schemeClr val="tx1"/>
            </a:solidFill>
          </a:endParaRPr>
        </a:p>
      </dgm:t>
    </dgm:pt>
    <dgm:pt modelId="{4B3C5070-0FAC-461A-BE1B-FEAC501294BE}" type="sibTrans" cxnId="{A4FD2D76-4C17-4809-AC3C-E85642B0399B}">
      <dgm:prSet/>
      <dgm:spPr/>
      <dgm:t>
        <a:bodyPr/>
        <a:lstStyle/>
        <a:p>
          <a:endParaRPr lang="en-US">
            <a:solidFill>
              <a:schemeClr val="tx1"/>
            </a:solidFill>
          </a:endParaRPr>
        </a:p>
      </dgm:t>
    </dgm:pt>
    <dgm:pt modelId="{DDAFEFF6-BFB9-4FF7-8159-8F826BBE3973}">
      <dgm:prSet/>
      <dgm:spPr/>
      <dgm:t>
        <a:bodyPr/>
        <a:lstStyle/>
        <a:p>
          <a:r>
            <a:rPr lang="en-US" dirty="0">
              <a:solidFill>
                <a:schemeClr val="tx1"/>
              </a:solidFill>
            </a:rPr>
            <a:t>Ownership - record title assignment not approved</a:t>
          </a:r>
        </a:p>
      </dgm:t>
    </dgm:pt>
    <dgm:pt modelId="{18DF1525-B180-463A-9495-2584E5AFE2D6}" type="parTrans" cxnId="{BEE7F174-8126-4318-B9A4-1784815DD2A8}">
      <dgm:prSet/>
      <dgm:spPr/>
      <dgm:t>
        <a:bodyPr/>
        <a:lstStyle/>
        <a:p>
          <a:endParaRPr lang="en-US">
            <a:solidFill>
              <a:schemeClr val="tx1"/>
            </a:solidFill>
          </a:endParaRPr>
        </a:p>
      </dgm:t>
    </dgm:pt>
    <dgm:pt modelId="{96157EB4-02A2-44DA-AB34-B9568F0C6EFC}" type="sibTrans" cxnId="{BEE7F174-8126-4318-B9A4-1784815DD2A8}">
      <dgm:prSet/>
      <dgm:spPr/>
      <dgm:t>
        <a:bodyPr/>
        <a:lstStyle/>
        <a:p>
          <a:endParaRPr lang="en-US">
            <a:solidFill>
              <a:schemeClr val="tx1"/>
            </a:solidFill>
          </a:endParaRPr>
        </a:p>
      </dgm:t>
    </dgm:pt>
    <dgm:pt modelId="{E20C1BC7-5A8C-4C9A-8D60-07FAA8EA6205}">
      <dgm:prSet/>
      <dgm:spPr/>
      <dgm:t>
        <a:bodyPr/>
        <a:lstStyle/>
        <a:p>
          <a:r>
            <a:rPr lang="en-US">
              <a:solidFill>
                <a:schemeClr val="tx1"/>
              </a:solidFill>
            </a:rPr>
            <a:t>Incorrect amount due</a:t>
          </a:r>
        </a:p>
      </dgm:t>
    </dgm:pt>
    <dgm:pt modelId="{3843CC73-299B-44EF-9EAF-F84C84A2AD92}" type="parTrans" cxnId="{047D02BC-DF1B-48A2-9C71-9CFAFBA0F29C}">
      <dgm:prSet/>
      <dgm:spPr/>
      <dgm:t>
        <a:bodyPr/>
        <a:lstStyle/>
        <a:p>
          <a:endParaRPr lang="en-US">
            <a:solidFill>
              <a:schemeClr val="tx1"/>
            </a:solidFill>
          </a:endParaRPr>
        </a:p>
      </dgm:t>
    </dgm:pt>
    <dgm:pt modelId="{3AD47D19-BEA1-4FD0-90E5-39171014B38B}" type="sibTrans" cxnId="{047D02BC-DF1B-48A2-9C71-9CFAFBA0F29C}">
      <dgm:prSet/>
      <dgm:spPr/>
      <dgm:t>
        <a:bodyPr/>
        <a:lstStyle/>
        <a:p>
          <a:endParaRPr lang="en-US">
            <a:solidFill>
              <a:schemeClr val="tx1"/>
            </a:solidFill>
          </a:endParaRPr>
        </a:p>
      </dgm:t>
    </dgm:pt>
    <dgm:pt modelId="{3D6D8E78-F04F-4292-ADFA-65F6FFDB834C}">
      <dgm:prSet/>
      <dgm:spPr>
        <a:solidFill>
          <a:srgbClr val="52A5D4"/>
        </a:solidFill>
      </dgm:spPr>
      <dgm:t>
        <a:bodyPr/>
        <a:lstStyle/>
        <a:p>
          <a:r>
            <a:rPr lang="en-US" dirty="0">
              <a:solidFill>
                <a:schemeClr val="tx1"/>
              </a:solidFill>
            </a:rPr>
            <a:t>Wrong sales date used on 2014</a:t>
          </a:r>
        </a:p>
      </dgm:t>
    </dgm:pt>
    <dgm:pt modelId="{024ECCA0-AF53-419E-894D-4D5E09D679D1}" type="parTrans" cxnId="{428F8478-4F32-47DA-B2EA-98BC86CA2BD0}">
      <dgm:prSet/>
      <dgm:spPr/>
      <dgm:t>
        <a:bodyPr/>
        <a:lstStyle/>
        <a:p>
          <a:endParaRPr lang="en-US">
            <a:solidFill>
              <a:schemeClr val="tx1"/>
            </a:solidFill>
          </a:endParaRPr>
        </a:p>
      </dgm:t>
    </dgm:pt>
    <dgm:pt modelId="{48ACD12F-BCB4-493C-BD12-A33CFD0409F5}" type="sibTrans" cxnId="{428F8478-4F32-47DA-B2EA-98BC86CA2BD0}">
      <dgm:prSet/>
      <dgm:spPr/>
      <dgm:t>
        <a:bodyPr/>
        <a:lstStyle/>
        <a:p>
          <a:endParaRPr lang="en-US">
            <a:solidFill>
              <a:schemeClr val="tx1"/>
            </a:solidFill>
          </a:endParaRPr>
        </a:p>
      </dgm:t>
    </dgm:pt>
    <dgm:pt modelId="{F4839030-6B96-4555-A879-759D9ABCD18F}">
      <dgm:prSet/>
      <dgm:spPr/>
      <dgm:t>
        <a:bodyPr/>
        <a:lstStyle/>
        <a:p>
          <a:r>
            <a:rPr lang="en-US">
              <a:solidFill>
                <a:schemeClr val="tx1"/>
              </a:solidFill>
            </a:rPr>
            <a:t>Suspension lifts</a:t>
          </a:r>
        </a:p>
      </dgm:t>
    </dgm:pt>
    <dgm:pt modelId="{C243B636-CFF8-4210-9CB2-59A7CEBEF26C}" type="parTrans" cxnId="{95F1841D-6D94-4B20-8D61-AA417198EF0C}">
      <dgm:prSet/>
      <dgm:spPr/>
      <dgm:t>
        <a:bodyPr/>
        <a:lstStyle/>
        <a:p>
          <a:endParaRPr lang="en-US">
            <a:solidFill>
              <a:schemeClr val="tx1"/>
            </a:solidFill>
          </a:endParaRPr>
        </a:p>
      </dgm:t>
    </dgm:pt>
    <dgm:pt modelId="{038C5EA9-95FD-4234-8008-323000727AB1}" type="sibTrans" cxnId="{95F1841D-6D94-4B20-8D61-AA417198EF0C}">
      <dgm:prSet/>
      <dgm:spPr/>
      <dgm:t>
        <a:bodyPr/>
        <a:lstStyle/>
        <a:p>
          <a:endParaRPr lang="en-US">
            <a:solidFill>
              <a:schemeClr val="tx1"/>
            </a:solidFill>
          </a:endParaRPr>
        </a:p>
      </dgm:t>
    </dgm:pt>
    <dgm:pt modelId="{E9D51B89-59D2-44F7-B07F-B831946A177E}">
      <dgm:prSet/>
      <dgm:spPr/>
      <dgm:t>
        <a:bodyPr/>
        <a:lstStyle/>
        <a:p>
          <a:r>
            <a:rPr lang="en-US">
              <a:solidFill>
                <a:schemeClr val="tx1"/>
              </a:solidFill>
            </a:rPr>
            <a:t>Timing</a:t>
          </a:r>
        </a:p>
      </dgm:t>
    </dgm:pt>
    <dgm:pt modelId="{C5F2D062-1540-4772-B207-745FD711476A}" type="parTrans" cxnId="{8188EAF6-6FFE-4F50-8557-2AD88B6FDE03}">
      <dgm:prSet/>
      <dgm:spPr/>
      <dgm:t>
        <a:bodyPr/>
        <a:lstStyle/>
        <a:p>
          <a:endParaRPr lang="en-US">
            <a:solidFill>
              <a:schemeClr val="tx1"/>
            </a:solidFill>
          </a:endParaRPr>
        </a:p>
      </dgm:t>
    </dgm:pt>
    <dgm:pt modelId="{0E39FDCC-DB26-44B6-A90F-5B18A630F3B4}" type="sibTrans" cxnId="{8188EAF6-6FFE-4F50-8557-2AD88B6FDE03}">
      <dgm:prSet/>
      <dgm:spPr/>
      <dgm:t>
        <a:bodyPr/>
        <a:lstStyle/>
        <a:p>
          <a:endParaRPr lang="en-US">
            <a:solidFill>
              <a:schemeClr val="tx1"/>
            </a:solidFill>
          </a:endParaRPr>
        </a:p>
      </dgm:t>
    </dgm:pt>
    <dgm:pt modelId="{68C91350-EF82-4AEB-8D48-A1053B64E339}" type="pres">
      <dgm:prSet presAssocID="{D3B68BF8-F0B8-4BED-9794-7CC06CA1DA08}" presName="linear" presStyleCnt="0">
        <dgm:presLayoutVars>
          <dgm:animLvl val="lvl"/>
          <dgm:resizeHandles val="exact"/>
        </dgm:presLayoutVars>
      </dgm:prSet>
      <dgm:spPr/>
    </dgm:pt>
    <dgm:pt modelId="{A7028128-338C-4013-A456-86D0E74BC7DB}" type="pres">
      <dgm:prSet presAssocID="{3B66F0A5-BEBB-414A-866A-0950DBE3612A}" presName="parentText" presStyleLbl="node1" presStyleIdx="0" presStyleCnt="6">
        <dgm:presLayoutVars>
          <dgm:chMax val="0"/>
          <dgm:bulletEnabled val="1"/>
        </dgm:presLayoutVars>
      </dgm:prSet>
      <dgm:spPr/>
    </dgm:pt>
    <dgm:pt modelId="{08269DDB-13A2-4DEC-BF50-A9E694127F0A}" type="pres">
      <dgm:prSet presAssocID="{4B3C5070-0FAC-461A-BE1B-FEAC501294BE}" presName="spacer" presStyleCnt="0"/>
      <dgm:spPr/>
    </dgm:pt>
    <dgm:pt modelId="{9442E0D6-506E-4F8B-A16F-7BF4F91E1377}" type="pres">
      <dgm:prSet presAssocID="{DDAFEFF6-BFB9-4FF7-8159-8F826BBE3973}" presName="parentText" presStyleLbl="node1" presStyleIdx="1" presStyleCnt="6" custLinFactNeighborX="0" custLinFactNeighborY="-41230">
        <dgm:presLayoutVars>
          <dgm:chMax val="0"/>
          <dgm:bulletEnabled val="1"/>
        </dgm:presLayoutVars>
      </dgm:prSet>
      <dgm:spPr/>
    </dgm:pt>
    <dgm:pt modelId="{E6EB48D8-0992-4F35-945B-DDEE107AA1EC}" type="pres">
      <dgm:prSet presAssocID="{96157EB4-02A2-44DA-AB34-B9568F0C6EFC}" presName="spacer" presStyleCnt="0"/>
      <dgm:spPr/>
    </dgm:pt>
    <dgm:pt modelId="{3255DF01-4CE7-4090-A234-7EBB181F9BB3}" type="pres">
      <dgm:prSet presAssocID="{E20C1BC7-5A8C-4C9A-8D60-07FAA8EA6205}" presName="parentText" presStyleLbl="node1" presStyleIdx="2" presStyleCnt="6">
        <dgm:presLayoutVars>
          <dgm:chMax val="0"/>
          <dgm:bulletEnabled val="1"/>
        </dgm:presLayoutVars>
      </dgm:prSet>
      <dgm:spPr/>
    </dgm:pt>
    <dgm:pt modelId="{227506BF-A7FE-4A61-8196-85FF7FCC5A55}" type="pres">
      <dgm:prSet presAssocID="{3AD47D19-BEA1-4FD0-90E5-39171014B38B}" presName="spacer" presStyleCnt="0"/>
      <dgm:spPr/>
    </dgm:pt>
    <dgm:pt modelId="{1D2E8BFC-08ED-460C-9C8C-CE4C2431E9F5}" type="pres">
      <dgm:prSet presAssocID="{3D6D8E78-F04F-4292-ADFA-65F6FFDB834C}" presName="parentText" presStyleLbl="node1" presStyleIdx="3" presStyleCnt="6">
        <dgm:presLayoutVars>
          <dgm:chMax val="0"/>
          <dgm:bulletEnabled val="1"/>
        </dgm:presLayoutVars>
      </dgm:prSet>
      <dgm:spPr/>
    </dgm:pt>
    <dgm:pt modelId="{68C83B82-61A1-458D-A227-99F81B21AC46}" type="pres">
      <dgm:prSet presAssocID="{48ACD12F-BCB4-493C-BD12-A33CFD0409F5}" presName="spacer" presStyleCnt="0"/>
      <dgm:spPr/>
    </dgm:pt>
    <dgm:pt modelId="{6BF97AE3-340B-4F19-B5B1-878AD4376CD4}" type="pres">
      <dgm:prSet presAssocID="{F4839030-6B96-4555-A879-759D9ABCD18F}" presName="parentText" presStyleLbl="node1" presStyleIdx="4" presStyleCnt="6">
        <dgm:presLayoutVars>
          <dgm:chMax val="0"/>
          <dgm:bulletEnabled val="1"/>
        </dgm:presLayoutVars>
      </dgm:prSet>
      <dgm:spPr/>
    </dgm:pt>
    <dgm:pt modelId="{94309E95-F96D-4FFB-BA2E-FFDC4198F144}" type="pres">
      <dgm:prSet presAssocID="{038C5EA9-95FD-4234-8008-323000727AB1}" presName="spacer" presStyleCnt="0"/>
      <dgm:spPr/>
    </dgm:pt>
    <dgm:pt modelId="{2CCC08DF-4584-469E-A76A-7AC52084A291}" type="pres">
      <dgm:prSet presAssocID="{E9D51B89-59D2-44F7-B07F-B831946A177E}" presName="parentText" presStyleLbl="node1" presStyleIdx="5" presStyleCnt="6">
        <dgm:presLayoutVars>
          <dgm:chMax val="0"/>
          <dgm:bulletEnabled val="1"/>
        </dgm:presLayoutVars>
      </dgm:prSet>
      <dgm:spPr/>
    </dgm:pt>
  </dgm:ptLst>
  <dgm:cxnLst>
    <dgm:cxn modelId="{95F1841D-6D94-4B20-8D61-AA417198EF0C}" srcId="{D3B68BF8-F0B8-4BED-9794-7CC06CA1DA08}" destId="{F4839030-6B96-4555-A879-759D9ABCD18F}" srcOrd="4" destOrd="0" parTransId="{C243B636-CFF8-4210-9CB2-59A7CEBEF26C}" sibTransId="{038C5EA9-95FD-4234-8008-323000727AB1}"/>
    <dgm:cxn modelId="{29A2F82D-3A08-4FA5-9AF4-0F386D3F0116}" type="presOf" srcId="{DDAFEFF6-BFB9-4FF7-8159-8F826BBE3973}" destId="{9442E0D6-506E-4F8B-A16F-7BF4F91E1377}" srcOrd="0" destOrd="0" presId="urn:microsoft.com/office/officeart/2005/8/layout/vList2"/>
    <dgm:cxn modelId="{A425113F-7FCE-4B87-904C-59678346A1DA}" type="presOf" srcId="{E9D51B89-59D2-44F7-B07F-B831946A177E}" destId="{2CCC08DF-4584-469E-A76A-7AC52084A291}" srcOrd="0" destOrd="0" presId="urn:microsoft.com/office/officeart/2005/8/layout/vList2"/>
    <dgm:cxn modelId="{3D38C35C-F7EE-4621-82EF-C223FD4714FB}" type="presOf" srcId="{E20C1BC7-5A8C-4C9A-8D60-07FAA8EA6205}" destId="{3255DF01-4CE7-4090-A234-7EBB181F9BB3}" srcOrd="0" destOrd="0" presId="urn:microsoft.com/office/officeart/2005/8/layout/vList2"/>
    <dgm:cxn modelId="{6838B65F-BBF5-47E0-A9DB-69A74BA2C74C}" type="presOf" srcId="{3D6D8E78-F04F-4292-ADFA-65F6FFDB834C}" destId="{1D2E8BFC-08ED-460C-9C8C-CE4C2431E9F5}" srcOrd="0" destOrd="0" presId="urn:microsoft.com/office/officeart/2005/8/layout/vList2"/>
    <dgm:cxn modelId="{791CB448-27F9-49EE-9A08-4F62E6EF0E17}" type="presOf" srcId="{3B66F0A5-BEBB-414A-866A-0950DBE3612A}" destId="{A7028128-338C-4013-A456-86D0E74BC7DB}" srcOrd="0" destOrd="0" presId="urn:microsoft.com/office/officeart/2005/8/layout/vList2"/>
    <dgm:cxn modelId="{BEE7F174-8126-4318-B9A4-1784815DD2A8}" srcId="{D3B68BF8-F0B8-4BED-9794-7CC06CA1DA08}" destId="{DDAFEFF6-BFB9-4FF7-8159-8F826BBE3973}" srcOrd="1" destOrd="0" parTransId="{18DF1525-B180-463A-9495-2584E5AFE2D6}" sibTransId="{96157EB4-02A2-44DA-AB34-B9568F0C6EFC}"/>
    <dgm:cxn modelId="{A4FD2D76-4C17-4809-AC3C-E85642B0399B}" srcId="{D3B68BF8-F0B8-4BED-9794-7CC06CA1DA08}" destId="{3B66F0A5-BEBB-414A-866A-0950DBE3612A}" srcOrd="0" destOrd="0" parTransId="{3482B67E-4B39-4596-A35F-F5AE61D2D4F2}" sibTransId="{4B3C5070-0FAC-461A-BE1B-FEAC501294BE}"/>
    <dgm:cxn modelId="{0E36A156-0939-43D3-B35C-0B0094E5EEB8}" type="presOf" srcId="{F4839030-6B96-4555-A879-759D9ABCD18F}" destId="{6BF97AE3-340B-4F19-B5B1-878AD4376CD4}" srcOrd="0" destOrd="0" presId="urn:microsoft.com/office/officeart/2005/8/layout/vList2"/>
    <dgm:cxn modelId="{428F8478-4F32-47DA-B2EA-98BC86CA2BD0}" srcId="{D3B68BF8-F0B8-4BED-9794-7CC06CA1DA08}" destId="{3D6D8E78-F04F-4292-ADFA-65F6FFDB834C}" srcOrd="3" destOrd="0" parTransId="{024ECCA0-AF53-419E-894D-4D5E09D679D1}" sibTransId="{48ACD12F-BCB4-493C-BD12-A33CFD0409F5}"/>
    <dgm:cxn modelId="{047D02BC-DF1B-48A2-9C71-9CFAFBA0F29C}" srcId="{D3B68BF8-F0B8-4BED-9794-7CC06CA1DA08}" destId="{E20C1BC7-5A8C-4C9A-8D60-07FAA8EA6205}" srcOrd="2" destOrd="0" parTransId="{3843CC73-299B-44EF-9EAF-F84C84A2AD92}" sibTransId="{3AD47D19-BEA1-4FD0-90E5-39171014B38B}"/>
    <dgm:cxn modelId="{1752C2D3-7C68-4A19-B91F-2F89F33AD925}" type="presOf" srcId="{D3B68BF8-F0B8-4BED-9794-7CC06CA1DA08}" destId="{68C91350-EF82-4AEB-8D48-A1053B64E339}" srcOrd="0" destOrd="0" presId="urn:microsoft.com/office/officeart/2005/8/layout/vList2"/>
    <dgm:cxn modelId="{8188EAF6-6FFE-4F50-8557-2AD88B6FDE03}" srcId="{D3B68BF8-F0B8-4BED-9794-7CC06CA1DA08}" destId="{E9D51B89-59D2-44F7-B07F-B831946A177E}" srcOrd="5" destOrd="0" parTransId="{C5F2D062-1540-4772-B207-745FD711476A}" sibTransId="{0E39FDCC-DB26-44B6-A90F-5B18A630F3B4}"/>
    <dgm:cxn modelId="{E1EE79D1-CC65-4C42-8C9B-BF8D40B37C88}" type="presParOf" srcId="{68C91350-EF82-4AEB-8D48-A1053B64E339}" destId="{A7028128-338C-4013-A456-86D0E74BC7DB}" srcOrd="0" destOrd="0" presId="urn:microsoft.com/office/officeart/2005/8/layout/vList2"/>
    <dgm:cxn modelId="{EA0BA464-6BAF-4188-B2AF-EECE88425114}" type="presParOf" srcId="{68C91350-EF82-4AEB-8D48-A1053B64E339}" destId="{08269DDB-13A2-4DEC-BF50-A9E694127F0A}" srcOrd="1" destOrd="0" presId="urn:microsoft.com/office/officeart/2005/8/layout/vList2"/>
    <dgm:cxn modelId="{4E7A822D-1FEC-411C-8F70-4C39DD7BD0D9}" type="presParOf" srcId="{68C91350-EF82-4AEB-8D48-A1053B64E339}" destId="{9442E0D6-506E-4F8B-A16F-7BF4F91E1377}" srcOrd="2" destOrd="0" presId="urn:microsoft.com/office/officeart/2005/8/layout/vList2"/>
    <dgm:cxn modelId="{271C0F03-2B96-4DDE-8FBA-B37FCDE829E5}" type="presParOf" srcId="{68C91350-EF82-4AEB-8D48-A1053B64E339}" destId="{E6EB48D8-0992-4F35-945B-DDEE107AA1EC}" srcOrd="3" destOrd="0" presId="urn:microsoft.com/office/officeart/2005/8/layout/vList2"/>
    <dgm:cxn modelId="{0832A25D-FB53-4AC5-8954-FF032CD667E7}" type="presParOf" srcId="{68C91350-EF82-4AEB-8D48-A1053B64E339}" destId="{3255DF01-4CE7-4090-A234-7EBB181F9BB3}" srcOrd="4" destOrd="0" presId="urn:microsoft.com/office/officeart/2005/8/layout/vList2"/>
    <dgm:cxn modelId="{ED4C666F-6030-4D05-BF38-ECD1F88F4C7C}" type="presParOf" srcId="{68C91350-EF82-4AEB-8D48-A1053B64E339}" destId="{227506BF-A7FE-4A61-8196-85FF7FCC5A55}" srcOrd="5" destOrd="0" presId="urn:microsoft.com/office/officeart/2005/8/layout/vList2"/>
    <dgm:cxn modelId="{8BE09331-AAFB-4D5D-93F9-39ECAFA122EE}" type="presParOf" srcId="{68C91350-EF82-4AEB-8D48-A1053B64E339}" destId="{1D2E8BFC-08ED-460C-9C8C-CE4C2431E9F5}" srcOrd="6" destOrd="0" presId="urn:microsoft.com/office/officeart/2005/8/layout/vList2"/>
    <dgm:cxn modelId="{362117F6-3FE0-4EC9-BECD-158629585DD4}" type="presParOf" srcId="{68C91350-EF82-4AEB-8D48-A1053B64E339}" destId="{68C83B82-61A1-458D-A227-99F81B21AC46}" srcOrd="7" destOrd="0" presId="urn:microsoft.com/office/officeart/2005/8/layout/vList2"/>
    <dgm:cxn modelId="{58B0BDB5-37C7-4644-BD05-94C3C3A62A04}" type="presParOf" srcId="{68C91350-EF82-4AEB-8D48-A1053B64E339}" destId="{6BF97AE3-340B-4F19-B5B1-878AD4376CD4}" srcOrd="8" destOrd="0" presId="urn:microsoft.com/office/officeart/2005/8/layout/vList2"/>
    <dgm:cxn modelId="{0E68319C-4B4A-49D1-8BF4-622E12ADAB00}" type="presParOf" srcId="{68C91350-EF82-4AEB-8D48-A1053B64E339}" destId="{94309E95-F96D-4FFB-BA2E-FFDC4198F144}" srcOrd="9" destOrd="0" presId="urn:microsoft.com/office/officeart/2005/8/layout/vList2"/>
    <dgm:cxn modelId="{1D8EB05A-4668-4C8C-92F1-138CB000E2E2}" type="presParOf" srcId="{68C91350-EF82-4AEB-8D48-A1053B64E339}" destId="{2CCC08DF-4584-469E-A76A-7AC52084A29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73CA7-43E6-4422-9A76-F1527E58FE40}" type="doc">
      <dgm:prSet loTypeId="urn:microsoft.com/office/officeart/2008/layout/VerticalCurvedList" loCatId="list" qsTypeId="urn:microsoft.com/office/officeart/2005/8/quickstyle/simple1" qsCatId="simple" csTypeId="urn:microsoft.com/office/officeart/2005/8/colors/colorful3" csCatId="colorful"/>
      <dgm:spPr/>
      <dgm:t>
        <a:bodyPr/>
        <a:lstStyle/>
        <a:p>
          <a:endParaRPr lang="en-US"/>
        </a:p>
      </dgm:t>
    </dgm:pt>
    <dgm:pt modelId="{F889E8A5-C3FD-41C2-9462-8D53F6DDED7A}">
      <dgm:prSet/>
      <dgm:spPr/>
      <dgm:t>
        <a:bodyPr/>
        <a:lstStyle/>
        <a:p>
          <a:r>
            <a:rPr lang="en-US" b="1" dirty="0"/>
            <a:t>Late payment of royalties including CMP documents</a:t>
          </a:r>
        </a:p>
      </dgm:t>
    </dgm:pt>
    <dgm:pt modelId="{DCE31488-B202-4FF0-9065-3633BA7C5360}" type="parTrans" cxnId="{D0A99A56-0A8A-4BC9-A842-D90F426028FF}">
      <dgm:prSet/>
      <dgm:spPr/>
      <dgm:t>
        <a:bodyPr/>
        <a:lstStyle/>
        <a:p>
          <a:endParaRPr lang="en-US" b="1">
            <a:solidFill>
              <a:srgbClr val="E6E6E6"/>
            </a:solidFill>
          </a:endParaRPr>
        </a:p>
      </dgm:t>
    </dgm:pt>
    <dgm:pt modelId="{41E4CB5E-E4B6-43AE-A425-E17E1C803DBB}" type="sibTrans" cxnId="{D0A99A56-0A8A-4BC9-A842-D90F426028FF}">
      <dgm:prSet/>
      <dgm:spPr/>
      <dgm:t>
        <a:bodyPr/>
        <a:lstStyle/>
        <a:p>
          <a:endParaRPr lang="en-US" b="1">
            <a:solidFill>
              <a:srgbClr val="E6E6E6"/>
            </a:solidFill>
          </a:endParaRPr>
        </a:p>
      </dgm:t>
    </dgm:pt>
    <dgm:pt modelId="{D8735870-F875-4909-864F-4E0029466BAD}">
      <dgm:prSet/>
      <dgm:spPr/>
      <dgm:t>
        <a:bodyPr/>
        <a:lstStyle/>
        <a:p>
          <a:r>
            <a:rPr lang="en-US" b="1" dirty="0"/>
            <a:t>Late payment of INT, FIN, and OTH Invoices</a:t>
          </a:r>
        </a:p>
      </dgm:t>
    </dgm:pt>
    <dgm:pt modelId="{06FE37B1-F1B5-4018-BAE8-A582E3B392A0}" type="parTrans" cxnId="{336DC72F-6FD0-4D90-BF2A-85AE0868FA1E}">
      <dgm:prSet/>
      <dgm:spPr/>
      <dgm:t>
        <a:bodyPr/>
        <a:lstStyle/>
        <a:p>
          <a:endParaRPr lang="en-US" b="1">
            <a:solidFill>
              <a:srgbClr val="E6E6E6"/>
            </a:solidFill>
          </a:endParaRPr>
        </a:p>
      </dgm:t>
    </dgm:pt>
    <dgm:pt modelId="{807C50FA-ACB0-42F5-9195-6B0F9E76891B}" type="sibTrans" cxnId="{336DC72F-6FD0-4D90-BF2A-85AE0868FA1E}">
      <dgm:prSet/>
      <dgm:spPr/>
      <dgm:t>
        <a:bodyPr/>
        <a:lstStyle/>
        <a:p>
          <a:endParaRPr lang="en-US" b="1">
            <a:solidFill>
              <a:srgbClr val="E6E6E6"/>
            </a:solidFill>
          </a:endParaRPr>
        </a:p>
      </dgm:t>
    </dgm:pt>
    <dgm:pt modelId="{884220AF-6172-488F-B58B-24D6EA0ED244}">
      <dgm:prSet/>
      <dgm:spPr/>
      <dgm:t>
        <a:bodyPr/>
        <a:lstStyle/>
        <a:p>
          <a:r>
            <a:rPr lang="en-US" b="1" dirty="0"/>
            <a:t>Interest on insufficient estimates</a:t>
          </a:r>
        </a:p>
      </dgm:t>
    </dgm:pt>
    <dgm:pt modelId="{552CC8DC-6960-40E0-870B-65DD8A0EB242}" type="parTrans" cxnId="{BD4A1BC1-34A7-42E9-A085-CE182B4B3313}">
      <dgm:prSet/>
      <dgm:spPr/>
      <dgm:t>
        <a:bodyPr/>
        <a:lstStyle/>
        <a:p>
          <a:endParaRPr lang="en-US" b="1">
            <a:solidFill>
              <a:srgbClr val="E6E6E6"/>
            </a:solidFill>
          </a:endParaRPr>
        </a:p>
      </dgm:t>
    </dgm:pt>
    <dgm:pt modelId="{956D972A-0A0A-4A40-A60C-9B46998855D0}" type="sibTrans" cxnId="{BD4A1BC1-34A7-42E9-A085-CE182B4B3313}">
      <dgm:prSet/>
      <dgm:spPr/>
      <dgm:t>
        <a:bodyPr/>
        <a:lstStyle/>
        <a:p>
          <a:endParaRPr lang="en-US" b="1">
            <a:solidFill>
              <a:srgbClr val="E6E6E6"/>
            </a:solidFill>
          </a:endParaRPr>
        </a:p>
      </dgm:t>
    </dgm:pt>
    <dgm:pt modelId="{4F4BE325-51D3-4E01-8ECB-B968ADE48575}" type="pres">
      <dgm:prSet presAssocID="{97A73CA7-43E6-4422-9A76-F1527E58FE40}" presName="Name0" presStyleCnt="0">
        <dgm:presLayoutVars>
          <dgm:chMax val="7"/>
          <dgm:chPref val="7"/>
          <dgm:dir/>
        </dgm:presLayoutVars>
      </dgm:prSet>
      <dgm:spPr/>
    </dgm:pt>
    <dgm:pt modelId="{463D5ABF-A6A0-4354-9D2E-F7EAC40D6E43}" type="pres">
      <dgm:prSet presAssocID="{97A73CA7-43E6-4422-9A76-F1527E58FE40}" presName="Name1" presStyleCnt="0"/>
      <dgm:spPr/>
    </dgm:pt>
    <dgm:pt modelId="{DF11436D-3A86-4B01-A1E2-6AF87F250933}" type="pres">
      <dgm:prSet presAssocID="{97A73CA7-43E6-4422-9A76-F1527E58FE40}" presName="cycle" presStyleCnt="0"/>
      <dgm:spPr/>
    </dgm:pt>
    <dgm:pt modelId="{0B67842D-0529-4BC1-8554-63FD8ACA787E}" type="pres">
      <dgm:prSet presAssocID="{97A73CA7-43E6-4422-9A76-F1527E58FE40}" presName="srcNode" presStyleLbl="node1" presStyleIdx="0" presStyleCnt="3"/>
      <dgm:spPr/>
    </dgm:pt>
    <dgm:pt modelId="{C2A4F630-BA03-4F5A-A17F-C4AE55BE3465}" type="pres">
      <dgm:prSet presAssocID="{97A73CA7-43E6-4422-9A76-F1527E58FE40}" presName="conn" presStyleLbl="parChTrans1D2" presStyleIdx="0" presStyleCnt="1"/>
      <dgm:spPr/>
    </dgm:pt>
    <dgm:pt modelId="{C1B69F0D-0BB7-4467-A35B-FBCB403F1465}" type="pres">
      <dgm:prSet presAssocID="{97A73CA7-43E6-4422-9A76-F1527E58FE40}" presName="extraNode" presStyleLbl="node1" presStyleIdx="0" presStyleCnt="3"/>
      <dgm:spPr/>
    </dgm:pt>
    <dgm:pt modelId="{52FAE906-2C55-415E-9A31-B026CE0408B7}" type="pres">
      <dgm:prSet presAssocID="{97A73CA7-43E6-4422-9A76-F1527E58FE40}" presName="dstNode" presStyleLbl="node1" presStyleIdx="0" presStyleCnt="3"/>
      <dgm:spPr/>
    </dgm:pt>
    <dgm:pt modelId="{287768ED-B96E-4D30-AD13-1B0088201025}" type="pres">
      <dgm:prSet presAssocID="{F889E8A5-C3FD-41C2-9462-8D53F6DDED7A}" presName="text_1" presStyleLbl="node1" presStyleIdx="0" presStyleCnt="3">
        <dgm:presLayoutVars>
          <dgm:bulletEnabled val="1"/>
        </dgm:presLayoutVars>
      </dgm:prSet>
      <dgm:spPr/>
    </dgm:pt>
    <dgm:pt modelId="{5934C632-0B6C-4A2D-B46D-C6F65CB04383}" type="pres">
      <dgm:prSet presAssocID="{F889E8A5-C3FD-41C2-9462-8D53F6DDED7A}" presName="accent_1" presStyleCnt="0"/>
      <dgm:spPr/>
    </dgm:pt>
    <dgm:pt modelId="{266ECBEB-803B-49DB-966F-B1DF622C4993}" type="pres">
      <dgm:prSet presAssocID="{F889E8A5-C3FD-41C2-9462-8D53F6DDED7A}" presName="accentRepeatNode" presStyleLbl="solidFgAcc1" presStyleIdx="0" presStyleCnt="3"/>
      <dgm:spPr/>
    </dgm:pt>
    <dgm:pt modelId="{20D67E40-859F-4218-A120-116996BE0793}" type="pres">
      <dgm:prSet presAssocID="{D8735870-F875-4909-864F-4E0029466BAD}" presName="text_2" presStyleLbl="node1" presStyleIdx="1" presStyleCnt="3" custLinFactNeighborX="-9" custLinFactNeighborY="-1887">
        <dgm:presLayoutVars>
          <dgm:bulletEnabled val="1"/>
        </dgm:presLayoutVars>
      </dgm:prSet>
      <dgm:spPr/>
    </dgm:pt>
    <dgm:pt modelId="{BED8B616-1463-4E26-A828-72CF651AB74B}" type="pres">
      <dgm:prSet presAssocID="{D8735870-F875-4909-864F-4E0029466BAD}" presName="accent_2" presStyleCnt="0"/>
      <dgm:spPr/>
    </dgm:pt>
    <dgm:pt modelId="{FBE87FA9-34D2-4C2D-8089-E3133D41AB44}" type="pres">
      <dgm:prSet presAssocID="{D8735870-F875-4909-864F-4E0029466BAD}" presName="accentRepeatNode" presStyleLbl="solidFgAcc1" presStyleIdx="1" presStyleCnt="3"/>
      <dgm:spPr/>
    </dgm:pt>
    <dgm:pt modelId="{C839C217-37EB-4FC1-A710-BD8BF4B443B3}" type="pres">
      <dgm:prSet presAssocID="{884220AF-6172-488F-B58B-24D6EA0ED244}" presName="text_3" presStyleLbl="node1" presStyleIdx="2" presStyleCnt="3">
        <dgm:presLayoutVars>
          <dgm:bulletEnabled val="1"/>
        </dgm:presLayoutVars>
      </dgm:prSet>
      <dgm:spPr/>
    </dgm:pt>
    <dgm:pt modelId="{B55D6580-7DB5-41D4-9478-DB22696942D7}" type="pres">
      <dgm:prSet presAssocID="{884220AF-6172-488F-B58B-24D6EA0ED244}" presName="accent_3" presStyleCnt="0"/>
      <dgm:spPr/>
    </dgm:pt>
    <dgm:pt modelId="{AD33FD49-A08E-4878-9BB5-E73F1F8F6D21}" type="pres">
      <dgm:prSet presAssocID="{884220AF-6172-488F-B58B-24D6EA0ED244}" presName="accentRepeatNode" presStyleLbl="solidFgAcc1" presStyleIdx="2" presStyleCnt="3"/>
      <dgm:spPr/>
    </dgm:pt>
  </dgm:ptLst>
  <dgm:cxnLst>
    <dgm:cxn modelId="{336DC72F-6FD0-4D90-BF2A-85AE0868FA1E}" srcId="{97A73CA7-43E6-4422-9A76-F1527E58FE40}" destId="{D8735870-F875-4909-864F-4E0029466BAD}" srcOrd="1" destOrd="0" parTransId="{06FE37B1-F1B5-4018-BAE8-A582E3B392A0}" sibTransId="{807C50FA-ACB0-42F5-9195-6B0F9E76891B}"/>
    <dgm:cxn modelId="{25137955-973D-46AB-8EA7-2ADF419B70E0}" type="presOf" srcId="{D8735870-F875-4909-864F-4E0029466BAD}" destId="{20D67E40-859F-4218-A120-116996BE0793}" srcOrd="0" destOrd="0" presId="urn:microsoft.com/office/officeart/2008/layout/VerticalCurvedList"/>
    <dgm:cxn modelId="{D0A99A56-0A8A-4BC9-A842-D90F426028FF}" srcId="{97A73CA7-43E6-4422-9A76-F1527E58FE40}" destId="{F889E8A5-C3FD-41C2-9462-8D53F6DDED7A}" srcOrd="0" destOrd="0" parTransId="{DCE31488-B202-4FF0-9065-3633BA7C5360}" sibTransId="{41E4CB5E-E4B6-43AE-A425-E17E1C803DBB}"/>
    <dgm:cxn modelId="{BD4A1BC1-34A7-42E9-A085-CE182B4B3313}" srcId="{97A73CA7-43E6-4422-9A76-F1527E58FE40}" destId="{884220AF-6172-488F-B58B-24D6EA0ED244}" srcOrd="2" destOrd="0" parTransId="{552CC8DC-6960-40E0-870B-65DD8A0EB242}" sibTransId="{956D972A-0A0A-4A40-A60C-9B46998855D0}"/>
    <dgm:cxn modelId="{26D7EFCD-21CF-42EE-A7A1-CA07D1F31AB4}" type="presOf" srcId="{41E4CB5E-E4B6-43AE-A425-E17E1C803DBB}" destId="{C2A4F630-BA03-4F5A-A17F-C4AE55BE3465}" srcOrd="0" destOrd="0" presId="urn:microsoft.com/office/officeart/2008/layout/VerticalCurvedList"/>
    <dgm:cxn modelId="{D21A0DD1-75CC-44C5-8424-19553546154F}" type="presOf" srcId="{884220AF-6172-488F-B58B-24D6EA0ED244}" destId="{C839C217-37EB-4FC1-A710-BD8BF4B443B3}" srcOrd="0" destOrd="0" presId="urn:microsoft.com/office/officeart/2008/layout/VerticalCurvedList"/>
    <dgm:cxn modelId="{91AFB6F0-85AD-4A7B-8DB5-BF3448ADC244}" type="presOf" srcId="{97A73CA7-43E6-4422-9A76-F1527E58FE40}" destId="{4F4BE325-51D3-4E01-8ECB-B968ADE48575}" srcOrd="0" destOrd="0" presId="urn:microsoft.com/office/officeart/2008/layout/VerticalCurvedList"/>
    <dgm:cxn modelId="{635774F1-CD26-44A8-BECC-8AB4B081F95C}" type="presOf" srcId="{F889E8A5-C3FD-41C2-9462-8D53F6DDED7A}" destId="{287768ED-B96E-4D30-AD13-1B0088201025}" srcOrd="0" destOrd="0" presId="urn:microsoft.com/office/officeart/2008/layout/VerticalCurvedList"/>
    <dgm:cxn modelId="{1F8A6537-49AD-4ED0-B4A7-AF674714697F}" type="presParOf" srcId="{4F4BE325-51D3-4E01-8ECB-B968ADE48575}" destId="{463D5ABF-A6A0-4354-9D2E-F7EAC40D6E43}" srcOrd="0" destOrd="0" presId="urn:microsoft.com/office/officeart/2008/layout/VerticalCurvedList"/>
    <dgm:cxn modelId="{0D95658D-DB7F-4E0F-98A2-EC8E1EEC1EB4}" type="presParOf" srcId="{463D5ABF-A6A0-4354-9D2E-F7EAC40D6E43}" destId="{DF11436D-3A86-4B01-A1E2-6AF87F250933}" srcOrd="0" destOrd="0" presId="urn:microsoft.com/office/officeart/2008/layout/VerticalCurvedList"/>
    <dgm:cxn modelId="{0EFE7438-E339-4F13-ADF0-8975BFF08C06}" type="presParOf" srcId="{DF11436D-3A86-4B01-A1E2-6AF87F250933}" destId="{0B67842D-0529-4BC1-8554-63FD8ACA787E}" srcOrd="0" destOrd="0" presId="urn:microsoft.com/office/officeart/2008/layout/VerticalCurvedList"/>
    <dgm:cxn modelId="{F56AEC6D-1A01-4265-9411-558DE007CB73}" type="presParOf" srcId="{DF11436D-3A86-4B01-A1E2-6AF87F250933}" destId="{C2A4F630-BA03-4F5A-A17F-C4AE55BE3465}" srcOrd="1" destOrd="0" presId="urn:microsoft.com/office/officeart/2008/layout/VerticalCurvedList"/>
    <dgm:cxn modelId="{E62DFF4E-339A-4968-8B22-D1E66E59405B}" type="presParOf" srcId="{DF11436D-3A86-4B01-A1E2-6AF87F250933}" destId="{C1B69F0D-0BB7-4467-A35B-FBCB403F1465}" srcOrd="2" destOrd="0" presId="urn:microsoft.com/office/officeart/2008/layout/VerticalCurvedList"/>
    <dgm:cxn modelId="{0D872085-89A0-4635-9993-F35346CBE5F8}" type="presParOf" srcId="{DF11436D-3A86-4B01-A1E2-6AF87F250933}" destId="{52FAE906-2C55-415E-9A31-B026CE0408B7}" srcOrd="3" destOrd="0" presId="urn:microsoft.com/office/officeart/2008/layout/VerticalCurvedList"/>
    <dgm:cxn modelId="{E9A9427B-C21E-428F-8E00-0EE480F8074C}" type="presParOf" srcId="{463D5ABF-A6A0-4354-9D2E-F7EAC40D6E43}" destId="{287768ED-B96E-4D30-AD13-1B0088201025}" srcOrd="1" destOrd="0" presId="urn:microsoft.com/office/officeart/2008/layout/VerticalCurvedList"/>
    <dgm:cxn modelId="{0AC4B02E-6623-4080-B632-5AA0436D647C}" type="presParOf" srcId="{463D5ABF-A6A0-4354-9D2E-F7EAC40D6E43}" destId="{5934C632-0B6C-4A2D-B46D-C6F65CB04383}" srcOrd="2" destOrd="0" presId="urn:microsoft.com/office/officeart/2008/layout/VerticalCurvedList"/>
    <dgm:cxn modelId="{A6F9C21C-EEDC-474F-86B0-820E3E5F7554}" type="presParOf" srcId="{5934C632-0B6C-4A2D-B46D-C6F65CB04383}" destId="{266ECBEB-803B-49DB-966F-B1DF622C4993}" srcOrd="0" destOrd="0" presId="urn:microsoft.com/office/officeart/2008/layout/VerticalCurvedList"/>
    <dgm:cxn modelId="{9A0FFDA4-DEB1-4830-9462-AE9FD75AA7B0}" type="presParOf" srcId="{463D5ABF-A6A0-4354-9D2E-F7EAC40D6E43}" destId="{20D67E40-859F-4218-A120-116996BE0793}" srcOrd="3" destOrd="0" presId="urn:microsoft.com/office/officeart/2008/layout/VerticalCurvedList"/>
    <dgm:cxn modelId="{8B9E0371-911D-430A-8655-590763BAD07A}" type="presParOf" srcId="{463D5ABF-A6A0-4354-9D2E-F7EAC40D6E43}" destId="{BED8B616-1463-4E26-A828-72CF651AB74B}" srcOrd="4" destOrd="0" presId="urn:microsoft.com/office/officeart/2008/layout/VerticalCurvedList"/>
    <dgm:cxn modelId="{9AFD4624-1B1B-4EA9-B8D5-8D5513BD460B}" type="presParOf" srcId="{BED8B616-1463-4E26-A828-72CF651AB74B}" destId="{FBE87FA9-34D2-4C2D-8089-E3133D41AB44}" srcOrd="0" destOrd="0" presId="urn:microsoft.com/office/officeart/2008/layout/VerticalCurvedList"/>
    <dgm:cxn modelId="{477FBAD9-F75D-43D2-8843-9B0AA19E8E78}" type="presParOf" srcId="{463D5ABF-A6A0-4354-9D2E-F7EAC40D6E43}" destId="{C839C217-37EB-4FC1-A710-BD8BF4B443B3}" srcOrd="5" destOrd="0" presId="urn:microsoft.com/office/officeart/2008/layout/VerticalCurvedList"/>
    <dgm:cxn modelId="{5D9A1443-B99F-4DC4-9481-F6DAC08E0E1F}" type="presParOf" srcId="{463D5ABF-A6A0-4354-9D2E-F7EAC40D6E43}" destId="{B55D6580-7DB5-41D4-9478-DB22696942D7}" srcOrd="6" destOrd="0" presId="urn:microsoft.com/office/officeart/2008/layout/VerticalCurvedList"/>
    <dgm:cxn modelId="{FEFCD3F7-A76E-4C08-8798-6BD68B23846F}" type="presParOf" srcId="{B55D6580-7DB5-41D4-9478-DB22696942D7}" destId="{AD33FD49-A08E-4878-9BB5-E73F1F8F6D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B95FA1-F835-461E-AF69-D5D4F865C41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E906F3A6-49A0-4C6D-8B43-DCE3B9ABB766}">
      <dgm:prSet/>
      <dgm:spPr/>
      <dgm:t>
        <a:bodyPr/>
        <a:lstStyle/>
        <a:p>
          <a:r>
            <a:rPr lang="en-US" dirty="0"/>
            <a:t>$5.11 interest on $1,000.00, 10/01/2022 - 10/31/2022 @ 6%</a:t>
          </a:r>
        </a:p>
      </dgm:t>
    </dgm:pt>
    <dgm:pt modelId="{6143BC81-E2A2-40B2-BF3E-1DF43D02BB1B}" type="parTrans" cxnId="{135390FE-40F6-4998-92C0-3A5D0D898A10}">
      <dgm:prSet/>
      <dgm:spPr/>
      <dgm:t>
        <a:bodyPr/>
        <a:lstStyle/>
        <a:p>
          <a:endParaRPr lang="en-US"/>
        </a:p>
      </dgm:t>
    </dgm:pt>
    <dgm:pt modelId="{FE0DBF78-4D9E-4CE3-861D-6551AA2CC944}" type="sibTrans" cxnId="{135390FE-40F6-4998-92C0-3A5D0D898A10}">
      <dgm:prSet/>
      <dgm:spPr/>
      <dgm:t>
        <a:bodyPr/>
        <a:lstStyle/>
        <a:p>
          <a:endParaRPr lang="en-US"/>
        </a:p>
      </dgm:t>
    </dgm:pt>
    <dgm:pt modelId="{2215C3ED-2783-4941-B164-77BFBBDC5DF6}">
      <dgm:prSet/>
      <dgm:spPr>
        <a:solidFill>
          <a:srgbClr val="005024"/>
        </a:solidFill>
      </dgm:spPr>
      <dgm:t>
        <a:bodyPr/>
        <a:lstStyle/>
        <a:p>
          <a:r>
            <a:rPr lang="en-US" dirty="0"/>
            <a:t>$2.00 interest on $405.11 </a:t>
          </a:r>
          <a:r>
            <a:rPr lang="en-US" i="1" dirty="0"/>
            <a:t>($1,000.00 + $5.11 interest - $600.00)</a:t>
          </a:r>
          <a:r>
            <a:rPr lang="en-US" dirty="0"/>
            <a:t>, 11/01/2022 - 11/30/2022 @ 6%</a:t>
          </a:r>
        </a:p>
      </dgm:t>
    </dgm:pt>
    <dgm:pt modelId="{5B2C586D-D9B2-4693-8ED3-B2D279E24C5F}" type="parTrans" cxnId="{8003095C-9FC9-43E7-92E3-A36862874C5D}">
      <dgm:prSet/>
      <dgm:spPr/>
      <dgm:t>
        <a:bodyPr/>
        <a:lstStyle/>
        <a:p>
          <a:endParaRPr lang="en-US"/>
        </a:p>
      </dgm:t>
    </dgm:pt>
    <dgm:pt modelId="{A409DE89-DA5E-4A31-98CC-CB87879F2A61}" type="sibTrans" cxnId="{8003095C-9FC9-43E7-92E3-A36862874C5D}">
      <dgm:prSet/>
      <dgm:spPr/>
      <dgm:t>
        <a:bodyPr/>
        <a:lstStyle/>
        <a:p>
          <a:endParaRPr lang="en-US"/>
        </a:p>
      </dgm:t>
    </dgm:pt>
    <dgm:pt modelId="{5F065883-55FF-4B1F-BC1E-DCADDAF0430C}">
      <dgm:prSet/>
      <dgm:spPr/>
      <dgm:t>
        <a:bodyPr/>
        <a:lstStyle/>
        <a:p>
          <a:r>
            <a:rPr lang="en-US" dirty="0"/>
            <a:t>$6.17 interest on $1,207.11 </a:t>
          </a:r>
          <a:r>
            <a:rPr lang="en-US" i="1" dirty="0"/>
            <a:t>($405.11 + $2.00 interest + $800.00)</a:t>
          </a:r>
          <a:r>
            <a:rPr lang="en-US" dirty="0"/>
            <a:t>, 12/01/2022 - 12/31/2022 @ 6%</a:t>
          </a:r>
        </a:p>
      </dgm:t>
    </dgm:pt>
    <dgm:pt modelId="{C63727B3-9070-4320-9483-0DAE82AD6BD7}" type="parTrans" cxnId="{47969C44-28BD-461A-87A8-D0D7420E13E9}">
      <dgm:prSet/>
      <dgm:spPr/>
      <dgm:t>
        <a:bodyPr/>
        <a:lstStyle/>
        <a:p>
          <a:endParaRPr lang="en-US"/>
        </a:p>
      </dgm:t>
    </dgm:pt>
    <dgm:pt modelId="{FDC772C3-FE2D-46F9-9708-33310810810C}" type="sibTrans" cxnId="{47969C44-28BD-461A-87A8-D0D7420E13E9}">
      <dgm:prSet/>
      <dgm:spPr/>
      <dgm:t>
        <a:bodyPr/>
        <a:lstStyle/>
        <a:p>
          <a:endParaRPr lang="en-US"/>
        </a:p>
      </dgm:t>
    </dgm:pt>
    <dgm:pt modelId="{9A6287AB-164F-4B80-B867-58E23C0DAA0F}">
      <dgm:prSet/>
      <dgm:spPr/>
      <dgm:t>
        <a:bodyPr/>
        <a:lstStyle/>
        <a:p>
          <a:r>
            <a:rPr lang="en-US" dirty="0"/>
            <a:t>$6.77 interest on $1,213.28 </a:t>
          </a:r>
          <a:r>
            <a:rPr lang="en-US" i="1" dirty="0"/>
            <a:t>($1,207.11 + $6.17 interest)</a:t>
          </a:r>
          <a:r>
            <a:rPr lang="en-US" dirty="0"/>
            <a:t>, 01/01/2023 - 01/29/2023 @ 7%</a:t>
          </a:r>
        </a:p>
      </dgm:t>
    </dgm:pt>
    <dgm:pt modelId="{0D7F56B2-B9F9-45A9-BFC6-4F9A20F5D3F4}" type="parTrans" cxnId="{AA393725-E27F-4898-901E-C3D6F2CC112D}">
      <dgm:prSet/>
      <dgm:spPr/>
      <dgm:t>
        <a:bodyPr/>
        <a:lstStyle/>
        <a:p>
          <a:endParaRPr lang="en-US"/>
        </a:p>
      </dgm:t>
    </dgm:pt>
    <dgm:pt modelId="{18A62E60-8F2B-4260-942A-3A741DF66169}" type="sibTrans" cxnId="{AA393725-E27F-4898-901E-C3D6F2CC112D}">
      <dgm:prSet/>
      <dgm:spPr/>
      <dgm:t>
        <a:bodyPr/>
        <a:lstStyle/>
        <a:p>
          <a:endParaRPr lang="en-US"/>
        </a:p>
      </dgm:t>
    </dgm:pt>
    <dgm:pt modelId="{CA053BDA-86CD-414D-85F6-E9B6A8A6640D}" type="pres">
      <dgm:prSet presAssocID="{21B95FA1-F835-461E-AF69-D5D4F865C419}" presName="linear" presStyleCnt="0">
        <dgm:presLayoutVars>
          <dgm:animLvl val="lvl"/>
          <dgm:resizeHandles val="exact"/>
        </dgm:presLayoutVars>
      </dgm:prSet>
      <dgm:spPr/>
    </dgm:pt>
    <dgm:pt modelId="{3F4E3DF3-25B6-45E1-B419-806F72E12146}" type="pres">
      <dgm:prSet presAssocID="{E906F3A6-49A0-4C6D-8B43-DCE3B9ABB766}" presName="parentText" presStyleLbl="node1" presStyleIdx="0" presStyleCnt="4" custLinFactNeighborX="-397" custLinFactNeighborY="7838">
        <dgm:presLayoutVars>
          <dgm:chMax val="0"/>
          <dgm:bulletEnabled val="1"/>
        </dgm:presLayoutVars>
      </dgm:prSet>
      <dgm:spPr/>
    </dgm:pt>
    <dgm:pt modelId="{A19A91F8-1C8E-4DC2-9792-A15E2314D626}" type="pres">
      <dgm:prSet presAssocID="{FE0DBF78-4D9E-4CE3-861D-6551AA2CC944}" presName="spacer" presStyleCnt="0"/>
      <dgm:spPr/>
    </dgm:pt>
    <dgm:pt modelId="{26CB106D-A2C1-4164-B928-C4B1C3818EE4}" type="pres">
      <dgm:prSet presAssocID="{2215C3ED-2783-4941-B164-77BFBBDC5DF6}" presName="parentText" presStyleLbl="node1" presStyleIdx="1" presStyleCnt="4">
        <dgm:presLayoutVars>
          <dgm:chMax val="0"/>
          <dgm:bulletEnabled val="1"/>
        </dgm:presLayoutVars>
      </dgm:prSet>
      <dgm:spPr/>
    </dgm:pt>
    <dgm:pt modelId="{2807C7AA-F356-44DF-8FA0-0CAA3D81722A}" type="pres">
      <dgm:prSet presAssocID="{A409DE89-DA5E-4A31-98CC-CB87879F2A61}" presName="spacer" presStyleCnt="0"/>
      <dgm:spPr/>
    </dgm:pt>
    <dgm:pt modelId="{81AB86BB-F600-4238-8F96-45E2242D2D53}" type="pres">
      <dgm:prSet presAssocID="{5F065883-55FF-4B1F-BC1E-DCADDAF0430C}" presName="parentText" presStyleLbl="node1" presStyleIdx="2" presStyleCnt="4">
        <dgm:presLayoutVars>
          <dgm:chMax val="0"/>
          <dgm:bulletEnabled val="1"/>
        </dgm:presLayoutVars>
      </dgm:prSet>
      <dgm:spPr/>
    </dgm:pt>
    <dgm:pt modelId="{C54AD1F0-A495-4299-8E8A-D2639296E8F0}" type="pres">
      <dgm:prSet presAssocID="{FDC772C3-FE2D-46F9-9708-33310810810C}" presName="spacer" presStyleCnt="0"/>
      <dgm:spPr/>
    </dgm:pt>
    <dgm:pt modelId="{30B8E70B-9F12-4C2B-902E-B33E8C3EC94F}" type="pres">
      <dgm:prSet presAssocID="{9A6287AB-164F-4B80-B867-58E23C0DAA0F}" presName="parentText" presStyleLbl="node1" presStyleIdx="3" presStyleCnt="4">
        <dgm:presLayoutVars>
          <dgm:chMax val="0"/>
          <dgm:bulletEnabled val="1"/>
        </dgm:presLayoutVars>
      </dgm:prSet>
      <dgm:spPr/>
    </dgm:pt>
  </dgm:ptLst>
  <dgm:cxnLst>
    <dgm:cxn modelId="{AA393725-E27F-4898-901E-C3D6F2CC112D}" srcId="{21B95FA1-F835-461E-AF69-D5D4F865C419}" destId="{9A6287AB-164F-4B80-B867-58E23C0DAA0F}" srcOrd="3" destOrd="0" parTransId="{0D7F56B2-B9F9-45A9-BFC6-4F9A20F5D3F4}" sibTransId="{18A62E60-8F2B-4260-942A-3A741DF66169}"/>
    <dgm:cxn modelId="{A32F7337-E75F-4087-B11A-71FF3776AA35}" type="presOf" srcId="{9A6287AB-164F-4B80-B867-58E23C0DAA0F}" destId="{30B8E70B-9F12-4C2B-902E-B33E8C3EC94F}" srcOrd="0" destOrd="0" presId="urn:microsoft.com/office/officeart/2005/8/layout/vList2"/>
    <dgm:cxn modelId="{8003095C-9FC9-43E7-92E3-A36862874C5D}" srcId="{21B95FA1-F835-461E-AF69-D5D4F865C419}" destId="{2215C3ED-2783-4941-B164-77BFBBDC5DF6}" srcOrd="1" destOrd="0" parTransId="{5B2C586D-D9B2-4693-8ED3-B2D279E24C5F}" sibTransId="{A409DE89-DA5E-4A31-98CC-CB87879F2A61}"/>
    <dgm:cxn modelId="{47969C44-28BD-461A-87A8-D0D7420E13E9}" srcId="{21B95FA1-F835-461E-AF69-D5D4F865C419}" destId="{5F065883-55FF-4B1F-BC1E-DCADDAF0430C}" srcOrd="2" destOrd="0" parTransId="{C63727B3-9070-4320-9483-0DAE82AD6BD7}" sibTransId="{FDC772C3-FE2D-46F9-9708-33310810810C}"/>
    <dgm:cxn modelId="{19128E6A-BCA5-4673-838D-4AE356E864E1}" type="presOf" srcId="{21B95FA1-F835-461E-AF69-D5D4F865C419}" destId="{CA053BDA-86CD-414D-85F6-E9B6A8A6640D}" srcOrd="0" destOrd="0" presId="urn:microsoft.com/office/officeart/2005/8/layout/vList2"/>
    <dgm:cxn modelId="{9189AA5A-9464-490B-B67E-63D861C00FB5}" type="presOf" srcId="{5F065883-55FF-4B1F-BC1E-DCADDAF0430C}" destId="{81AB86BB-F600-4238-8F96-45E2242D2D53}" srcOrd="0" destOrd="0" presId="urn:microsoft.com/office/officeart/2005/8/layout/vList2"/>
    <dgm:cxn modelId="{94DF7F9A-22C6-4BAF-9191-D343D403B3BA}" type="presOf" srcId="{2215C3ED-2783-4941-B164-77BFBBDC5DF6}" destId="{26CB106D-A2C1-4164-B928-C4B1C3818EE4}" srcOrd="0" destOrd="0" presId="urn:microsoft.com/office/officeart/2005/8/layout/vList2"/>
    <dgm:cxn modelId="{AD91A7B8-CC5F-4CE7-91FE-5BB638884FEB}" type="presOf" srcId="{E906F3A6-49A0-4C6D-8B43-DCE3B9ABB766}" destId="{3F4E3DF3-25B6-45E1-B419-806F72E12146}" srcOrd="0" destOrd="0" presId="urn:microsoft.com/office/officeart/2005/8/layout/vList2"/>
    <dgm:cxn modelId="{135390FE-40F6-4998-92C0-3A5D0D898A10}" srcId="{21B95FA1-F835-461E-AF69-D5D4F865C419}" destId="{E906F3A6-49A0-4C6D-8B43-DCE3B9ABB766}" srcOrd="0" destOrd="0" parTransId="{6143BC81-E2A2-40B2-BF3E-1DF43D02BB1B}" sibTransId="{FE0DBF78-4D9E-4CE3-861D-6551AA2CC944}"/>
    <dgm:cxn modelId="{17669BF8-B6BC-4337-BF03-19BC8E3061C9}" type="presParOf" srcId="{CA053BDA-86CD-414D-85F6-E9B6A8A6640D}" destId="{3F4E3DF3-25B6-45E1-B419-806F72E12146}" srcOrd="0" destOrd="0" presId="urn:microsoft.com/office/officeart/2005/8/layout/vList2"/>
    <dgm:cxn modelId="{79650BBB-A8FD-4C1F-B745-E6CF4B7C3477}" type="presParOf" srcId="{CA053BDA-86CD-414D-85F6-E9B6A8A6640D}" destId="{A19A91F8-1C8E-4DC2-9792-A15E2314D626}" srcOrd="1" destOrd="0" presId="urn:microsoft.com/office/officeart/2005/8/layout/vList2"/>
    <dgm:cxn modelId="{9E25AF8D-6090-4ED1-9969-A784ED302D27}" type="presParOf" srcId="{CA053BDA-86CD-414D-85F6-E9B6A8A6640D}" destId="{26CB106D-A2C1-4164-B928-C4B1C3818EE4}" srcOrd="2" destOrd="0" presId="urn:microsoft.com/office/officeart/2005/8/layout/vList2"/>
    <dgm:cxn modelId="{820CB94A-A45A-4644-8D45-1D459EE90C4C}" type="presParOf" srcId="{CA053BDA-86CD-414D-85F6-E9B6A8A6640D}" destId="{2807C7AA-F356-44DF-8FA0-0CAA3D81722A}" srcOrd="3" destOrd="0" presId="urn:microsoft.com/office/officeart/2005/8/layout/vList2"/>
    <dgm:cxn modelId="{E68D20CF-E1DD-4D39-8C9F-EB9A7C894325}" type="presParOf" srcId="{CA053BDA-86CD-414D-85F6-E9B6A8A6640D}" destId="{81AB86BB-F600-4238-8F96-45E2242D2D53}" srcOrd="4" destOrd="0" presId="urn:microsoft.com/office/officeart/2005/8/layout/vList2"/>
    <dgm:cxn modelId="{00C46F3F-945C-4120-8B40-53154586845B}" type="presParOf" srcId="{CA053BDA-86CD-414D-85F6-E9B6A8A6640D}" destId="{C54AD1F0-A495-4299-8E8A-D2639296E8F0}" srcOrd="5" destOrd="0" presId="urn:microsoft.com/office/officeart/2005/8/layout/vList2"/>
    <dgm:cxn modelId="{A98864D4-2C4A-4D12-A65D-15769FE00F51}" type="presParOf" srcId="{CA053BDA-86CD-414D-85F6-E9B6A8A6640D}" destId="{30B8E70B-9F12-4C2B-902E-B33E8C3EC94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32F5B0-6F45-415A-857B-B42DBA4B67B6}"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4BB36F10-7616-457C-A9DB-A1714A9EB0CC}">
      <dgm:prSet/>
      <dgm:spPr>
        <a:solidFill>
          <a:srgbClr val="650D79"/>
        </a:solidFill>
      </dgm:spPr>
      <dgm:t>
        <a:bodyPr/>
        <a:lstStyle/>
        <a:p>
          <a:r>
            <a:rPr lang="en-US"/>
            <a:t>Royalties</a:t>
          </a:r>
        </a:p>
      </dgm:t>
    </dgm:pt>
    <dgm:pt modelId="{54F45457-9835-4BA4-9F35-E342996875BC}" type="parTrans" cxnId="{C1ADBC73-9313-43BC-9C26-E290ED1904D3}">
      <dgm:prSet/>
      <dgm:spPr/>
      <dgm:t>
        <a:bodyPr/>
        <a:lstStyle/>
        <a:p>
          <a:endParaRPr lang="en-US"/>
        </a:p>
      </dgm:t>
    </dgm:pt>
    <dgm:pt modelId="{FBDDBE68-23D5-4DCC-9861-331679A30575}" type="sibTrans" cxnId="{C1ADBC73-9313-43BC-9C26-E290ED1904D3}">
      <dgm:prSet/>
      <dgm:spPr/>
      <dgm:t>
        <a:bodyPr/>
        <a:lstStyle/>
        <a:p>
          <a:endParaRPr lang="en-US"/>
        </a:p>
      </dgm:t>
    </dgm:pt>
    <dgm:pt modelId="{1A5884AD-6C23-45A9-ADFD-30A45509334C}">
      <dgm:prSet/>
      <dgm:spPr>
        <a:solidFill>
          <a:srgbClr val="D3CCD7">
            <a:alpha val="89804"/>
          </a:srgbClr>
        </a:solidFill>
      </dgm:spPr>
      <dgm:t>
        <a:bodyPr/>
        <a:lstStyle/>
        <a:p>
          <a:pPr marL="228600" indent="0" algn="ctr">
            <a:buFontTx/>
            <a:buNone/>
          </a:pPr>
          <a:r>
            <a:rPr lang="en-US" sz="2700" dirty="0"/>
            <a:t>End of month following the </a:t>
          </a:r>
          <a:r>
            <a:rPr lang="en-US" sz="2700" dirty="0">
              <a:solidFill>
                <a:srgbClr val="000000"/>
              </a:solidFill>
            </a:rPr>
            <a:t>s</a:t>
          </a:r>
          <a:r>
            <a:rPr lang="en-US" sz="2700" dirty="0"/>
            <a:t>ales date</a:t>
          </a:r>
        </a:p>
      </dgm:t>
    </dgm:pt>
    <dgm:pt modelId="{BB7629A9-9ECF-4A35-BC46-A313C84648C3}" type="parTrans" cxnId="{4C21ACC3-62AF-40AA-872F-0BB9B1FC786E}">
      <dgm:prSet/>
      <dgm:spPr/>
      <dgm:t>
        <a:bodyPr/>
        <a:lstStyle/>
        <a:p>
          <a:endParaRPr lang="en-US"/>
        </a:p>
      </dgm:t>
    </dgm:pt>
    <dgm:pt modelId="{4EE38ABB-1014-408C-8961-77DC085628A9}" type="sibTrans" cxnId="{4C21ACC3-62AF-40AA-872F-0BB9B1FC786E}">
      <dgm:prSet/>
      <dgm:spPr/>
      <dgm:t>
        <a:bodyPr/>
        <a:lstStyle/>
        <a:p>
          <a:endParaRPr lang="en-US"/>
        </a:p>
      </dgm:t>
    </dgm:pt>
    <dgm:pt modelId="{B9789DA6-A0AD-4ADC-8A42-200E34BB68C6}">
      <dgm:prSet/>
      <dgm:spPr/>
      <dgm:t>
        <a:bodyPr/>
        <a:lstStyle/>
        <a:p>
          <a:r>
            <a:rPr lang="en-US"/>
            <a:t>Invoices</a:t>
          </a:r>
        </a:p>
      </dgm:t>
    </dgm:pt>
    <dgm:pt modelId="{DA5A7A9D-3B33-4CFF-8494-977959A25571}" type="parTrans" cxnId="{68F1D5AF-1C1D-4B90-BB80-24AEDFF2AE73}">
      <dgm:prSet/>
      <dgm:spPr/>
      <dgm:t>
        <a:bodyPr/>
        <a:lstStyle/>
        <a:p>
          <a:endParaRPr lang="en-US"/>
        </a:p>
      </dgm:t>
    </dgm:pt>
    <dgm:pt modelId="{65A35C87-73C0-4496-AD5C-E51ACA9FB544}" type="sibTrans" cxnId="{68F1D5AF-1C1D-4B90-BB80-24AEDFF2AE73}">
      <dgm:prSet/>
      <dgm:spPr/>
      <dgm:t>
        <a:bodyPr/>
        <a:lstStyle/>
        <a:p>
          <a:endParaRPr lang="en-US"/>
        </a:p>
      </dgm:t>
    </dgm:pt>
    <dgm:pt modelId="{6F2C5D5E-003D-4DBE-AB64-F0A863D70419}">
      <dgm:prSet custT="1"/>
      <dgm:spPr/>
      <dgm:t>
        <a:bodyPr/>
        <a:lstStyle/>
        <a:p>
          <a:pPr algn="ctr">
            <a:buFontTx/>
            <a:buNone/>
          </a:pPr>
          <a:r>
            <a:rPr lang="en-US" sz="2700" b="1" u="none" dirty="0"/>
            <a:t>INT and OTH</a:t>
          </a:r>
        </a:p>
      </dgm:t>
    </dgm:pt>
    <dgm:pt modelId="{08A91F28-BDAE-4E9D-89C5-0F7254EA35EC}" type="parTrans" cxnId="{F74CEE38-6BE0-4DCA-9BE0-A6E9ACBA5B2D}">
      <dgm:prSet/>
      <dgm:spPr/>
      <dgm:t>
        <a:bodyPr/>
        <a:lstStyle/>
        <a:p>
          <a:endParaRPr lang="en-US"/>
        </a:p>
      </dgm:t>
    </dgm:pt>
    <dgm:pt modelId="{706A7E4A-E3B9-486A-9305-F220FA7902EB}" type="sibTrans" cxnId="{F74CEE38-6BE0-4DCA-9BE0-A6E9ACBA5B2D}">
      <dgm:prSet/>
      <dgm:spPr/>
      <dgm:t>
        <a:bodyPr/>
        <a:lstStyle/>
        <a:p>
          <a:endParaRPr lang="en-US"/>
        </a:p>
      </dgm:t>
    </dgm:pt>
    <dgm:pt modelId="{24C9098F-0046-42C4-A46A-B00EE47873DC}">
      <dgm:prSet custT="1"/>
      <dgm:spPr/>
      <dgm:t>
        <a:bodyPr/>
        <a:lstStyle/>
        <a:p>
          <a:pPr algn="ctr">
            <a:buFontTx/>
            <a:buNone/>
          </a:pPr>
          <a:r>
            <a:rPr lang="en-US" sz="2700" b="1" u="none" dirty="0"/>
            <a:t>FIN</a:t>
          </a:r>
        </a:p>
      </dgm:t>
    </dgm:pt>
    <dgm:pt modelId="{5AB016A1-3B88-411D-AE93-791EA91A77F6}" type="parTrans" cxnId="{D63FBED0-AFD8-4608-9DEA-2E55B82ACE21}">
      <dgm:prSet/>
      <dgm:spPr/>
      <dgm:t>
        <a:bodyPr/>
        <a:lstStyle/>
        <a:p>
          <a:endParaRPr lang="en-US"/>
        </a:p>
      </dgm:t>
    </dgm:pt>
    <dgm:pt modelId="{E8AFEE68-5D6F-48A7-9E08-69A1746FA022}" type="sibTrans" cxnId="{D63FBED0-AFD8-4608-9DEA-2E55B82ACE21}">
      <dgm:prSet/>
      <dgm:spPr/>
      <dgm:t>
        <a:bodyPr/>
        <a:lstStyle/>
        <a:p>
          <a:endParaRPr lang="en-US"/>
        </a:p>
      </dgm:t>
    </dgm:pt>
    <dgm:pt modelId="{512C4114-8E29-454E-B6C5-B1CB888709B3}">
      <dgm:prSet custT="1"/>
      <dgm:spPr>
        <a:solidFill>
          <a:srgbClr val="D3CCD7">
            <a:alpha val="89804"/>
          </a:srgbClr>
        </a:solidFill>
      </dgm:spPr>
      <dgm:t>
        <a:bodyPr/>
        <a:lstStyle/>
        <a:p>
          <a:pPr marL="228600" indent="0" algn="ctr">
            <a:buFontTx/>
            <a:buNone/>
          </a:pPr>
          <a:r>
            <a:rPr lang="en-US" sz="2400" dirty="0"/>
            <a:t>Sales date 01/31/2023 is due 02/28/2023</a:t>
          </a:r>
        </a:p>
      </dgm:t>
    </dgm:pt>
    <dgm:pt modelId="{C03FBEA5-1E9B-48FE-A4A0-C34BE3733947}" type="parTrans" cxnId="{30389032-CBA6-4EFD-9EB7-678BAC5377EB}">
      <dgm:prSet/>
      <dgm:spPr/>
      <dgm:t>
        <a:bodyPr/>
        <a:lstStyle/>
        <a:p>
          <a:endParaRPr lang="en-US"/>
        </a:p>
      </dgm:t>
    </dgm:pt>
    <dgm:pt modelId="{BB2D2229-1139-4B7F-8A59-630CCF662624}" type="sibTrans" cxnId="{30389032-CBA6-4EFD-9EB7-678BAC5377EB}">
      <dgm:prSet/>
      <dgm:spPr/>
      <dgm:t>
        <a:bodyPr/>
        <a:lstStyle/>
        <a:p>
          <a:endParaRPr lang="en-US"/>
        </a:p>
      </dgm:t>
    </dgm:pt>
    <dgm:pt modelId="{AD534A76-E3CD-4712-9C5D-2871EF90E323}">
      <dgm:prSet/>
      <dgm:spPr>
        <a:solidFill>
          <a:srgbClr val="D3CCD7">
            <a:alpha val="89804"/>
          </a:srgbClr>
        </a:solidFill>
      </dgm:spPr>
      <dgm:t>
        <a:bodyPr/>
        <a:lstStyle/>
        <a:p>
          <a:pPr marL="228600" indent="0" algn="ctr">
            <a:buFontTx/>
            <a:buNone/>
          </a:pPr>
          <a:endParaRPr lang="en-US" sz="2700" dirty="0"/>
        </a:p>
      </dgm:t>
    </dgm:pt>
    <dgm:pt modelId="{83878E50-8706-4AE8-BEEB-4208877465ED}" type="parTrans" cxnId="{DAA30006-C7D1-489F-B5CD-C04CA340C930}">
      <dgm:prSet/>
      <dgm:spPr/>
      <dgm:t>
        <a:bodyPr/>
        <a:lstStyle/>
        <a:p>
          <a:endParaRPr lang="en-US"/>
        </a:p>
      </dgm:t>
    </dgm:pt>
    <dgm:pt modelId="{2FB7435B-46FB-4276-8C66-DA1FF022CFB5}" type="sibTrans" cxnId="{DAA30006-C7D1-489F-B5CD-C04CA340C930}">
      <dgm:prSet/>
      <dgm:spPr/>
      <dgm:t>
        <a:bodyPr/>
        <a:lstStyle/>
        <a:p>
          <a:endParaRPr lang="en-US"/>
        </a:p>
      </dgm:t>
    </dgm:pt>
    <dgm:pt modelId="{5D0D4ECD-1A65-4B7D-BCDB-CD36CAFED460}">
      <dgm:prSet custT="1"/>
      <dgm:spPr/>
      <dgm:t>
        <a:bodyPr/>
        <a:lstStyle/>
        <a:p>
          <a:pPr algn="l">
            <a:buFontTx/>
            <a:buNone/>
          </a:pPr>
          <a:endParaRPr lang="en-US" sz="1600" dirty="0"/>
        </a:p>
      </dgm:t>
    </dgm:pt>
    <dgm:pt modelId="{B8E320A9-683D-4E8B-85C1-580FEFF61719}" type="parTrans" cxnId="{98921E13-D4A2-4E37-878E-4A7741F0CF5A}">
      <dgm:prSet/>
      <dgm:spPr/>
      <dgm:t>
        <a:bodyPr/>
        <a:lstStyle/>
        <a:p>
          <a:endParaRPr lang="en-US"/>
        </a:p>
      </dgm:t>
    </dgm:pt>
    <dgm:pt modelId="{DECDFF4F-6F19-4534-88C3-DD91DD3B571A}" type="sibTrans" cxnId="{98921E13-D4A2-4E37-878E-4A7741F0CF5A}">
      <dgm:prSet/>
      <dgm:spPr/>
      <dgm:t>
        <a:bodyPr/>
        <a:lstStyle/>
        <a:p>
          <a:endParaRPr lang="en-US"/>
        </a:p>
      </dgm:t>
    </dgm:pt>
    <dgm:pt modelId="{CD7ED383-F852-4F79-9A6D-B40B0B0A9FE6}">
      <dgm:prSet/>
      <dgm:spPr/>
      <dgm:t>
        <a:bodyPr/>
        <a:lstStyle/>
        <a:p>
          <a:pPr algn="ctr">
            <a:buFontTx/>
            <a:buNone/>
          </a:pPr>
          <a:r>
            <a:rPr lang="en-US" sz="2200" i="1" dirty="0"/>
            <a:t>Invoice due date</a:t>
          </a:r>
        </a:p>
      </dgm:t>
    </dgm:pt>
    <dgm:pt modelId="{F0A0D23A-3523-407A-B17C-71D7C5EF934D}" type="parTrans" cxnId="{0909C782-E02D-4B63-8D45-7AA6D287B2DA}">
      <dgm:prSet/>
      <dgm:spPr/>
      <dgm:t>
        <a:bodyPr/>
        <a:lstStyle/>
        <a:p>
          <a:endParaRPr lang="en-US"/>
        </a:p>
      </dgm:t>
    </dgm:pt>
    <dgm:pt modelId="{F75C340C-22FC-4774-B71B-93C59315F617}" type="sibTrans" cxnId="{0909C782-E02D-4B63-8D45-7AA6D287B2DA}">
      <dgm:prSet/>
      <dgm:spPr/>
      <dgm:t>
        <a:bodyPr/>
        <a:lstStyle/>
        <a:p>
          <a:endParaRPr lang="en-US"/>
        </a:p>
      </dgm:t>
    </dgm:pt>
    <dgm:pt modelId="{FD11AB56-CDFC-4865-B621-DCC9A7C9F542}">
      <dgm:prSet/>
      <dgm:spPr/>
      <dgm:t>
        <a:bodyPr/>
        <a:lstStyle/>
        <a:p>
          <a:pPr algn="ctr">
            <a:buFontTx/>
            <a:buNone/>
          </a:pPr>
          <a:r>
            <a:rPr lang="en-US" sz="2200" b="1" i="1" u="sng" dirty="0"/>
            <a:t>not</a:t>
          </a:r>
          <a:r>
            <a:rPr lang="en-US" sz="2200" i="1" dirty="0"/>
            <a:t> the invoice due date</a:t>
          </a:r>
        </a:p>
      </dgm:t>
    </dgm:pt>
    <dgm:pt modelId="{D63A3C5C-B1FA-401B-B865-EE9236CCE971}" type="parTrans" cxnId="{58BFC07F-A934-413F-BCEA-F37BB687A9E7}">
      <dgm:prSet/>
      <dgm:spPr/>
      <dgm:t>
        <a:bodyPr/>
        <a:lstStyle/>
        <a:p>
          <a:endParaRPr lang="en-US"/>
        </a:p>
      </dgm:t>
    </dgm:pt>
    <dgm:pt modelId="{41C65CC0-896F-4FC4-ACE4-6E7693728056}" type="sibTrans" cxnId="{58BFC07F-A934-413F-BCEA-F37BB687A9E7}">
      <dgm:prSet/>
      <dgm:spPr/>
      <dgm:t>
        <a:bodyPr/>
        <a:lstStyle/>
        <a:p>
          <a:endParaRPr lang="en-US"/>
        </a:p>
      </dgm:t>
    </dgm:pt>
    <dgm:pt modelId="{1614AB23-0F58-4DA5-BD43-32B3B746B2A7}">
      <dgm:prSet/>
      <dgm:spPr/>
      <dgm:t>
        <a:bodyPr/>
        <a:lstStyle/>
        <a:p>
          <a:pPr algn="ctr">
            <a:buFontTx/>
            <a:buNone/>
          </a:pPr>
          <a:r>
            <a:rPr lang="en-US" sz="2200" b="0" i="1" dirty="0"/>
            <a:t>L</a:t>
          </a:r>
          <a:r>
            <a:rPr lang="en-US" sz="2200" i="1" dirty="0"/>
            <a:t>ease term obligation due date, </a:t>
          </a:r>
          <a:endParaRPr lang="en-US" sz="2200" b="1" i="1" dirty="0"/>
        </a:p>
      </dgm:t>
    </dgm:pt>
    <dgm:pt modelId="{A51F0A6F-9C5F-4846-A209-F5D2311BD8A8}" type="parTrans" cxnId="{BA6EB720-B979-4F17-90D5-D3D3B61C0ED0}">
      <dgm:prSet/>
      <dgm:spPr/>
      <dgm:t>
        <a:bodyPr/>
        <a:lstStyle/>
        <a:p>
          <a:endParaRPr lang="en-US"/>
        </a:p>
      </dgm:t>
    </dgm:pt>
    <dgm:pt modelId="{92825975-001B-4E7F-B23B-8F24B0E5F4A5}" type="sibTrans" cxnId="{BA6EB720-B979-4F17-90D5-D3D3B61C0ED0}">
      <dgm:prSet/>
      <dgm:spPr/>
      <dgm:t>
        <a:bodyPr/>
        <a:lstStyle/>
        <a:p>
          <a:endParaRPr lang="en-US"/>
        </a:p>
      </dgm:t>
    </dgm:pt>
    <dgm:pt modelId="{0B4B9A13-A504-4158-8F2A-7D81BB0F8BFF}" type="pres">
      <dgm:prSet presAssocID="{5432F5B0-6F45-415A-857B-B42DBA4B67B6}" presName="Name0" presStyleCnt="0">
        <dgm:presLayoutVars>
          <dgm:dir/>
          <dgm:animLvl val="lvl"/>
          <dgm:resizeHandles val="exact"/>
        </dgm:presLayoutVars>
      </dgm:prSet>
      <dgm:spPr/>
    </dgm:pt>
    <dgm:pt modelId="{F4B42A8F-DAAA-4114-84EA-B7C6D1C772F7}" type="pres">
      <dgm:prSet presAssocID="{4BB36F10-7616-457C-A9DB-A1714A9EB0CC}" presName="composite" presStyleCnt="0"/>
      <dgm:spPr/>
    </dgm:pt>
    <dgm:pt modelId="{CB346041-9A0D-40FA-9811-900874A11801}" type="pres">
      <dgm:prSet presAssocID="{4BB36F10-7616-457C-A9DB-A1714A9EB0CC}" presName="parTx" presStyleLbl="alignNode1" presStyleIdx="0" presStyleCnt="2" custLinFactNeighborY="812">
        <dgm:presLayoutVars>
          <dgm:chMax val="0"/>
          <dgm:chPref val="0"/>
          <dgm:bulletEnabled val="1"/>
        </dgm:presLayoutVars>
      </dgm:prSet>
      <dgm:spPr/>
    </dgm:pt>
    <dgm:pt modelId="{E56F007B-A365-4D79-83D6-BAA261281711}" type="pres">
      <dgm:prSet presAssocID="{4BB36F10-7616-457C-A9DB-A1714A9EB0CC}" presName="desTx" presStyleLbl="alignAccFollowNode1" presStyleIdx="0" presStyleCnt="2">
        <dgm:presLayoutVars>
          <dgm:bulletEnabled val="1"/>
        </dgm:presLayoutVars>
      </dgm:prSet>
      <dgm:spPr/>
    </dgm:pt>
    <dgm:pt modelId="{9102E493-0C38-4B2F-AC43-96AC934F4CCC}" type="pres">
      <dgm:prSet presAssocID="{FBDDBE68-23D5-4DCC-9861-331679A30575}" presName="space" presStyleCnt="0"/>
      <dgm:spPr/>
    </dgm:pt>
    <dgm:pt modelId="{3D62F615-316A-4E35-8728-06F77FE7476E}" type="pres">
      <dgm:prSet presAssocID="{B9789DA6-A0AD-4ADC-8A42-200E34BB68C6}" presName="composite" presStyleCnt="0"/>
      <dgm:spPr/>
    </dgm:pt>
    <dgm:pt modelId="{44C03EFB-AC8F-4F26-B024-2290BE2170DB}" type="pres">
      <dgm:prSet presAssocID="{B9789DA6-A0AD-4ADC-8A42-200E34BB68C6}" presName="parTx" presStyleLbl="alignNode1" presStyleIdx="1" presStyleCnt="2" custLinFactNeighborY="812">
        <dgm:presLayoutVars>
          <dgm:chMax val="0"/>
          <dgm:chPref val="0"/>
          <dgm:bulletEnabled val="1"/>
        </dgm:presLayoutVars>
      </dgm:prSet>
      <dgm:spPr/>
    </dgm:pt>
    <dgm:pt modelId="{FA061346-3E8D-418D-9D5A-550E1F3BBDDE}" type="pres">
      <dgm:prSet presAssocID="{B9789DA6-A0AD-4ADC-8A42-200E34BB68C6}" presName="desTx" presStyleLbl="alignAccFollowNode1" presStyleIdx="1" presStyleCnt="2" custLinFactNeighborY="139">
        <dgm:presLayoutVars>
          <dgm:bulletEnabled val="1"/>
        </dgm:presLayoutVars>
      </dgm:prSet>
      <dgm:spPr/>
    </dgm:pt>
  </dgm:ptLst>
  <dgm:cxnLst>
    <dgm:cxn modelId="{1143CE04-9342-4E36-95E5-BD418B4B6736}" type="presOf" srcId="{24C9098F-0046-42C4-A46A-B00EE47873DC}" destId="{FA061346-3E8D-418D-9D5A-550E1F3BBDDE}" srcOrd="0" destOrd="3" presId="urn:microsoft.com/office/officeart/2005/8/layout/hList1"/>
    <dgm:cxn modelId="{DAA30006-C7D1-489F-B5CD-C04CA340C930}" srcId="{4BB36F10-7616-457C-A9DB-A1714A9EB0CC}" destId="{AD534A76-E3CD-4712-9C5D-2871EF90E323}" srcOrd="1" destOrd="0" parTransId="{83878E50-8706-4AE8-BEEB-4208877465ED}" sibTransId="{2FB7435B-46FB-4276-8C66-DA1FF022CFB5}"/>
    <dgm:cxn modelId="{98921E13-D4A2-4E37-878E-4A7741F0CF5A}" srcId="{B9789DA6-A0AD-4ADC-8A42-200E34BB68C6}" destId="{5D0D4ECD-1A65-4B7D-BCDB-CD36CAFED460}" srcOrd="2" destOrd="0" parTransId="{B8E320A9-683D-4E8B-85C1-580FEFF61719}" sibTransId="{DECDFF4F-6F19-4534-88C3-DD91DD3B571A}"/>
    <dgm:cxn modelId="{BA6EB720-B979-4F17-90D5-D3D3B61C0ED0}" srcId="{B9789DA6-A0AD-4ADC-8A42-200E34BB68C6}" destId="{1614AB23-0F58-4DA5-BD43-32B3B746B2A7}" srcOrd="4" destOrd="0" parTransId="{A51F0A6F-9C5F-4846-A209-F5D2311BD8A8}" sibTransId="{92825975-001B-4E7F-B23B-8F24B0E5F4A5}"/>
    <dgm:cxn modelId="{5159EA21-8E72-4A70-9EFE-0A92051410B2}" type="presOf" srcId="{AD534A76-E3CD-4712-9C5D-2871EF90E323}" destId="{E56F007B-A365-4D79-83D6-BAA261281711}" srcOrd="0" destOrd="1" presId="urn:microsoft.com/office/officeart/2005/8/layout/hList1"/>
    <dgm:cxn modelId="{C959CD2D-D4EF-4C87-9EB9-37B36482D4D7}" type="presOf" srcId="{CD7ED383-F852-4F79-9A6D-B40B0B0A9FE6}" destId="{FA061346-3E8D-418D-9D5A-550E1F3BBDDE}" srcOrd="0" destOrd="1" presId="urn:microsoft.com/office/officeart/2005/8/layout/hList1"/>
    <dgm:cxn modelId="{30389032-CBA6-4EFD-9EB7-678BAC5377EB}" srcId="{4BB36F10-7616-457C-A9DB-A1714A9EB0CC}" destId="{512C4114-8E29-454E-B6C5-B1CB888709B3}" srcOrd="2" destOrd="0" parTransId="{C03FBEA5-1E9B-48FE-A4A0-C34BE3733947}" sibTransId="{BB2D2229-1139-4B7F-8A59-630CCF662624}"/>
    <dgm:cxn modelId="{F74CEE38-6BE0-4DCA-9BE0-A6E9ACBA5B2D}" srcId="{B9789DA6-A0AD-4ADC-8A42-200E34BB68C6}" destId="{6F2C5D5E-003D-4DBE-AB64-F0A863D70419}" srcOrd="0" destOrd="0" parTransId="{08A91F28-BDAE-4E9D-89C5-0F7254EA35EC}" sibTransId="{706A7E4A-E3B9-486A-9305-F220FA7902EB}"/>
    <dgm:cxn modelId="{DD7B115C-939E-4084-A141-940141B708C7}" type="presOf" srcId="{4BB36F10-7616-457C-A9DB-A1714A9EB0CC}" destId="{CB346041-9A0D-40FA-9811-900874A11801}" srcOrd="0" destOrd="0" presId="urn:microsoft.com/office/officeart/2005/8/layout/hList1"/>
    <dgm:cxn modelId="{C1ADBC73-9313-43BC-9C26-E290ED1904D3}" srcId="{5432F5B0-6F45-415A-857B-B42DBA4B67B6}" destId="{4BB36F10-7616-457C-A9DB-A1714A9EB0CC}" srcOrd="0" destOrd="0" parTransId="{54F45457-9835-4BA4-9F35-E342996875BC}" sibTransId="{FBDDBE68-23D5-4DCC-9861-331679A30575}"/>
    <dgm:cxn modelId="{58BFC07F-A934-413F-BCEA-F37BB687A9E7}" srcId="{B9789DA6-A0AD-4ADC-8A42-200E34BB68C6}" destId="{FD11AB56-CDFC-4865-B621-DCC9A7C9F542}" srcOrd="5" destOrd="0" parTransId="{D63A3C5C-B1FA-401B-B865-EE9236CCE971}" sibTransId="{41C65CC0-896F-4FC4-ACE4-6E7693728056}"/>
    <dgm:cxn modelId="{0909C782-E02D-4B63-8D45-7AA6D287B2DA}" srcId="{B9789DA6-A0AD-4ADC-8A42-200E34BB68C6}" destId="{CD7ED383-F852-4F79-9A6D-B40B0B0A9FE6}" srcOrd="1" destOrd="0" parTransId="{F0A0D23A-3523-407A-B17C-71D7C5EF934D}" sibTransId="{F75C340C-22FC-4774-B71B-93C59315F617}"/>
    <dgm:cxn modelId="{9EECF695-37F5-40E1-9C8B-B9BC1E90A58C}" type="presOf" srcId="{1A5884AD-6C23-45A9-ADFD-30A45509334C}" destId="{E56F007B-A365-4D79-83D6-BAA261281711}" srcOrd="0" destOrd="0" presId="urn:microsoft.com/office/officeart/2005/8/layout/hList1"/>
    <dgm:cxn modelId="{9377929A-A264-4362-84DB-0A6F82B75E82}" type="presOf" srcId="{512C4114-8E29-454E-B6C5-B1CB888709B3}" destId="{E56F007B-A365-4D79-83D6-BAA261281711}" srcOrd="0" destOrd="2" presId="urn:microsoft.com/office/officeart/2005/8/layout/hList1"/>
    <dgm:cxn modelId="{68F1D5AF-1C1D-4B90-BB80-24AEDFF2AE73}" srcId="{5432F5B0-6F45-415A-857B-B42DBA4B67B6}" destId="{B9789DA6-A0AD-4ADC-8A42-200E34BB68C6}" srcOrd="1" destOrd="0" parTransId="{DA5A7A9D-3B33-4CFF-8494-977959A25571}" sibTransId="{65A35C87-73C0-4496-AD5C-E51ACA9FB544}"/>
    <dgm:cxn modelId="{4C21ACC3-62AF-40AA-872F-0BB9B1FC786E}" srcId="{4BB36F10-7616-457C-A9DB-A1714A9EB0CC}" destId="{1A5884AD-6C23-45A9-ADFD-30A45509334C}" srcOrd="0" destOrd="0" parTransId="{BB7629A9-9ECF-4A35-BC46-A313C84648C3}" sibTransId="{4EE38ABB-1014-408C-8961-77DC085628A9}"/>
    <dgm:cxn modelId="{C576B7C3-3BAF-41F0-ACAB-8B49E39F8DA8}" type="presOf" srcId="{FD11AB56-CDFC-4865-B621-DCC9A7C9F542}" destId="{FA061346-3E8D-418D-9D5A-550E1F3BBDDE}" srcOrd="0" destOrd="5" presId="urn:microsoft.com/office/officeart/2005/8/layout/hList1"/>
    <dgm:cxn modelId="{1F0095D0-F5A7-42A3-80F4-91112F8FE6EB}" type="presOf" srcId="{1614AB23-0F58-4DA5-BD43-32B3B746B2A7}" destId="{FA061346-3E8D-418D-9D5A-550E1F3BBDDE}" srcOrd="0" destOrd="4" presId="urn:microsoft.com/office/officeart/2005/8/layout/hList1"/>
    <dgm:cxn modelId="{D63FBED0-AFD8-4608-9DEA-2E55B82ACE21}" srcId="{B9789DA6-A0AD-4ADC-8A42-200E34BB68C6}" destId="{24C9098F-0046-42C4-A46A-B00EE47873DC}" srcOrd="3" destOrd="0" parTransId="{5AB016A1-3B88-411D-AE93-791EA91A77F6}" sibTransId="{E8AFEE68-5D6F-48A7-9E08-69A1746FA022}"/>
    <dgm:cxn modelId="{3E880AD1-1A56-45D2-90CE-37C0FB3DC6DD}" type="presOf" srcId="{6F2C5D5E-003D-4DBE-AB64-F0A863D70419}" destId="{FA061346-3E8D-418D-9D5A-550E1F3BBDDE}" srcOrd="0" destOrd="0" presId="urn:microsoft.com/office/officeart/2005/8/layout/hList1"/>
    <dgm:cxn modelId="{F47EA7D5-5F04-4B64-A241-1166C3D1DC6D}" type="presOf" srcId="{B9789DA6-A0AD-4ADC-8A42-200E34BB68C6}" destId="{44C03EFB-AC8F-4F26-B024-2290BE2170DB}" srcOrd="0" destOrd="0" presId="urn:microsoft.com/office/officeart/2005/8/layout/hList1"/>
    <dgm:cxn modelId="{BDBA30E2-AD77-4F51-91C5-534850E381AE}" type="presOf" srcId="{5432F5B0-6F45-415A-857B-B42DBA4B67B6}" destId="{0B4B9A13-A504-4158-8F2A-7D81BB0F8BFF}" srcOrd="0" destOrd="0" presId="urn:microsoft.com/office/officeart/2005/8/layout/hList1"/>
    <dgm:cxn modelId="{A3FB48EC-7A2E-482A-936E-8240FD088E9E}" type="presOf" srcId="{5D0D4ECD-1A65-4B7D-BCDB-CD36CAFED460}" destId="{FA061346-3E8D-418D-9D5A-550E1F3BBDDE}" srcOrd="0" destOrd="2" presId="urn:microsoft.com/office/officeart/2005/8/layout/hList1"/>
    <dgm:cxn modelId="{5F544338-EBDC-4607-B09C-83B2636977E5}" type="presParOf" srcId="{0B4B9A13-A504-4158-8F2A-7D81BB0F8BFF}" destId="{F4B42A8F-DAAA-4114-84EA-B7C6D1C772F7}" srcOrd="0" destOrd="0" presId="urn:microsoft.com/office/officeart/2005/8/layout/hList1"/>
    <dgm:cxn modelId="{B0D638B3-FDE4-4EE4-8EB6-EF4897D913A7}" type="presParOf" srcId="{F4B42A8F-DAAA-4114-84EA-B7C6D1C772F7}" destId="{CB346041-9A0D-40FA-9811-900874A11801}" srcOrd="0" destOrd="0" presId="urn:microsoft.com/office/officeart/2005/8/layout/hList1"/>
    <dgm:cxn modelId="{2981478C-2382-4352-8DEC-ED3DD01AED95}" type="presParOf" srcId="{F4B42A8F-DAAA-4114-84EA-B7C6D1C772F7}" destId="{E56F007B-A365-4D79-83D6-BAA261281711}" srcOrd="1" destOrd="0" presId="urn:microsoft.com/office/officeart/2005/8/layout/hList1"/>
    <dgm:cxn modelId="{C41EC825-873A-4EF0-BFDD-E4F0E7734ED1}" type="presParOf" srcId="{0B4B9A13-A504-4158-8F2A-7D81BB0F8BFF}" destId="{9102E493-0C38-4B2F-AC43-96AC934F4CCC}" srcOrd="1" destOrd="0" presId="urn:microsoft.com/office/officeart/2005/8/layout/hList1"/>
    <dgm:cxn modelId="{EAE6C5F9-2234-4FD3-A386-24A4313A0D90}" type="presParOf" srcId="{0B4B9A13-A504-4158-8F2A-7D81BB0F8BFF}" destId="{3D62F615-316A-4E35-8728-06F77FE7476E}" srcOrd="2" destOrd="0" presId="urn:microsoft.com/office/officeart/2005/8/layout/hList1"/>
    <dgm:cxn modelId="{3E457172-E2CF-42B0-AEA1-09E30ED1BF4A}" type="presParOf" srcId="{3D62F615-316A-4E35-8728-06F77FE7476E}" destId="{44C03EFB-AC8F-4F26-B024-2290BE2170DB}" srcOrd="0" destOrd="0" presId="urn:microsoft.com/office/officeart/2005/8/layout/hList1"/>
    <dgm:cxn modelId="{B6311005-113A-4618-890B-06B40D74FC79}" type="presParOf" srcId="{3D62F615-316A-4E35-8728-06F77FE7476E}" destId="{FA061346-3E8D-418D-9D5A-550E1F3BBD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6597EB-91F2-47DB-B619-4CDE17803C70}"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D95F53A1-204A-4B04-81BB-6B3695434237}">
      <dgm:prSet/>
      <dgm:spPr>
        <a:solidFill>
          <a:srgbClr val="005024"/>
        </a:solidFill>
      </dgm:spPr>
      <dgm:t>
        <a:bodyPr/>
        <a:lstStyle/>
        <a:p>
          <a:r>
            <a:rPr lang="en-US" dirty="0"/>
            <a:t>Interest Schedule</a:t>
          </a:r>
        </a:p>
      </dgm:t>
    </dgm:pt>
    <dgm:pt modelId="{F4373C2A-2F23-40F9-950F-BAEA3FB60A56}" type="parTrans" cxnId="{77FD43A0-3F37-4250-AA6C-A010E7F3DDF0}">
      <dgm:prSet/>
      <dgm:spPr/>
      <dgm:t>
        <a:bodyPr/>
        <a:lstStyle/>
        <a:p>
          <a:endParaRPr lang="en-US"/>
        </a:p>
      </dgm:t>
    </dgm:pt>
    <dgm:pt modelId="{7615E303-16B3-4688-86C9-D967DC56D325}" type="sibTrans" cxnId="{77FD43A0-3F37-4250-AA6C-A010E7F3DDF0}">
      <dgm:prSet/>
      <dgm:spPr/>
      <dgm:t>
        <a:bodyPr/>
        <a:lstStyle/>
        <a:p>
          <a:endParaRPr lang="en-US"/>
        </a:p>
      </dgm:t>
    </dgm:pt>
    <dgm:pt modelId="{AC2834B6-1319-41F6-A0D2-2198422D1B52}">
      <dgm:prSet/>
      <dgm:spPr/>
      <dgm:t>
        <a:bodyPr/>
        <a:lstStyle/>
        <a:p>
          <a:r>
            <a:rPr lang="en-US" dirty="0"/>
            <a:t>Estimate amount</a:t>
          </a:r>
        </a:p>
      </dgm:t>
    </dgm:pt>
    <dgm:pt modelId="{4534B367-160F-40F6-8ACA-04659073A4F2}" type="parTrans" cxnId="{83A58897-B6F6-4F56-AC15-8DED5A575D63}">
      <dgm:prSet/>
      <dgm:spPr/>
      <dgm:t>
        <a:bodyPr/>
        <a:lstStyle/>
        <a:p>
          <a:endParaRPr lang="en-US"/>
        </a:p>
      </dgm:t>
    </dgm:pt>
    <dgm:pt modelId="{5002906D-F6B5-4DB6-BF09-C5F59E54383C}" type="sibTrans" cxnId="{83A58897-B6F6-4F56-AC15-8DED5A575D63}">
      <dgm:prSet/>
      <dgm:spPr/>
      <dgm:t>
        <a:bodyPr/>
        <a:lstStyle/>
        <a:p>
          <a:endParaRPr lang="en-US"/>
        </a:p>
      </dgm:t>
    </dgm:pt>
    <dgm:pt modelId="{06AB6014-34C1-4392-B97B-7038692E2397}">
      <dgm:prSet/>
      <dgm:spPr/>
      <dgm:t>
        <a:bodyPr/>
        <a:lstStyle/>
        <a:p>
          <a:r>
            <a:rPr lang="en-US" dirty="0"/>
            <a:t>Royalties</a:t>
          </a:r>
        </a:p>
      </dgm:t>
    </dgm:pt>
    <dgm:pt modelId="{B3359E7B-541B-47A3-8312-A0E710B70551}" type="parTrans" cxnId="{B4BA128B-B1B7-458E-B121-16B44B055733}">
      <dgm:prSet/>
      <dgm:spPr/>
      <dgm:t>
        <a:bodyPr/>
        <a:lstStyle/>
        <a:p>
          <a:endParaRPr lang="en-US"/>
        </a:p>
      </dgm:t>
    </dgm:pt>
    <dgm:pt modelId="{5D552AE9-6943-4965-B834-C8290999EA67}" type="sibTrans" cxnId="{B4BA128B-B1B7-458E-B121-16B44B055733}">
      <dgm:prSet/>
      <dgm:spPr/>
      <dgm:t>
        <a:bodyPr/>
        <a:lstStyle/>
        <a:p>
          <a:endParaRPr lang="en-US"/>
        </a:p>
      </dgm:t>
    </dgm:pt>
    <dgm:pt modelId="{477C0F42-025E-4FC4-92E8-EF14EA1B8C32}">
      <dgm:prSet/>
      <dgm:spPr/>
      <dgm:t>
        <a:bodyPr/>
        <a:lstStyle/>
        <a:p>
          <a:r>
            <a:rPr lang="en-US" dirty="0"/>
            <a:t>Variance</a:t>
          </a:r>
        </a:p>
      </dgm:t>
    </dgm:pt>
    <dgm:pt modelId="{3F7F5191-94B3-4033-B471-6C07F9B83B1A}" type="parTrans" cxnId="{81529DFF-08E9-4E51-A53F-125ACB6F3BC8}">
      <dgm:prSet/>
      <dgm:spPr/>
      <dgm:t>
        <a:bodyPr/>
        <a:lstStyle/>
        <a:p>
          <a:endParaRPr lang="en-US"/>
        </a:p>
      </dgm:t>
    </dgm:pt>
    <dgm:pt modelId="{EECD4612-4234-4324-991B-35E622902F8D}" type="sibTrans" cxnId="{81529DFF-08E9-4E51-A53F-125ACB6F3BC8}">
      <dgm:prSet/>
      <dgm:spPr/>
      <dgm:t>
        <a:bodyPr/>
        <a:lstStyle/>
        <a:p>
          <a:endParaRPr lang="en-US"/>
        </a:p>
      </dgm:t>
    </dgm:pt>
    <dgm:pt modelId="{E5B894FB-0BF5-4D9C-AC49-669CFF2BA329}">
      <dgm:prSet/>
      <dgm:spPr/>
      <dgm:t>
        <a:bodyPr/>
        <a:lstStyle/>
        <a:p>
          <a:r>
            <a:rPr lang="en-US" dirty="0"/>
            <a:t>Late Payment Allocation</a:t>
          </a:r>
        </a:p>
      </dgm:t>
    </dgm:pt>
    <dgm:pt modelId="{35DC5F90-93EA-43F0-A28C-C01F9B655C15}" type="parTrans" cxnId="{8914CD37-D1A2-4DED-B49A-A59B51C65805}">
      <dgm:prSet/>
      <dgm:spPr/>
      <dgm:t>
        <a:bodyPr/>
        <a:lstStyle/>
        <a:p>
          <a:endParaRPr lang="en-US"/>
        </a:p>
      </dgm:t>
    </dgm:pt>
    <dgm:pt modelId="{80B422B9-A7FB-4B29-91F7-EC3FF685DD85}" type="sibTrans" cxnId="{8914CD37-D1A2-4DED-B49A-A59B51C65805}">
      <dgm:prSet/>
      <dgm:spPr/>
      <dgm:t>
        <a:bodyPr/>
        <a:lstStyle/>
        <a:p>
          <a:endParaRPr lang="en-US"/>
        </a:p>
      </dgm:t>
    </dgm:pt>
    <dgm:pt modelId="{5BF85CE9-CCE7-43A6-AD5E-BD493CC8F6E9}">
      <dgm:prSet/>
      <dgm:spPr/>
      <dgm:t>
        <a:bodyPr/>
        <a:lstStyle/>
        <a:p>
          <a:r>
            <a:rPr lang="en-US" dirty="0"/>
            <a:t>Payments applied</a:t>
          </a:r>
        </a:p>
      </dgm:t>
    </dgm:pt>
    <dgm:pt modelId="{60E95D6D-EDC2-4A65-A06B-759C9083AD89}" type="parTrans" cxnId="{6E112F78-9913-409B-8E72-D2EFA99B7F29}">
      <dgm:prSet/>
      <dgm:spPr/>
      <dgm:t>
        <a:bodyPr/>
        <a:lstStyle/>
        <a:p>
          <a:endParaRPr lang="en-US"/>
        </a:p>
      </dgm:t>
    </dgm:pt>
    <dgm:pt modelId="{DDE475F2-6069-4BEB-9761-8149243B3A25}" type="sibTrans" cxnId="{6E112F78-9913-409B-8E72-D2EFA99B7F29}">
      <dgm:prSet/>
      <dgm:spPr/>
      <dgm:t>
        <a:bodyPr/>
        <a:lstStyle/>
        <a:p>
          <a:endParaRPr lang="en-US"/>
        </a:p>
      </dgm:t>
    </dgm:pt>
    <dgm:pt modelId="{42B03F61-AF20-4801-B896-66297FED57F1}">
      <dgm:prSet/>
      <dgm:spPr/>
      <dgm:t>
        <a:bodyPr/>
        <a:lstStyle/>
        <a:p>
          <a:r>
            <a:rPr lang="en-US"/>
            <a:t>Due date for each sales date</a:t>
          </a:r>
        </a:p>
      </dgm:t>
    </dgm:pt>
    <dgm:pt modelId="{1CC45BE3-BB2D-41D0-AEEA-8F39F1E755CB}" type="parTrans" cxnId="{D1FB4A9C-BEEC-4550-A02B-B378AF64CCFF}">
      <dgm:prSet/>
      <dgm:spPr/>
      <dgm:t>
        <a:bodyPr/>
        <a:lstStyle/>
        <a:p>
          <a:endParaRPr lang="en-US"/>
        </a:p>
      </dgm:t>
    </dgm:pt>
    <dgm:pt modelId="{5B3CAB65-DAFA-4AE4-8205-B04C6BEDD7E4}" type="sibTrans" cxnId="{D1FB4A9C-BEEC-4550-A02B-B378AF64CCFF}">
      <dgm:prSet/>
      <dgm:spPr/>
      <dgm:t>
        <a:bodyPr/>
        <a:lstStyle/>
        <a:p>
          <a:endParaRPr lang="en-US"/>
        </a:p>
      </dgm:t>
    </dgm:pt>
    <dgm:pt modelId="{B357017B-B1A5-44DB-BE2B-0942BB44FCBD}">
      <dgm:prSet/>
      <dgm:spPr/>
      <dgm:t>
        <a:bodyPr/>
        <a:lstStyle/>
        <a:p>
          <a:r>
            <a:rPr lang="en-US" dirty="0"/>
            <a:t>Shows interest type - late royalty payment, insufficient estimate</a:t>
          </a:r>
        </a:p>
      </dgm:t>
    </dgm:pt>
    <dgm:pt modelId="{A4D07DE8-3744-4489-A459-3AF5929D7B28}" type="parTrans" cxnId="{6BE1B2B8-181B-4EEB-9EC8-C5D02A2A62B2}">
      <dgm:prSet/>
      <dgm:spPr/>
      <dgm:t>
        <a:bodyPr/>
        <a:lstStyle/>
        <a:p>
          <a:endParaRPr lang="en-US"/>
        </a:p>
      </dgm:t>
    </dgm:pt>
    <dgm:pt modelId="{90FF174D-41E0-4CAB-8D1B-FCDF2FE8AAC8}" type="sibTrans" cxnId="{6BE1B2B8-181B-4EEB-9EC8-C5D02A2A62B2}">
      <dgm:prSet/>
      <dgm:spPr/>
      <dgm:t>
        <a:bodyPr/>
        <a:lstStyle/>
        <a:p>
          <a:endParaRPr lang="en-US"/>
        </a:p>
      </dgm:t>
    </dgm:pt>
    <dgm:pt modelId="{2356609B-4474-4968-B249-F5B3AFE6CA91}">
      <dgm:prSet/>
      <dgm:spPr/>
      <dgm:t>
        <a:bodyPr/>
        <a:lstStyle/>
        <a:p>
          <a:r>
            <a:rPr lang="en-US" dirty="0"/>
            <a:t>Lease number </a:t>
          </a:r>
        </a:p>
      </dgm:t>
    </dgm:pt>
    <dgm:pt modelId="{6CF2A4FF-4426-4D92-9E57-1559ECC95CE2}" type="parTrans" cxnId="{0CD13C1C-3121-4ECB-8272-FEF079BE1938}">
      <dgm:prSet/>
      <dgm:spPr/>
      <dgm:t>
        <a:bodyPr/>
        <a:lstStyle/>
        <a:p>
          <a:endParaRPr lang="en-US"/>
        </a:p>
      </dgm:t>
    </dgm:pt>
    <dgm:pt modelId="{9BFBECF7-F879-46CE-9261-F62A27D5ED68}" type="sibTrans" cxnId="{0CD13C1C-3121-4ECB-8272-FEF079BE1938}">
      <dgm:prSet/>
      <dgm:spPr/>
      <dgm:t>
        <a:bodyPr/>
        <a:lstStyle/>
        <a:p>
          <a:endParaRPr lang="en-US"/>
        </a:p>
      </dgm:t>
    </dgm:pt>
    <dgm:pt modelId="{027FF132-48FF-4591-A4AC-9FD253A2C990}">
      <dgm:prSet/>
      <dgm:spPr/>
      <dgm:t>
        <a:bodyPr/>
        <a:lstStyle/>
        <a:p>
          <a:r>
            <a:rPr lang="en-US" dirty="0"/>
            <a:t>Interest calculation details</a:t>
          </a:r>
        </a:p>
      </dgm:t>
    </dgm:pt>
    <dgm:pt modelId="{1C493B1D-E09B-45CB-8644-4D01576565B8}" type="parTrans" cxnId="{23648D26-E658-45A3-BDFB-EBDB0199C906}">
      <dgm:prSet/>
      <dgm:spPr/>
      <dgm:t>
        <a:bodyPr/>
        <a:lstStyle/>
        <a:p>
          <a:endParaRPr lang="en-US"/>
        </a:p>
      </dgm:t>
    </dgm:pt>
    <dgm:pt modelId="{DB243173-2455-4975-836B-9E7AD60B87F0}" type="sibTrans" cxnId="{23648D26-E658-45A3-BDFB-EBDB0199C906}">
      <dgm:prSet/>
      <dgm:spPr/>
      <dgm:t>
        <a:bodyPr/>
        <a:lstStyle/>
        <a:p>
          <a:endParaRPr lang="en-US"/>
        </a:p>
      </dgm:t>
    </dgm:pt>
    <dgm:pt modelId="{9B510B66-DD77-40FE-9213-872B1A0E3055}">
      <dgm:prSet/>
      <dgm:spPr/>
      <dgm:t>
        <a:bodyPr/>
        <a:lstStyle/>
        <a:p>
          <a:r>
            <a:rPr lang="en-US" dirty="0"/>
            <a:t>Estimate Report</a:t>
          </a:r>
        </a:p>
      </dgm:t>
    </dgm:pt>
    <dgm:pt modelId="{5B89169F-C226-41B7-91A7-DE10C270828D}" type="parTrans" cxnId="{B531CC20-F938-41EF-9380-2180FBEA4F0D}">
      <dgm:prSet/>
      <dgm:spPr/>
      <dgm:t>
        <a:bodyPr/>
        <a:lstStyle/>
        <a:p>
          <a:endParaRPr lang="en-US"/>
        </a:p>
      </dgm:t>
    </dgm:pt>
    <dgm:pt modelId="{D246ADF4-3F75-4BE5-9E8E-73399D1DE955}" type="sibTrans" cxnId="{B531CC20-F938-41EF-9380-2180FBEA4F0D}">
      <dgm:prSet/>
      <dgm:spPr/>
      <dgm:t>
        <a:bodyPr/>
        <a:lstStyle/>
        <a:p>
          <a:endParaRPr lang="en-US"/>
        </a:p>
      </dgm:t>
    </dgm:pt>
    <dgm:pt modelId="{56C880D9-99A9-406F-A2AE-8F65B42740C1}" type="pres">
      <dgm:prSet presAssocID="{8C6597EB-91F2-47DB-B619-4CDE17803C70}" presName="Name0" presStyleCnt="0">
        <dgm:presLayoutVars>
          <dgm:dir/>
          <dgm:animLvl val="lvl"/>
          <dgm:resizeHandles val="exact"/>
        </dgm:presLayoutVars>
      </dgm:prSet>
      <dgm:spPr/>
    </dgm:pt>
    <dgm:pt modelId="{2C53A7DA-5C51-4C36-A04A-B103B73288AF}" type="pres">
      <dgm:prSet presAssocID="{D95F53A1-204A-4B04-81BB-6B3695434237}" presName="linNode" presStyleCnt="0"/>
      <dgm:spPr/>
    </dgm:pt>
    <dgm:pt modelId="{D46AB856-53BD-4A42-A3FE-4E44FC922043}" type="pres">
      <dgm:prSet presAssocID="{D95F53A1-204A-4B04-81BB-6B3695434237}" presName="parentText" presStyleLbl="node1" presStyleIdx="0" presStyleCnt="3" custScaleX="62474" custLinFactNeighborX="-3" custLinFactNeighborY="-151">
        <dgm:presLayoutVars>
          <dgm:chMax val="1"/>
          <dgm:bulletEnabled val="1"/>
        </dgm:presLayoutVars>
      </dgm:prSet>
      <dgm:spPr/>
    </dgm:pt>
    <dgm:pt modelId="{D835AB69-A609-4D8F-88E2-FB2DA7792AF7}" type="pres">
      <dgm:prSet presAssocID="{D95F53A1-204A-4B04-81BB-6B3695434237}" presName="descendantText" presStyleLbl="alignAccFollowNode1" presStyleIdx="0" presStyleCnt="3" custScaleX="133072" custLinFactNeighborX="-424" custLinFactNeighborY="-376">
        <dgm:presLayoutVars>
          <dgm:bulletEnabled val="1"/>
        </dgm:presLayoutVars>
      </dgm:prSet>
      <dgm:spPr/>
    </dgm:pt>
    <dgm:pt modelId="{D44C59BD-2FDB-4AE2-8E7B-5666806250C1}" type="pres">
      <dgm:prSet presAssocID="{7615E303-16B3-4688-86C9-D967DC56D325}" presName="sp" presStyleCnt="0"/>
      <dgm:spPr/>
    </dgm:pt>
    <dgm:pt modelId="{D26B062F-46F8-43F9-BFCF-5513D4E1F4AF}" type="pres">
      <dgm:prSet presAssocID="{9B510B66-DD77-40FE-9213-872B1A0E3055}" presName="linNode" presStyleCnt="0"/>
      <dgm:spPr/>
    </dgm:pt>
    <dgm:pt modelId="{84D7594C-2CB9-4B92-9D79-6A1217EF0E7B}" type="pres">
      <dgm:prSet presAssocID="{9B510B66-DD77-40FE-9213-872B1A0E3055}" presName="parentText" presStyleLbl="node1" presStyleIdx="1" presStyleCnt="3" custScaleX="58022">
        <dgm:presLayoutVars>
          <dgm:chMax val="1"/>
          <dgm:bulletEnabled val="1"/>
        </dgm:presLayoutVars>
      </dgm:prSet>
      <dgm:spPr/>
    </dgm:pt>
    <dgm:pt modelId="{FFA19672-FAB4-49C0-BBB7-D2E5D38DF550}" type="pres">
      <dgm:prSet presAssocID="{9B510B66-DD77-40FE-9213-872B1A0E3055}" presName="descendantText" presStyleLbl="alignAccFollowNode1" presStyleIdx="1" presStyleCnt="3" custScaleX="123759" custLinFactNeighborY="0">
        <dgm:presLayoutVars>
          <dgm:bulletEnabled val="1"/>
        </dgm:presLayoutVars>
      </dgm:prSet>
      <dgm:spPr/>
    </dgm:pt>
    <dgm:pt modelId="{75529186-EEDD-4C3A-A3DE-07F1FD76D0CF}" type="pres">
      <dgm:prSet presAssocID="{D246ADF4-3F75-4BE5-9E8E-73399D1DE955}" presName="sp" presStyleCnt="0"/>
      <dgm:spPr/>
    </dgm:pt>
    <dgm:pt modelId="{E44BF1E5-2C76-4B54-917C-BE8AA2970C2B}" type="pres">
      <dgm:prSet presAssocID="{E5B894FB-0BF5-4D9C-AC49-669CFF2BA329}" presName="linNode" presStyleCnt="0"/>
      <dgm:spPr/>
    </dgm:pt>
    <dgm:pt modelId="{9484AF74-BCA5-457F-9311-9655EC9F7B40}" type="pres">
      <dgm:prSet presAssocID="{E5B894FB-0BF5-4D9C-AC49-669CFF2BA329}" presName="parentText" presStyleLbl="node1" presStyleIdx="2" presStyleCnt="3" custScaleX="62474" custLinFactNeighborX="-10554">
        <dgm:presLayoutVars>
          <dgm:chMax val="1"/>
          <dgm:bulletEnabled val="1"/>
        </dgm:presLayoutVars>
      </dgm:prSet>
      <dgm:spPr/>
    </dgm:pt>
    <dgm:pt modelId="{AE95331D-8AC2-4861-B7D2-D5E33176C2A9}" type="pres">
      <dgm:prSet presAssocID="{E5B894FB-0BF5-4D9C-AC49-669CFF2BA329}" presName="descendantText" presStyleLbl="alignAccFollowNode1" presStyleIdx="2" presStyleCnt="3" custScaleX="133072" custLinFactNeighborX="-424" custLinFactNeighborY="2790">
        <dgm:presLayoutVars>
          <dgm:bulletEnabled val="1"/>
        </dgm:presLayoutVars>
      </dgm:prSet>
      <dgm:spPr/>
    </dgm:pt>
  </dgm:ptLst>
  <dgm:cxnLst>
    <dgm:cxn modelId="{804D1103-ADA7-4DF4-8589-DAEBF77E20A7}" type="presOf" srcId="{9B510B66-DD77-40FE-9213-872B1A0E3055}" destId="{84D7594C-2CB9-4B92-9D79-6A1217EF0E7B}" srcOrd="0" destOrd="0" presId="urn:microsoft.com/office/officeart/2005/8/layout/vList5"/>
    <dgm:cxn modelId="{0CD13C1C-3121-4ECB-8272-FEF079BE1938}" srcId="{D95F53A1-204A-4B04-81BB-6B3695434237}" destId="{2356609B-4474-4968-B249-F5B3AFE6CA91}" srcOrd="1" destOrd="0" parTransId="{6CF2A4FF-4426-4D92-9E57-1559ECC95CE2}" sibTransId="{9BFBECF7-F879-46CE-9261-F62A27D5ED68}"/>
    <dgm:cxn modelId="{B531CC20-F938-41EF-9380-2180FBEA4F0D}" srcId="{8C6597EB-91F2-47DB-B619-4CDE17803C70}" destId="{9B510B66-DD77-40FE-9213-872B1A0E3055}" srcOrd="1" destOrd="0" parTransId="{5B89169F-C226-41B7-91A7-DE10C270828D}" sibTransId="{D246ADF4-3F75-4BE5-9E8E-73399D1DE955}"/>
    <dgm:cxn modelId="{23648D26-E658-45A3-BDFB-EBDB0199C906}" srcId="{D95F53A1-204A-4B04-81BB-6B3695434237}" destId="{027FF132-48FF-4591-A4AC-9FD253A2C990}" srcOrd="2" destOrd="0" parTransId="{1C493B1D-E09B-45CB-8644-4D01576565B8}" sibTransId="{DB243173-2455-4975-836B-9E7AD60B87F0}"/>
    <dgm:cxn modelId="{8914CD37-D1A2-4DED-B49A-A59B51C65805}" srcId="{8C6597EB-91F2-47DB-B619-4CDE17803C70}" destId="{E5B894FB-0BF5-4D9C-AC49-669CFF2BA329}" srcOrd="2" destOrd="0" parTransId="{35DC5F90-93EA-43F0-A28C-C01F9B655C15}" sibTransId="{80B422B9-A7FB-4B29-91F7-EC3FF685DD85}"/>
    <dgm:cxn modelId="{61AF3E3A-FA39-4FAC-AD0C-38088D497916}" type="presOf" srcId="{B357017B-B1A5-44DB-BE2B-0942BB44FCBD}" destId="{D835AB69-A609-4D8F-88E2-FB2DA7792AF7}" srcOrd="0" destOrd="0" presId="urn:microsoft.com/office/officeart/2005/8/layout/vList5"/>
    <dgm:cxn modelId="{2799BD43-9E1E-4323-8428-6F39534416D6}" type="presOf" srcId="{2356609B-4474-4968-B249-F5B3AFE6CA91}" destId="{D835AB69-A609-4D8F-88E2-FB2DA7792AF7}" srcOrd="0" destOrd="1" presId="urn:microsoft.com/office/officeart/2005/8/layout/vList5"/>
    <dgm:cxn modelId="{411F9C50-60C3-4335-BFE2-E874AE634073}" type="presOf" srcId="{06AB6014-34C1-4392-B97B-7038692E2397}" destId="{FFA19672-FAB4-49C0-BBB7-D2E5D38DF550}" srcOrd="0" destOrd="1" presId="urn:microsoft.com/office/officeart/2005/8/layout/vList5"/>
    <dgm:cxn modelId="{F35B4C75-4470-40ED-860B-B6EBFDC01493}" type="presOf" srcId="{5BF85CE9-CCE7-43A6-AD5E-BD493CC8F6E9}" destId="{AE95331D-8AC2-4861-B7D2-D5E33176C2A9}" srcOrd="0" destOrd="0" presId="urn:microsoft.com/office/officeart/2005/8/layout/vList5"/>
    <dgm:cxn modelId="{6E112F78-9913-409B-8E72-D2EFA99B7F29}" srcId="{E5B894FB-0BF5-4D9C-AC49-669CFF2BA329}" destId="{5BF85CE9-CCE7-43A6-AD5E-BD493CC8F6E9}" srcOrd="0" destOrd="0" parTransId="{60E95D6D-EDC2-4A65-A06B-759C9083AD89}" sibTransId="{DDE475F2-6069-4BEB-9761-8149243B3A25}"/>
    <dgm:cxn modelId="{D8836358-967C-4F8C-8E17-9926A5131044}" type="presOf" srcId="{42B03F61-AF20-4801-B896-66297FED57F1}" destId="{AE95331D-8AC2-4861-B7D2-D5E33176C2A9}" srcOrd="0" destOrd="1" presId="urn:microsoft.com/office/officeart/2005/8/layout/vList5"/>
    <dgm:cxn modelId="{9C9EB684-7C40-41C2-91DA-15DC1E62ADE3}" type="presOf" srcId="{AC2834B6-1319-41F6-A0D2-2198422D1B52}" destId="{FFA19672-FAB4-49C0-BBB7-D2E5D38DF550}" srcOrd="0" destOrd="0" presId="urn:microsoft.com/office/officeart/2005/8/layout/vList5"/>
    <dgm:cxn modelId="{B4BA128B-B1B7-458E-B121-16B44B055733}" srcId="{9B510B66-DD77-40FE-9213-872B1A0E3055}" destId="{06AB6014-34C1-4392-B97B-7038692E2397}" srcOrd="1" destOrd="0" parTransId="{B3359E7B-541B-47A3-8312-A0E710B70551}" sibTransId="{5D552AE9-6943-4965-B834-C8290999EA67}"/>
    <dgm:cxn modelId="{83A58897-B6F6-4F56-AC15-8DED5A575D63}" srcId="{9B510B66-DD77-40FE-9213-872B1A0E3055}" destId="{AC2834B6-1319-41F6-A0D2-2198422D1B52}" srcOrd="0" destOrd="0" parTransId="{4534B367-160F-40F6-8ACA-04659073A4F2}" sibTransId="{5002906D-F6B5-4DB6-BF09-C5F59E54383C}"/>
    <dgm:cxn modelId="{F3F06398-9ACE-4AD2-97D0-EA9939448A0D}" type="presOf" srcId="{E5B894FB-0BF5-4D9C-AC49-669CFF2BA329}" destId="{9484AF74-BCA5-457F-9311-9655EC9F7B40}" srcOrd="0" destOrd="0" presId="urn:microsoft.com/office/officeart/2005/8/layout/vList5"/>
    <dgm:cxn modelId="{E8A3AD9A-87D2-451F-8D9F-05C073644329}" type="presOf" srcId="{D95F53A1-204A-4B04-81BB-6B3695434237}" destId="{D46AB856-53BD-4A42-A3FE-4E44FC922043}" srcOrd="0" destOrd="0" presId="urn:microsoft.com/office/officeart/2005/8/layout/vList5"/>
    <dgm:cxn modelId="{D1FB4A9C-BEEC-4550-A02B-B378AF64CCFF}" srcId="{E5B894FB-0BF5-4D9C-AC49-669CFF2BA329}" destId="{42B03F61-AF20-4801-B896-66297FED57F1}" srcOrd="1" destOrd="0" parTransId="{1CC45BE3-BB2D-41D0-AEEA-8F39F1E755CB}" sibTransId="{5B3CAB65-DAFA-4AE4-8205-B04C6BEDD7E4}"/>
    <dgm:cxn modelId="{77FD43A0-3F37-4250-AA6C-A010E7F3DDF0}" srcId="{8C6597EB-91F2-47DB-B619-4CDE17803C70}" destId="{D95F53A1-204A-4B04-81BB-6B3695434237}" srcOrd="0" destOrd="0" parTransId="{F4373C2A-2F23-40F9-950F-BAEA3FB60A56}" sibTransId="{7615E303-16B3-4688-86C9-D967DC56D325}"/>
    <dgm:cxn modelId="{6BE1B2B8-181B-4EEB-9EC8-C5D02A2A62B2}" srcId="{D95F53A1-204A-4B04-81BB-6B3695434237}" destId="{B357017B-B1A5-44DB-BE2B-0942BB44FCBD}" srcOrd="0" destOrd="0" parTransId="{A4D07DE8-3744-4489-A459-3AF5929D7B28}" sibTransId="{90FF174D-41E0-4CAB-8D1B-FCDF2FE8AAC8}"/>
    <dgm:cxn modelId="{981D38D4-27E5-4905-86EA-993EA7584591}" type="presOf" srcId="{027FF132-48FF-4591-A4AC-9FD253A2C990}" destId="{D835AB69-A609-4D8F-88E2-FB2DA7792AF7}" srcOrd="0" destOrd="2" presId="urn:microsoft.com/office/officeart/2005/8/layout/vList5"/>
    <dgm:cxn modelId="{17CD33DE-5EEA-48D3-95F6-6A7B89C47C0C}" type="presOf" srcId="{477C0F42-025E-4FC4-92E8-EF14EA1B8C32}" destId="{FFA19672-FAB4-49C0-BBB7-D2E5D38DF550}" srcOrd="0" destOrd="2" presId="urn:microsoft.com/office/officeart/2005/8/layout/vList5"/>
    <dgm:cxn modelId="{6079D8E2-F412-4786-ABB1-D1D6B2828C04}" type="presOf" srcId="{8C6597EB-91F2-47DB-B619-4CDE17803C70}" destId="{56C880D9-99A9-406F-A2AE-8F65B42740C1}" srcOrd="0" destOrd="0" presId="urn:microsoft.com/office/officeart/2005/8/layout/vList5"/>
    <dgm:cxn modelId="{81529DFF-08E9-4E51-A53F-125ACB6F3BC8}" srcId="{9B510B66-DD77-40FE-9213-872B1A0E3055}" destId="{477C0F42-025E-4FC4-92E8-EF14EA1B8C32}" srcOrd="2" destOrd="0" parTransId="{3F7F5191-94B3-4033-B471-6C07F9B83B1A}" sibTransId="{EECD4612-4234-4324-991B-35E622902F8D}"/>
    <dgm:cxn modelId="{637D6EC7-9B4F-4732-806B-8D65AEBE9D28}" type="presParOf" srcId="{56C880D9-99A9-406F-A2AE-8F65B42740C1}" destId="{2C53A7DA-5C51-4C36-A04A-B103B73288AF}" srcOrd="0" destOrd="0" presId="urn:microsoft.com/office/officeart/2005/8/layout/vList5"/>
    <dgm:cxn modelId="{6B9E02F7-4CDA-405F-9DC6-69B1B353F3DB}" type="presParOf" srcId="{2C53A7DA-5C51-4C36-A04A-B103B73288AF}" destId="{D46AB856-53BD-4A42-A3FE-4E44FC922043}" srcOrd="0" destOrd="0" presId="urn:microsoft.com/office/officeart/2005/8/layout/vList5"/>
    <dgm:cxn modelId="{B1A12C30-FE94-4BFF-902A-71660F553188}" type="presParOf" srcId="{2C53A7DA-5C51-4C36-A04A-B103B73288AF}" destId="{D835AB69-A609-4D8F-88E2-FB2DA7792AF7}" srcOrd="1" destOrd="0" presId="urn:microsoft.com/office/officeart/2005/8/layout/vList5"/>
    <dgm:cxn modelId="{D727166B-AD46-4E99-BD4B-F77F6755AE95}" type="presParOf" srcId="{56C880D9-99A9-406F-A2AE-8F65B42740C1}" destId="{D44C59BD-2FDB-4AE2-8E7B-5666806250C1}" srcOrd="1" destOrd="0" presId="urn:microsoft.com/office/officeart/2005/8/layout/vList5"/>
    <dgm:cxn modelId="{F8AE3D40-0CBF-4F45-8F73-68B3A3169ABF}" type="presParOf" srcId="{56C880D9-99A9-406F-A2AE-8F65B42740C1}" destId="{D26B062F-46F8-43F9-BFCF-5513D4E1F4AF}" srcOrd="2" destOrd="0" presId="urn:microsoft.com/office/officeart/2005/8/layout/vList5"/>
    <dgm:cxn modelId="{DB3713A1-C1AB-4B80-B2F8-685FE8C64A0A}" type="presParOf" srcId="{D26B062F-46F8-43F9-BFCF-5513D4E1F4AF}" destId="{84D7594C-2CB9-4B92-9D79-6A1217EF0E7B}" srcOrd="0" destOrd="0" presId="urn:microsoft.com/office/officeart/2005/8/layout/vList5"/>
    <dgm:cxn modelId="{F056CD69-EA3C-40BF-84C5-A58A954396C2}" type="presParOf" srcId="{D26B062F-46F8-43F9-BFCF-5513D4E1F4AF}" destId="{FFA19672-FAB4-49C0-BBB7-D2E5D38DF550}" srcOrd="1" destOrd="0" presId="urn:microsoft.com/office/officeart/2005/8/layout/vList5"/>
    <dgm:cxn modelId="{A1B2A095-EC2A-409D-88D2-22DB39E14491}" type="presParOf" srcId="{56C880D9-99A9-406F-A2AE-8F65B42740C1}" destId="{75529186-EEDD-4C3A-A3DE-07F1FD76D0CF}" srcOrd="3" destOrd="0" presId="urn:microsoft.com/office/officeart/2005/8/layout/vList5"/>
    <dgm:cxn modelId="{5EBE8C9B-3D96-499C-A624-2326E6E932BB}" type="presParOf" srcId="{56C880D9-99A9-406F-A2AE-8F65B42740C1}" destId="{E44BF1E5-2C76-4B54-917C-BE8AA2970C2B}" srcOrd="4" destOrd="0" presId="urn:microsoft.com/office/officeart/2005/8/layout/vList5"/>
    <dgm:cxn modelId="{39264D24-EA61-461D-8528-1AC20D1234E5}" type="presParOf" srcId="{E44BF1E5-2C76-4B54-917C-BE8AA2970C2B}" destId="{9484AF74-BCA5-457F-9311-9655EC9F7B40}" srcOrd="0" destOrd="0" presId="urn:microsoft.com/office/officeart/2005/8/layout/vList5"/>
    <dgm:cxn modelId="{CCFCB00A-4F18-4161-85CA-BA5E96E747EC}" type="presParOf" srcId="{E44BF1E5-2C76-4B54-917C-BE8AA2970C2B}" destId="{AE95331D-8AC2-4861-B7D2-D5E33176C2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0DBEE-A833-4C72-B48F-272E5A9083B8}">
      <dsp:nvSpPr>
        <dsp:cNvPr id="0" name=""/>
        <dsp:cNvSpPr/>
      </dsp:nvSpPr>
      <dsp:spPr>
        <a:xfrm>
          <a:off x="1142993" y="0"/>
          <a:ext cx="4724399" cy="4724399"/>
        </a:xfrm>
        <a:prstGeom prst="triangle">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60D63-6973-43D4-AC96-BCFB3B1666D5}">
      <dsp:nvSpPr>
        <dsp:cNvPr id="0" name=""/>
        <dsp:cNvSpPr/>
      </dsp:nvSpPr>
      <dsp:spPr>
        <a:xfrm>
          <a:off x="3646169" y="474977"/>
          <a:ext cx="3070860" cy="1118354"/>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b="1" kern="1200" dirty="0"/>
            <a:t>Identify various ONRR invoices</a:t>
          </a:r>
        </a:p>
      </dsp:txBody>
      <dsp:txXfrm>
        <a:off x="3700763" y="529571"/>
        <a:ext cx="2961672" cy="1009166"/>
      </dsp:txXfrm>
    </dsp:sp>
    <dsp:sp modelId="{590F8CD9-4682-4E3F-B065-DF705CC8582D}">
      <dsp:nvSpPr>
        <dsp:cNvPr id="0" name=""/>
        <dsp:cNvSpPr/>
      </dsp:nvSpPr>
      <dsp:spPr>
        <a:xfrm>
          <a:off x="3646169" y="1733125"/>
          <a:ext cx="3070860" cy="1118354"/>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Understand how obligations are generated</a:t>
          </a:r>
        </a:p>
      </dsp:txBody>
      <dsp:txXfrm>
        <a:off x="3700763" y="1787719"/>
        <a:ext cx="2961672" cy="1009166"/>
      </dsp:txXfrm>
    </dsp:sp>
    <dsp:sp modelId="{C7DE5763-3599-49CA-BB6D-CA91D5089CC7}">
      <dsp:nvSpPr>
        <dsp:cNvPr id="0" name=""/>
        <dsp:cNvSpPr/>
      </dsp:nvSpPr>
      <dsp:spPr>
        <a:xfrm>
          <a:off x="3646169" y="2991274"/>
          <a:ext cx="3070860" cy="1118354"/>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Learn how reporting affects invoices</a:t>
          </a:r>
        </a:p>
      </dsp:txBody>
      <dsp:txXfrm>
        <a:off x="3700763" y="3045868"/>
        <a:ext cx="2961672" cy="10091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2C91-E635-4FFC-9699-C1FCC373497A}">
      <dsp:nvSpPr>
        <dsp:cNvPr id="0" name=""/>
        <dsp:cNvSpPr/>
      </dsp:nvSpPr>
      <dsp:spPr>
        <a:xfrm>
          <a:off x="0" y="106919"/>
          <a:ext cx="8534400" cy="52767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Royalties on Lease 0290008880 for $219,399.96</a:t>
          </a:r>
        </a:p>
      </dsp:txBody>
      <dsp:txXfrm>
        <a:off x="25759" y="132678"/>
        <a:ext cx="8482882" cy="476152"/>
      </dsp:txXfrm>
    </dsp:sp>
    <dsp:sp modelId="{31DDF0BF-25A3-4C1D-8D0D-E10A253A8EF7}">
      <dsp:nvSpPr>
        <dsp:cNvPr id="0" name=""/>
        <dsp:cNvSpPr/>
      </dsp:nvSpPr>
      <dsp:spPr>
        <a:xfrm>
          <a:off x="0" y="697949"/>
          <a:ext cx="8534400" cy="52767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Sales date 08/31/2022 is due 09/30/2022</a:t>
          </a:r>
        </a:p>
      </dsp:txBody>
      <dsp:txXfrm>
        <a:off x="25759" y="723708"/>
        <a:ext cx="8482882" cy="476152"/>
      </dsp:txXfrm>
    </dsp:sp>
    <dsp:sp modelId="{3E20C4D6-3685-4D9F-9EF4-89582A6D10ED}">
      <dsp:nvSpPr>
        <dsp:cNvPr id="0" name=""/>
        <dsp:cNvSpPr/>
      </dsp:nvSpPr>
      <dsp:spPr>
        <a:xfrm>
          <a:off x="0" y="1288979"/>
          <a:ext cx="8534400" cy="52767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Payment date 10/31/2022</a:t>
          </a:r>
        </a:p>
      </dsp:txBody>
      <dsp:txXfrm>
        <a:off x="25759" y="1314738"/>
        <a:ext cx="8482882" cy="476152"/>
      </dsp:txXfrm>
    </dsp:sp>
    <dsp:sp modelId="{FBC4495E-9E5A-4F3E-879F-96978D23FF3E}">
      <dsp:nvSpPr>
        <dsp:cNvPr id="0" name=""/>
        <dsp:cNvSpPr/>
      </dsp:nvSpPr>
      <dsp:spPr>
        <a:xfrm>
          <a:off x="0" y="1880010"/>
          <a:ext cx="8534400" cy="52767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Interest due from 10/01/2022 - 10/31/2022 in the amount of $1,120.80</a:t>
          </a:r>
        </a:p>
      </dsp:txBody>
      <dsp:txXfrm>
        <a:off x="25759" y="1905769"/>
        <a:ext cx="8482882" cy="4761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6FC3B-7B8B-4A94-BA38-73C3291CB74E}">
      <dsp:nvSpPr>
        <dsp:cNvPr id="0" name=""/>
        <dsp:cNvSpPr/>
      </dsp:nvSpPr>
      <dsp:spPr>
        <a:xfrm>
          <a:off x="0" y="11486"/>
          <a:ext cx="8534400" cy="5036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Sales date 08/2022 is due 09/30/2022</a:t>
          </a:r>
        </a:p>
      </dsp:txBody>
      <dsp:txXfrm>
        <a:off x="24588" y="36074"/>
        <a:ext cx="8485224" cy="454509"/>
      </dsp:txXfrm>
    </dsp:sp>
    <dsp:sp modelId="{1F7E3914-83E1-490D-B198-F584E0A1621D}">
      <dsp:nvSpPr>
        <dsp:cNvPr id="0" name=""/>
        <dsp:cNvSpPr/>
      </dsp:nvSpPr>
      <dsp:spPr>
        <a:xfrm>
          <a:off x="0" y="575651"/>
          <a:ext cx="8534400" cy="5036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Extended due date with estimate 10/31/2022</a:t>
          </a:r>
        </a:p>
      </dsp:txBody>
      <dsp:txXfrm>
        <a:off x="24588" y="600239"/>
        <a:ext cx="8485224" cy="454509"/>
      </dsp:txXfrm>
    </dsp:sp>
    <dsp:sp modelId="{459B1F2C-AE60-434B-92E8-284131E8E0EF}">
      <dsp:nvSpPr>
        <dsp:cNvPr id="0" name=""/>
        <dsp:cNvSpPr/>
      </dsp:nvSpPr>
      <dsp:spPr>
        <a:xfrm>
          <a:off x="0" y="1139816"/>
          <a:ext cx="8534400" cy="5036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Extended estimate reporting period 10/01/2022 - 10/31/2022</a:t>
          </a:r>
        </a:p>
      </dsp:txBody>
      <dsp:txXfrm>
        <a:off x="24588" y="1164404"/>
        <a:ext cx="8485224" cy="4545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4BF52-717D-4ED1-A361-AD88928B0A2E}">
      <dsp:nvSpPr>
        <dsp:cNvPr id="0" name=""/>
        <dsp:cNvSpPr/>
      </dsp:nvSpPr>
      <dsp:spPr>
        <a:xfrm>
          <a:off x="0" y="68159"/>
          <a:ext cx="7924800" cy="1074060"/>
        </a:xfrm>
        <a:prstGeom prst="roundRect">
          <a:avLst/>
        </a:prstGeom>
        <a:solidFill>
          <a:srgbClr val="52A5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dirty="0">
              <a:solidFill>
                <a:schemeClr val="tx1"/>
              </a:solidFill>
            </a:rPr>
            <a:t>Due date for $100,774.76 of the $920,774.76 royalties should not have been extended the additional month</a:t>
          </a:r>
          <a:endParaRPr lang="en-US" sz="2700" kern="1200" dirty="0">
            <a:solidFill>
              <a:schemeClr val="tx1"/>
            </a:solidFill>
          </a:endParaRPr>
        </a:p>
      </dsp:txBody>
      <dsp:txXfrm>
        <a:off x="52431" y="120590"/>
        <a:ext cx="7819938" cy="969198"/>
      </dsp:txXfrm>
    </dsp:sp>
    <dsp:sp modelId="{4EF3B6A8-C1AD-4D0D-A88E-CC2250008D5D}">
      <dsp:nvSpPr>
        <dsp:cNvPr id="0" name=""/>
        <dsp:cNvSpPr/>
      </dsp:nvSpPr>
      <dsp:spPr>
        <a:xfrm>
          <a:off x="0" y="1219980"/>
          <a:ext cx="7924800" cy="10740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dirty="0">
              <a:solidFill>
                <a:schemeClr val="tx1"/>
              </a:solidFill>
            </a:rPr>
            <a:t>Interest charged for the additional month on $100,774.76</a:t>
          </a:r>
          <a:endParaRPr lang="en-US" sz="2700" kern="1200" dirty="0">
            <a:solidFill>
              <a:schemeClr val="tx1"/>
            </a:solidFill>
          </a:endParaRPr>
        </a:p>
      </dsp:txBody>
      <dsp:txXfrm>
        <a:off x="52431" y="1272411"/>
        <a:ext cx="7819938" cy="9691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14EA2-EC37-4E7A-9F3A-27675269D8F1}">
      <dsp:nvSpPr>
        <dsp:cNvPr id="0" name=""/>
        <dsp:cNvSpPr/>
      </dsp:nvSpPr>
      <dsp:spPr>
        <a:xfrm>
          <a:off x="0" y="67520"/>
          <a:ext cx="9144000" cy="503685"/>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tx1"/>
              </a:solidFill>
            </a:rPr>
            <a:t>Unit Agreement (UA), </a:t>
          </a:r>
          <a:r>
            <a:rPr lang="en-US" sz="2100" b="0" kern="1200" dirty="0" err="1">
              <a:solidFill>
                <a:schemeClr val="tx1"/>
              </a:solidFill>
            </a:rPr>
            <a:t>Communitization</a:t>
          </a:r>
          <a:r>
            <a:rPr lang="en-US" sz="2100" b="0" kern="1200" dirty="0">
              <a:solidFill>
                <a:schemeClr val="tx1"/>
              </a:solidFill>
            </a:rPr>
            <a:t> Agreement (CA), Participating Area (PA)</a:t>
          </a:r>
        </a:p>
      </dsp:txBody>
      <dsp:txXfrm>
        <a:off x="24588" y="92108"/>
        <a:ext cx="9094824" cy="4545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8F226-5750-4ADA-9079-9D838B23EB0E}">
      <dsp:nvSpPr>
        <dsp:cNvPr id="0" name=""/>
        <dsp:cNvSpPr/>
      </dsp:nvSpPr>
      <dsp:spPr>
        <a:xfrm rot="5400000">
          <a:off x="4627708" y="-1944865"/>
          <a:ext cx="2570780" cy="6460510"/>
        </a:xfrm>
        <a:prstGeom prst="round2SameRect">
          <a:avLst/>
        </a:prstGeom>
        <a:solidFill>
          <a:srgbClr val="D3CCD7">
            <a:alpha val="89804"/>
          </a:srgb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Sales dates between agreement </a:t>
          </a:r>
          <a:r>
            <a:rPr lang="en-US" sz="2300" b="1" kern="1200" dirty="0"/>
            <a:t>effective</a:t>
          </a:r>
          <a:r>
            <a:rPr lang="en-US" sz="2300" kern="1200" dirty="0"/>
            <a:t> date and approval date, use ARC 35</a:t>
          </a:r>
        </a:p>
        <a:p>
          <a:pPr marL="57150" lvl="1" indent="-57150" algn="l" defTabSz="444500">
            <a:lnSpc>
              <a:spcPct val="90000"/>
            </a:lnSpc>
            <a:spcBef>
              <a:spcPct val="0"/>
            </a:spcBef>
            <a:spcAft>
              <a:spcPct val="15000"/>
            </a:spcAft>
            <a:buChar char="•"/>
          </a:pPr>
          <a:endParaRPr lang="en-US" sz="1000" kern="1200" dirty="0"/>
        </a:p>
        <a:p>
          <a:pPr marL="228600" lvl="1" indent="-228600" algn="l" defTabSz="1022350">
            <a:lnSpc>
              <a:spcPct val="90000"/>
            </a:lnSpc>
            <a:spcBef>
              <a:spcPct val="0"/>
            </a:spcBef>
            <a:spcAft>
              <a:spcPct val="15000"/>
            </a:spcAft>
            <a:buChar char="•"/>
          </a:pPr>
          <a:r>
            <a:rPr lang="en-US" sz="2300" kern="1200" dirty="0"/>
            <a:t>Sales dates prior to agreement effective date and/or after approval date, use ARC 10</a:t>
          </a:r>
        </a:p>
      </dsp:txBody>
      <dsp:txXfrm rot="-5400000">
        <a:off x="2682844" y="125494"/>
        <a:ext cx="6335015" cy="2319790"/>
      </dsp:txXfrm>
    </dsp:sp>
    <dsp:sp modelId="{C9F6AA07-96DE-40BF-A63B-AB4D816A637D}">
      <dsp:nvSpPr>
        <dsp:cNvPr id="0" name=""/>
        <dsp:cNvSpPr/>
      </dsp:nvSpPr>
      <dsp:spPr>
        <a:xfrm>
          <a:off x="645" y="203194"/>
          <a:ext cx="2682197" cy="216439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2014 Reporting:</a:t>
          </a:r>
        </a:p>
      </dsp:txBody>
      <dsp:txXfrm>
        <a:off x="106302" y="308851"/>
        <a:ext cx="2470883" cy="19530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85480-868D-4EA5-8A9F-8D681DE27CC2}">
      <dsp:nvSpPr>
        <dsp:cNvPr id="0" name=""/>
        <dsp:cNvSpPr/>
      </dsp:nvSpPr>
      <dsp:spPr>
        <a:xfrm>
          <a:off x="0" y="200009"/>
          <a:ext cx="8686800" cy="633600"/>
        </a:xfrm>
        <a:prstGeom prst="rect">
          <a:avLst/>
        </a:prstGeom>
        <a:solidFill>
          <a:srgbClr val="650D79"/>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Agreement effective 09/01/2021 and BLM approved 03/29/2022</a:t>
          </a:r>
        </a:p>
      </dsp:txBody>
      <dsp:txXfrm>
        <a:off x="0" y="200009"/>
        <a:ext cx="8686800" cy="633600"/>
      </dsp:txXfrm>
    </dsp:sp>
    <dsp:sp modelId="{CD216AC7-AD0A-46C3-9091-711BDDC1CAAD}">
      <dsp:nvSpPr>
        <dsp:cNvPr id="0" name=""/>
        <dsp:cNvSpPr/>
      </dsp:nvSpPr>
      <dsp:spPr>
        <a:xfrm>
          <a:off x="0" y="833610"/>
          <a:ext cx="8686800" cy="1328579"/>
        </a:xfrm>
        <a:prstGeom prst="rect">
          <a:avLst/>
        </a:prstGeom>
        <a:solidFill>
          <a:srgbClr val="D3CCD7">
            <a:alpha val="89804"/>
          </a:srgb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Tx/>
            <a:buNone/>
          </a:pPr>
          <a:r>
            <a:rPr lang="en-US" sz="2200" kern="1200" dirty="0"/>
            <a:t>No interest assessed </a:t>
          </a:r>
          <a:r>
            <a:rPr lang="en-US" sz="2200" b="1" i="1" kern="1200" dirty="0"/>
            <a:t>IF</a:t>
          </a:r>
          <a:r>
            <a:rPr lang="en-US" sz="2200" i="1" kern="1200" dirty="0"/>
            <a:t>:</a:t>
          </a:r>
          <a:endParaRPr lang="en-US" sz="2200" kern="1200" dirty="0"/>
        </a:p>
        <a:p>
          <a:pPr marL="457200" lvl="2" indent="-228600" algn="l" defTabSz="977900">
            <a:lnSpc>
              <a:spcPct val="90000"/>
            </a:lnSpc>
            <a:spcBef>
              <a:spcPct val="0"/>
            </a:spcBef>
            <a:spcAft>
              <a:spcPct val="15000"/>
            </a:spcAft>
            <a:buChar char="•"/>
          </a:pPr>
          <a:r>
            <a:rPr lang="en-US" sz="2200" kern="1200" dirty="0"/>
            <a:t>Sales Dates between 09/30/2021 and 03/31/2022 are adjusted, </a:t>
          </a:r>
          <a:r>
            <a:rPr lang="en-US" sz="2200" b="1" i="1" u="sng" kern="1200" dirty="0"/>
            <a:t>and</a:t>
          </a:r>
          <a:endParaRPr lang="en-US" sz="2200" kern="1200" dirty="0"/>
        </a:p>
        <a:p>
          <a:pPr marL="457200" lvl="2" indent="-228600" algn="l" defTabSz="977900">
            <a:lnSpc>
              <a:spcPct val="90000"/>
            </a:lnSpc>
            <a:spcBef>
              <a:spcPct val="0"/>
            </a:spcBef>
            <a:spcAft>
              <a:spcPct val="15000"/>
            </a:spcAft>
            <a:buChar char="•"/>
          </a:pPr>
          <a:r>
            <a:rPr lang="en-US" sz="2200" kern="1200" dirty="0"/>
            <a:t>Payment received by 04/30/2022</a:t>
          </a:r>
        </a:p>
      </dsp:txBody>
      <dsp:txXfrm>
        <a:off x="0" y="833610"/>
        <a:ext cx="8686800" cy="13285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295F2-FB3A-496E-9E27-CC7CE62FA7BE}">
      <dsp:nvSpPr>
        <dsp:cNvPr id="0" name=""/>
        <dsp:cNvSpPr/>
      </dsp:nvSpPr>
      <dsp:spPr>
        <a:xfrm>
          <a:off x="0" y="0"/>
          <a:ext cx="1639906" cy="1639906"/>
        </a:xfrm>
        <a:prstGeom prst="pie">
          <a:avLst>
            <a:gd name="adj1" fmla="val 5400000"/>
            <a:gd name="adj2" fmla="val 1620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4D3AD-D96E-4675-B944-62D70E15CB9C}">
      <dsp:nvSpPr>
        <dsp:cNvPr id="0" name=""/>
        <dsp:cNvSpPr/>
      </dsp:nvSpPr>
      <dsp:spPr>
        <a:xfrm>
          <a:off x="819953" y="0"/>
          <a:ext cx="7562046" cy="1639906"/>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dirty="0"/>
            <a:t>Report Sales Dates between 09/30/2021 (effective date) and </a:t>
          </a:r>
        </a:p>
        <a:p>
          <a:pPr marL="0" lvl="0" indent="0" algn="ctr" defTabSz="844550">
            <a:lnSpc>
              <a:spcPct val="90000"/>
            </a:lnSpc>
            <a:spcBef>
              <a:spcPct val="0"/>
            </a:spcBef>
            <a:spcAft>
              <a:spcPct val="35000"/>
            </a:spcAft>
            <a:buNone/>
          </a:pPr>
          <a:r>
            <a:rPr lang="en-US" sz="1900" i="1" kern="1200" dirty="0"/>
            <a:t>03/31/2022 (BLM approval date) using ARC 35</a:t>
          </a:r>
          <a:endParaRPr lang="en-US" sz="1900" kern="1200" dirty="0"/>
        </a:p>
      </dsp:txBody>
      <dsp:txXfrm>
        <a:off x="819953" y="0"/>
        <a:ext cx="7562046" cy="778955"/>
      </dsp:txXfrm>
    </dsp:sp>
    <dsp:sp modelId="{5BA4AFC4-27C7-40D7-8D90-A7D5E50857ED}">
      <dsp:nvSpPr>
        <dsp:cNvPr id="0" name=""/>
        <dsp:cNvSpPr/>
      </dsp:nvSpPr>
      <dsp:spPr>
        <a:xfrm>
          <a:off x="430475" y="778955"/>
          <a:ext cx="778955" cy="778955"/>
        </a:xfrm>
        <a:prstGeom prst="pie">
          <a:avLst>
            <a:gd name="adj1" fmla="val 5400000"/>
            <a:gd name="adj2" fmla="val 16200000"/>
          </a:avLst>
        </a:prstGeom>
        <a:solidFill>
          <a:schemeClr val="accent4">
            <a:shade val="80000"/>
            <a:hueOff val="-427632"/>
            <a:satOff val="-67951"/>
            <a:lumOff val="40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191CA-1CB1-463F-A53D-95AF7191CBEE}">
      <dsp:nvSpPr>
        <dsp:cNvPr id="0" name=""/>
        <dsp:cNvSpPr/>
      </dsp:nvSpPr>
      <dsp:spPr>
        <a:xfrm>
          <a:off x="819953" y="778955"/>
          <a:ext cx="7562046" cy="778955"/>
        </a:xfrm>
        <a:prstGeom prst="rect">
          <a:avLst/>
        </a:prstGeom>
        <a:solidFill>
          <a:schemeClr val="lt1">
            <a:alpha val="90000"/>
            <a:hueOff val="0"/>
            <a:satOff val="0"/>
            <a:lumOff val="0"/>
            <a:alphaOff val="0"/>
          </a:schemeClr>
        </a:solidFill>
        <a:ln w="25400" cap="flat" cmpd="sng" algn="ctr">
          <a:solidFill>
            <a:schemeClr val="accent4">
              <a:shade val="80000"/>
              <a:hueOff val="-427632"/>
              <a:satOff val="-67951"/>
              <a:lumOff val="403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dirty="0"/>
            <a:t>Report Sales Dates prior to 09/30/2021 and/or </a:t>
          </a:r>
        </a:p>
        <a:p>
          <a:pPr marL="0" lvl="0" indent="0" algn="ctr" defTabSz="844550">
            <a:lnSpc>
              <a:spcPct val="90000"/>
            </a:lnSpc>
            <a:spcBef>
              <a:spcPct val="0"/>
            </a:spcBef>
            <a:spcAft>
              <a:spcPct val="35000"/>
            </a:spcAft>
            <a:buNone/>
          </a:pPr>
          <a:r>
            <a:rPr lang="en-US" sz="1900" i="1" kern="1200" dirty="0"/>
            <a:t>Sales Dates after 03/31/2022 using ARC 10</a:t>
          </a:r>
          <a:endParaRPr lang="en-US" sz="1900" kern="1200" dirty="0"/>
        </a:p>
      </dsp:txBody>
      <dsp:txXfrm>
        <a:off x="819953" y="778955"/>
        <a:ext cx="7562046" cy="7789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E9F94-AC31-4A7D-841F-C6928AA9878A}">
      <dsp:nvSpPr>
        <dsp:cNvPr id="0" name=""/>
        <dsp:cNvSpPr/>
      </dsp:nvSpPr>
      <dsp:spPr>
        <a:xfrm>
          <a:off x="0" y="316706"/>
          <a:ext cx="2619374" cy="15716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Sales volumes must directly offset</a:t>
          </a:r>
          <a:endParaRPr lang="en-US" sz="1900" kern="1200" dirty="0"/>
        </a:p>
      </dsp:txBody>
      <dsp:txXfrm>
        <a:off x="0" y="316706"/>
        <a:ext cx="2619374" cy="1571624"/>
      </dsp:txXfrm>
    </dsp:sp>
    <dsp:sp modelId="{47F0B324-2DD9-4247-A7EE-9AB5EC70D356}">
      <dsp:nvSpPr>
        <dsp:cNvPr id="0" name=""/>
        <dsp:cNvSpPr/>
      </dsp:nvSpPr>
      <dsp:spPr>
        <a:xfrm>
          <a:off x="2881312" y="304793"/>
          <a:ext cx="2619374" cy="15716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Same payor</a:t>
          </a:r>
        </a:p>
      </dsp:txBody>
      <dsp:txXfrm>
        <a:off x="2881312" y="304793"/>
        <a:ext cx="2619374" cy="1571624"/>
      </dsp:txXfrm>
    </dsp:sp>
    <dsp:sp modelId="{6AD70F72-97E4-492E-9C5C-63A4A32D2395}">
      <dsp:nvSpPr>
        <dsp:cNvPr id="0" name=""/>
        <dsp:cNvSpPr/>
      </dsp:nvSpPr>
      <dsp:spPr>
        <a:xfrm>
          <a:off x="5762625" y="316706"/>
          <a:ext cx="2619374" cy="15716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Same lessor</a:t>
          </a:r>
        </a:p>
      </dsp:txBody>
      <dsp:txXfrm>
        <a:off x="5762625" y="316706"/>
        <a:ext cx="2619374" cy="1571624"/>
      </dsp:txXfrm>
    </dsp:sp>
    <dsp:sp modelId="{9376534B-FD9F-4571-8BD8-F32D1E0CD646}">
      <dsp:nvSpPr>
        <dsp:cNvPr id="0" name=""/>
        <dsp:cNvSpPr/>
      </dsp:nvSpPr>
      <dsp:spPr>
        <a:xfrm>
          <a:off x="1440656" y="2150269"/>
          <a:ext cx="2619374" cy="15716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Same ultimate recipients (i.e., same distribution to GOMESA, 8g Fund, state, etc.)</a:t>
          </a:r>
        </a:p>
      </dsp:txBody>
      <dsp:txXfrm>
        <a:off x="1440656" y="2150269"/>
        <a:ext cx="2619374" cy="1571624"/>
      </dsp:txXfrm>
    </dsp:sp>
    <dsp:sp modelId="{2442583B-0C59-48C6-9436-F6037A643EA9}">
      <dsp:nvSpPr>
        <dsp:cNvPr id="0" name=""/>
        <dsp:cNvSpPr/>
      </dsp:nvSpPr>
      <dsp:spPr>
        <a:xfrm>
          <a:off x="4321968" y="2150269"/>
          <a:ext cx="2619374" cy="15716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Royalty Value Less Allowances (RVLA) do not have to directly offset, interest assessed on underpaid difference</a:t>
          </a:r>
        </a:p>
      </dsp:txBody>
      <dsp:txXfrm>
        <a:off x="4321968" y="2150269"/>
        <a:ext cx="2619374" cy="15716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C674C-081E-4F4A-82C4-A2B438207A83}">
      <dsp:nvSpPr>
        <dsp:cNvPr id="0" name=""/>
        <dsp:cNvSpPr/>
      </dsp:nvSpPr>
      <dsp:spPr>
        <a:xfrm rot="5400000">
          <a:off x="4592101" y="-2042743"/>
          <a:ext cx="1724679" cy="6267383"/>
        </a:xfrm>
        <a:prstGeom prst="round2SameRect">
          <a:avLst/>
        </a:prstGeom>
        <a:solidFill>
          <a:srgbClr val="D3CCD7">
            <a:alpha val="89804"/>
          </a:srgb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1775" lvl="1" indent="0" algn="l" defTabSz="1155700">
            <a:lnSpc>
              <a:spcPct val="90000"/>
            </a:lnSpc>
            <a:spcBef>
              <a:spcPct val="0"/>
            </a:spcBef>
            <a:spcAft>
              <a:spcPct val="15000"/>
            </a:spcAft>
            <a:buFontTx/>
            <a:buNone/>
          </a:pPr>
          <a:r>
            <a:rPr lang="en-US" sz="2600" kern="1200" dirty="0"/>
            <a:t>Many questions can be handled by the accountant shown on the invoice</a:t>
          </a:r>
        </a:p>
      </dsp:txBody>
      <dsp:txXfrm rot="-5400000">
        <a:off x="2320749" y="312801"/>
        <a:ext cx="6183191" cy="1556295"/>
      </dsp:txXfrm>
    </dsp:sp>
    <dsp:sp modelId="{54A57F45-25C3-4AAD-A72B-30044C38BB39}">
      <dsp:nvSpPr>
        <dsp:cNvPr id="0" name=""/>
        <dsp:cNvSpPr/>
      </dsp:nvSpPr>
      <dsp:spPr>
        <a:xfrm>
          <a:off x="2707" y="53"/>
          <a:ext cx="2337800" cy="2155849"/>
        </a:xfrm>
        <a:prstGeom prst="roundRect">
          <a:avLst/>
        </a:prstGeom>
        <a:solidFill>
          <a:srgbClr val="650D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ONRR Accountant</a:t>
          </a:r>
        </a:p>
      </dsp:txBody>
      <dsp:txXfrm>
        <a:off x="107947" y="105293"/>
        <a:ext cx="2127320" cy="1945369"/>
      </dsp:txXfrm>
    </dsp:sp>
    <dsp:sp modelId="{CB694A81-D808-44CC-BE1C-1E5454DCEF6A}">
      <dsp:nvSpPr>
        <dsp:cNvPr id="0" name=""/>
        <dsp:cNvSpPr/>
      </dsp:nvSpPr>
      <dsp:spPr>
        <a:xfrm rot="5400000">
          <a:off x="4611859" y="207929"/>
          <a:ext cx="1724679" cy="6267383"/>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5888" lvl="1" indent="0" algn="l" defTabSz="889000">
            <a:lnSpc>
              <a:spcPct val="90000"/>
            </a:lnSpc>
            <a:spcBef>
              <a:spcPct val="0"/>
            </a:spcBef>
            <a:spcAft>
              <a:spcPct val="15000"/>
            </a:spcAft>
            <a:buFontTx/>
            <a:buNone/>
          </a:pPr>
          <a:r>
            <a:rPr lang="en-US" sz="2000" kern="1200" dirty="0"/>
            <a:t>Exercise appeal rights received with invoice if issue isn’t resolved</a:t>
          </a:r>
        </a:p>
        <a:p>
          <a:pPr marL="115888" lvl="1" indent="0" algn="l" defTabSz="444500">
            <a:lnSpc>
              <a:spcPct val="90000"/>
            </a:lnSpc>
            <a:spcBef>
              <a:spcPct val="0"/>
            </a:spcBef>
            <a:spcAft>
              <a:spcPct val="15000"/>
            </a:spcAft>
            <a:buFontTx/>
            <a:buNone/>
          </a:pPr>
          <a:endParaRPr lang="en-US" sz="1000" kern="1200" dirty="0"/>
        </a:p>
        <a:p>
          <a:pPr marL="115888" lvl="1" indent="0" algn="l" defTabSz="889000">
            <a:lnSpc>
              <a:spcPct val="90000"/>
            </a:lnSpc>
            <a:spcBef>
              <a:spcPct val="0"/>
            </a:spcBef>
            <a:spcAft>
              <a:spcPct val="15000"/>
            </a:spcAft>
            <a:buFontTx/>
            <a:buNone/>
          </a:pPr>
          <a:r>
            <a:rPr lang="en-US" sz="2000" kern="1200" dirty="0"/>
            <a:t>For more information concerning appeals, visit ONRR.gov.</a:t>
          </a:r>
        </a:p>
      </dsp:txBody>
      <dsp:txXfrm rot="-5400000">
        <a:off x="2340507" y="2563473"/>
        <a:ext cx="6183191" cy="1556295"/>
      </dsp:txXfrm>
    </dsp:sp>
    <dsp:sp modelId="{D335EF83-4ADC-4651-8C92-2470E1FC2BF9}">
      <dsp:nvSpPr>
        <dsp:cNvPr id="0" name=""/>
        <dsp:cNvSpPr/>
      </dsp:nvSpPr>
      <dsp:spPr>
        <a:xfrm>
          <a:off x="2707" y="2263696"/>
          <a:ext cx="2337800" cy="21558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Appeals</a:t>
          </a:r>
        </a:p>
      </dsp:txBody>
      <dsp:txXfrm>
        <a:off x="107947" y="2368936"/>
        <a:ext cx="2127320" cy="19453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6F5D7-B42C-4802-A98B-2E29347F9E13}">
      <dsp:nvSpPr>
        <dsp:cNvPr id="0" name=""/>
        <dsp:cNvSpPr/>
      </dsp:nvSpPr>
      <dsp:spPr>
        <a:xfrm>
          <a:off x="1088" y="554550"/>
          <a:ext cx="2546635" cy="127331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t>Financial Lease Term Obligations Invoice (FIN)</a:t>
          </a:r>
          <a:endParaRPr lang="en-US" sz="2600" kern="1200"/>
        </a:p>
      </dsp:txBody>
      <dsp:txXfrm>
        <a:off x="38382" y="591844"/>
        <a:ext cx="2472047" cy="1198729"/>
      </dsp:txXfrm>
    </dsp:sp>
    <dsp:sp modelId="{A35B0A32-7502-4E49-B73E-694E6F7E2C67}">
      <dsp:nvSpPr>
        <dsp:cNvPr id="0" name=""/>
        <dsp:cNvSpPr/>
      </dsp:nvSpPr>
      <dsp:spPr>
        <a:xfrm>
          <a:off x="255751" y="1827868"/>
          <a:ext cx="254663" cy="954988"/>
        </a:xfrm>
        <a:custGeom>
          <a:avLst/>
          <a:gdLst/>
          <a:ahLst/>
          <a:cxnLst/>
          <a:rect l="0" t="0" r="0" b="0"/>
          <a:pathLst>
            <a:path>
              <a:moveTo>
                <a:pt x="0" y="0"/>
              </a:moveTo>
              <a:lnTo>
                <a:pt x="0" y="954988"/>
              </a:lnTo>
              <a:lnTo>
                <a:pt x="254663" y="95498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AAB15-BE14-42B6-834C-11F95AD4C2CD}">
      <dsp:nvSpPr>
        <dsp:cNvPr id="0" name=""/>
        <dsp:cNvSpPr/>
      </dsp:nvSpPr>
      <dsp:spPr>
        <a:xfrm>
          <a:off x="510415" y="2146197"/>
          <a:ext cx="2037308" cy="1273317"/>
        </a:xfrm>
        <a:prstGeom prst="roundRect">
          <a:avLst>
            <a:gd name="adj" fmla="val 10000"/>
          </a:avLst>
        </a:prstGeom>
        <a:solidFill>
          <a:srgbClr val="CBD0CC">
            <a:alpha val="89804"/>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i="1" kern="1200" dirty="0"/>
            <a:t>Unpaid or underpaid lease term obligations such as rent, minimum royalty, well fees, storage fees, advance royalty, right of way fees, etc.</a:t>
          </a:r>
          <a:endParaRPr lang="en-US" sz="1300" kern="1200" dirty="0"/>
        </a:p>
      </dsp:txBody>
      <dsp:txXfrm>
        <a:off x="547709" y="2183491"/>
        <a:ext cx="1962720" cy="1198729"/>
      </dsp:txXfrm>
    </dsp:sp>
    <dsp:sp modelId="{0B5FBFD2-F17F-4C22-8B49-6FBC284CC925}">
      <dsp:nvSpPr>
        <dsp:cNvPr id="0" name=""/>
        <dsp:cNvSpPr/>
      </dsp:nvSpPr>
      <dsp:spPr>
        <a:xfrm>
          <a:off x="3184382" y="554550"/>
          <a:ext cx="2546635" cy="127331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Interest Invoice (INT)</a:t>
          </a:r>
          <a:endParaRPr lang="en-US" sz="2600" kern="1200" dirty="0"/>
        </a:p>
      </dsp:txBody>
      <dsp:txXfrm>
        <a:off x="3221676" y="591844"/>
        <a:ext cx="2472047" cy="1198729"/>
      </dsp:txXfrm>
    </dsp:sp>
    <dsp:sp modelId="{2158C382-DDF1-4920-ABCD-9F5768305205}">
      <dsp:nvSpPr>
        <dsp:cNvPr id="0" name=""/>
        <dsp:cNvSpPr/>
      </dsp:nvSpPr>
      <dsp:spPr>
        <a:xfrm>
          <a:off x="3439045" y="1827868"/>
          <a:ext cx="254663" cy="954988"/>
        </a:xfrm>
        <a:custGeom>
          <a:avLst/>
          <a:gdLst/>
          <a:ahLst/>
          <a:cxnLst/>
          <a:rect l="0" t="0" r="0" b="0"/>
          <a:pathLst>
            <a:path>
              <a:moveTo>
                <a:pt x="0" y="0"/>
              </a:moveTo>
              <a:lnTo>
                <a:pt x="0" y="954988"/>
              </a:lnTo>
              <a:lnTo>
                <a:pt x="254663" y="95498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486A7-7468-4F80-8EA6-D17D547E67DE}">
      <dsp:nvSpPr>
        <dsp:cNvPr id="0" name=""/>
        <dsp:cNvSpPr/>
      </dsp:nvSpPr>
      <dsp:spPr>
        <a:xfrm>
          <a:off x="3693709" y="2146197"/>
          <a:ext cx="2037308" cy="1273317"/>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i="1" kern="1200"/>
            <a:t>Issued for late payment of royalties, invoices, and insufficient estimate balances</a:t>
          </a:r>
          <a:endParaRPr lang="en-US" sz="1300" kern="1200"/>
        </a:p>
      </dsp:txBody>
      <dsp:txXfrm>
        <a:off x="3731003" y="2183491"/>
        <a:ext cx="1962720" cy="1198729"/>
      </dsp:txXfrm>
    </dsp:sp>
    <dsp:sp modelId="{9C766FBE-80B3-4A46-BB56-207B253D7096}">
      <dsp:nvSpPr>
        <dsp:cNvPr id="0" name=""/>
        <dsp:cNvSpPr/>
      </dsp:nvSpPr>
      <dsp:spPr>
        <a:xfrm>
          <a:off x="6367676" y="554550"/>
          <a:ext cx="2546635" cy="127331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t>Other Invoice (OTH)</a:t>
          </a:r>
          <a:endParaRPr lang="en-US" sz="2600" kern="1200"/>
        </a:p>
      </dsp:txBody>
      <dsp:txXfrm>
        <a:off x="6404970" y="591844"/>
        <a:ext cx="2472047" cy="1198729"/>
      </dsp:txXfrm>
    </dsp:sp>
    <dsp:sp modelId="{03199621-B626-48BD-98C0-B8544A7A588B}">
      <dsp:nvSpPr>
        <dsp:cNvPr id="0" name=""/>
        <dsp:cNvSpPr/>
      </dsp:nvSpPr>
      <dsp:spPr>
        <a:xfrm>
          <a:off x="6622339" y="1827868"/>
          <a:ext cx="254663" cy="964474"/>
        </a:xfrm>
        <a:custGeom>
          <a:avLst/>
          <a:gdLst/>
          <a:ahLst/>
          <a:cxnLst/>
          <a:rect l="0" t="0" r="0" b="0"/>
          <a:pathLst>
            <a:path>
              <a:moveTo>
                <a:pt x="0" y="0"/>
              </a:moveTo>
              <a:lnTo>
                <a:pt x="0" y="964474"/>
              </a:lnTo>
              <a:lnTo>
                <a:pt x="254663" y="96447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2C3D6-80E0-4D2E-8831-8000D24F7A8B}">
      <dsp:nvSpPr>
        <dsp:cNvPr id="0" name=""/>
        <dsp:cNvSpPr/>
      </dsp:nvSpPr>
      <dsp:spPr>
        <a:xfrm>
          <a:off x="6877003" y="2155683"/>
          <a:ext cx="2037308" cy="1273317"/>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i="1" kern="1200"/>
            <a:t>Issued for all other fees and penalties such as liquidated damages, civil penalties, inspection fees, fisherman’s contingency fund</a:t>
          </a:r>
          <a:endParaRPr lang="en-US" sz="1300" kern="1200"/>
        </a:p>
      </dsp:txBody>
      <dsp:txXfrm>
        <a:off x="6914297" y="2192977"/>
        <a:ext cx="1962720" cy="1198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EF3C1-68E3-43DF-AAA7-5DA55B708674}">
      <dsp:nvSpPr>
        <dsp:cNvPr id="0" name=""/>
        <dsp:cNvSpPr/>
      </dsp:nvSpPr>
      <dsp:spPr>
        <a:xfrm>
          <a:off x="1219795" y="2381"/>
          <a:ext cx="2321718" cy="1393031"/>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Minimum Royalty</a:t>
          </a:r>
        </a:p>
      </dsp:txBody>
      <dsp:txXfrm>
        <a:off x="1219795" y="2381"/>
        <a:ext cx="2321718" cy="1393031"/>
      </dsp:txXfrm>
    </dsp:sp>
    <dsp:sp modelId="{993D5CBD-DBBD-421E-A124-4C45ADCC52FE}">
      <dsp:nvSpPr>
        <dsp:cNvPr id="0" name=""/>
        <dsp:cNvSpPr/>
      </dsp:nvSpPr>
      <dsp:spPr>
        <a:xfrm>
          <a:off x="3773685" y="2381"/>
          <a:ext cx="2321718" cy="1393031"/>
        </a:xfrm>
        <a:prstGeom prst="rect">
          <a:avLst/>
        </a:prstGeom>
        <a:solidFill>
          <a:schemeClr val="accent2">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Rent</a:t>
          </a:r>
        </a:p>
        <a:p>
          <a:pPr marL="0" lvl="0" indent="0" algn="ctr" defTabSz="889000">
            <a:lnSpc>
              <a:spcPct val="90000"/>
            </a:lnSpc>
            <a:spcBef>
              <a:spcPct val="0"/>
            </a:spcBef>
            <a:spcAft>
              <a:spcPct val="35000"/>
            </a:spcAft>
            <a:buNone/>
          </a:pPr>
          <a:r>
            <a:rPr lang="en-US" sz="2000" kern="1200" dirty="0">
              <a:solidFill>
                <a:schemeClr val="tx1"/>
              </a:solidFill>
            </a:rPr>
            <a:t>Non-terminable Including recoupable</a:t>
          </a:r>
        </a:p>
      </dsp:txBody>
      <dsp:txXfrm>
        <a:off x="3773685" y="2381"/>
        <a:ext cx="2321718" cy="1393031"/>
      </dsp:txXfrm>
    </dsp:sp>
    <dsp:sp modelId="{52121E66-7327-4333-B1FA-8D73D937639E}">
      <dsp:nvSpPr>
        <dsp:cNvPr id="0" name=""/>
        <dsp:cNvSpPr/>
      </dsp:nvSpPr>
      <dsp:spPr>
        <a:xfrm>
          <a:off x="1219191" y="1600197"/>
          <a:ext cx="2321718" cy="1393031"/>
        </a:xfrm>
        <a:prstGeom prst="rect">
          <a:avLst/>
        </a:prstGeom>
        <a:solidFill>
          <a:schemeClr val="accent2">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Rent</a:t>
          </a:r>
        </a:p>
        <a:p>
          <a:pPr marL="0" lvl="0" indent="0" algn="ctr" defTabSz="889000">
            <a:lnSpc>
              <a:spcPct val="90000"/>
            </a:lnSpc>
            <a:spcBef>
              <a:spcPct val="0"/>
            </a:spcBef>
            <a:spcAft>
              <a:spcPct val="35000"/>
            </a:spcAft>
            <a:buNone/>
          </a:pPr>
          <a:r>
            <a:rPr lang="en-US" sz="2000" kern="1200" dirty="0">
              <a:solidFill>
                <a:schemeClr val="tx1"/>
              </a:solidFill>
            </a:rPr>
            <a:t>Nominally-Deficient on terminable</a:t>
          </a:r>
        </a:p>
      </dsp:txBody>
      <dsp:txXfrm>
        <a:off x="1219191" y="1600197"/>
        <a:ext cx="2321718" cy="1393031"/>
      </dsp:txXfrm>
    </dsp:sp>
    <dsp:sp modelId="{6525A0F6-019F-4BC8-812E-1467EC9B8475}">
      <dsp:nvSpPr>
        <dsp:cNvPr id="0" name=""/>
        <dsp:cNvSpPr/>
      </dsp:nvSpPr>
      <dsp:spPr>
        <a:xfrm>
          <a:off x="3773685" y="1627584"/>
          <a:ext cx="2321718" cy="1393031"/>
        </a:xfrm>
        <a:prstGeom prst="rect">
          <a:avLst/>
        </a:prstGeom>
        <a:solidFill>
          <a:schemeClr val="accent2">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Right-of-Way</a:t>
          </a:r>
        </a:p>
        <a:p>
          <a:pPr marL="0" lvl="0" indent="0" algn="ctr" defTabSz="889000">
            <a:lnSpc>
              <a:spcPct val="90000"/>
            </a:lnSpc>
            <a:spcBef>
              <a:spcPct val="0"/>
            </a:spcBef>
            <a:spcAft>
              <a:spcPct val="35000"/>
            </a:spcAft>
            <a:buNone/>
          </a:pPr>
          <a:r>
            <a:rPr lang="en-US" sz="2000" kern="1200" dirty="0">
              <a:solidFill>
                <a:schemeClr val="tx1"/>
              </a:solidFill>
            </a:rPr>
            <a:t>Right-of-Use</a:t>
          </a:r>
        </a:p>
        <a:p>
          <a:pPr marL="0" lvl="0" indent="0" algn="ctr" defTabSz="889000">
            <a:lnSpc>
              <a:spcPct val="90000"/>
            </a:lnSpc>
            <a:spcBef>
              <a:spcPct val="0"/>
            </a:spcBef>
            <a:spcAft>
              <a:spcPct val="35000"/>
            </a:spcAft>
            <a:buNone/>
          </a:pPr>
          <a:r>
            <a:rPr lang="en-US" sz="2000" kern="1200" dirty="0">
              <a:solidFill>
                <a:schemeClr val="tx1"/>
              </a:solidFill>
            </a:rPr>
            <a:t>and Easement</a:t>
          </a:r>
        </a:p>
      </dsp:txBody>
      <dsp:txXfrm>
        <a:off x="3773685" y="1627584"/>
        <a:ext cx="2321718" cy="1393031"/>
      </dsp:txXfrm>
    </dsp:sp>
    <dsp:sp modelId="{8A7284D1-351A-4CE3-BC9B-094697521667}">
      <dsp:nvSpPr>
        <dsp:cNvPr id="0" name=""/>
        <dsp:cNvSpPr/>
      </dsp:nvSpPr>
      <dsp:spPr>
        <a:xfrm>
          <a:off x="1219795" y="3252787"/>
          <a:ext cx="2321718" cy="1393031"/>
        </a:xfrm>
        <a:prstGeom prst="rect">
          <a:avLst/>
        </a:prstGeom>
        <a:solidFill>
          <a:schemeClr val="accent2">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Well &amp; Storage Fees</a:t>
          </a:r>
        </a:p>
      </dsp:txBody>
      <dsp:txXfrm>
        <a:off x="1219795" y="3252787"/>
        <a:ext cx="2321718" cy="1393031"/>
      </dsp:txXfrm>
    </dsp:sp>
    <dsp:sp modelId="{CF26837F-4D51-469E-BEA9-9148BE271824}">
      <dsp:nvSpPr>
        <dsp:cNvPr id="0" name=""/>
        <dsp:cNvSpPr/>
      </dsp:nvSpPr>
      <dsp:spPr>
        <a:xfrm>
          <a:off x="3773685" y="3252787"/>
          <a:ext cx="2321718" cy="1393031"/>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Deferred Bonuses</a:t>
          </a:r>
        </a:p>
      </dsp:txBody>
      <dsp:txXfrm>
        <a:off x="3773685" y="3252787"/>
        <a:ext cx="2321718" cy="13930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93DA6-1322-4537-82CE-A1F217BDBB14}">
      <dsp:nvSpPr>
        <dsp:cNvPr id="0" name=""/>
        <dsp:cNvSpPr/>
      </dsp:nvSpPr>
      <dsp:spPr>
        <a:xfrm>
          <a:off x="0" y="53571"/>
          <a:ext cx="8534400" cy="835379"/>
        </a:xfrm>
        <a:prstGeom prst="roundRect">
          <a:avLst/>
        </a:prstGeom>
        <a:solidFill>
          <a:srgbClr val="534A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to report and pay Indian Lease Rent, Minimum Royalty, Well &amp; Storage Fees</a:t>
          </a:r>
        </a:p>
      </dsp:txBody>
      <dsp:txXfrm>
        <a:off x="40780" y="94351"/>
        <a:ext cx="8452840" cy="753819"/>
      </dsp:txXfrm>
    </dsp:sp>
    <dsp:sp modelId="{AA232A4B-3AD3-4EF5-A0FA-DCB3804554CC}">
      <dsp:nvSpPr>
        <dsp:cNvPr id="0" name=""/>
        <dsp:cNvSpPr/>
      </dsp:nvSpPr>
      <dsp:spPr>
        <a:xfrm>
          <a:off x="0" y="949431"/>
          <a:ext cx="85344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Rules for Indian Recoupment </a:t>
          </a:r>
          <a:r>
            <a:rPr lang="en-US" sz="2100" u="sng" kern="1200" dirty="0"/>
            <a:t>30 CFR-1218.53, Paragraph (A) and (B)</a:t>
          </a:r>
          <a:endParaRPr lang="en-US" sz="2100" kern="1200" dirty="0"/>
        </a:p>
      </dsp:txBody>
      <dsp:txXfrm>
        <a:off x="40780" y="990211"/>
        <a:ext cx="8452840" cy="753819"/>
      </dsp:txXfrm>
    </dsp:sp>
    <dsp:sp modelId="{D7495C29-3E6B-4BAF-B3E0-D5F37AC1EFEA}">
      <dsp:nvSpPr>
        <dsp:cNvPr id="0" name=""/>
        <dsp:cNvSpPr/>
      </dsp:nvSpPr>
      <dsp:spPr>
        <a:xfrm>
          <a:off x="0" y="1845291"/>
          <a:ext cx="85344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Indian Overrecoupment (IOR) Invoice</a:t>
          </a:r>
        </a:p>
      </dsp:txBody>
      <dsp:txXfrm>
        <a:off x="40780" y="1886071"/>
        <a:ext cx="8452840" cy="753819"/>
      </dsp:txXfrm>
    </dsp:sp>
    <dsp:sp modelId="{C917E601-3632-42A6-9698-48005A673B35}">
      <dsp:nvSpPr>
        <dsp:cNvPr id="0" name=""/>
        <dsp:cNvSpPr/>
      </dsp:nvSpPr>
      <dsp:spPr>
        <a:xfrm>
          <a:off x="0" y="2741151"/>
          <a:ext cx="85344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Tribal Recoupments</a:t>
          </a:r>
        </a:p>
      </dsp:txBody>
      <dsp:txXfrm>
        <a:off x="40780" y="2781931"/>
        <a:ext cx="8452840" cy="753819"/>
      </dsp:txXfrm>
    </dsp:sp>
    <dsp:sp modelId="{623E45F1-148D-46C9-BB8E-04E616E10968}">
      <dsp:nvSpPr>
        <dsp:cNvPr id="0" name=""/>
        <dsp:cNvSpPr/>
      </dsp:nvSpPr>
      <dsp:spPr>
        <a:xfrm>
          <a:off x="0" y="3637011"/>
          <a:ext cx="85344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Major Portion Pricing</a:t>
          </a:r>
        </a:p>
      </dsp:txBody>
      <dsp:txXfrm>
        <a:off x="40780" y="3677791"/>
        <a:ext cx="8452840" cy="7538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C0C7F-0D8B-4EB2-8EDF-BE8650AC5238}">
      <dsp:nvSpPr>
        <dsp:cNvPr id="0" name=""/>
        <dsp:cNvSpPr/>
      </dsp:nvSpPr>
      <dsp:spPr>
        <a:xfrm>
          <a:off x="0" y="103132"/>
          <a:ext cx="8229600" cy="637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Due on anniversary date</a:t>
          </a:r>
        </a:p>
      </dsp:txBody>
      <dsp:txXfrm>
        <a:off x="31099" y="134231"/>
        <a:ext cx="8167402" cy="574867"/>
      </dsp:txXfrm>
    </dsp:sp>
    <dsp:sp modelId="{E549BE7F-CDAE-4C1A-9B41-459EBE500572}">
      <dsp:nvSpPr>
        <dsp:cNvPr id="0" name=""/>
        <dsp:cNvSpPr/>
      </dsp:nvSpPr>
      <dsp:spPr>
        <a:xfrm>
          <a:off x="0" y="751945"/>
          <a:ext cx="8229600" cy="637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Payment Options</a:t>
          </a:r>
        </a:p>
      </dsp:txBody>
      <dsp:txXfrm>
        <a:off x="31099" y="783044"/>
        <a:ext cx="8167402" cy="574867"/>
      </dsp:txXfrm>
    </dsp:sp>
    <dsp:sp modelId="{D2A14785-25C1-4E7B-9268-2A699AD75C88}">
      <dsp:nvSpPr>
        <dsp:cNvPr id="0" name=""/>
        <dsp:cNvSpPr/>
      </dsp:nvSpPr>
      <dsp:spPr>
        <a:xfrm>
          <a:off x="0" y="1421775"/>
          <a:ext cx="8229600" cy="2869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FontTx/>
            <a:buNone/>
          </a:pPr>
          <a:r>
            <a:rPr lang="en-US" sz="2600" kern="1200" dirty="0"/>
            <a:t>Indian leases are </a:t>
          </a:r>
          <a:r>
            <a:rPr lang="en-US" sz="2600" u="sng" kern="1200" dirty="0"/>
            <a:t>not</a:t>
          </a:r>
          <a:r>
            <a:rPr lang="en-US" sz="2600" kern="1200" dirty="0"/>
            <a:t> available in the eCommerce Online Rental Payment System (ORPS)</a:t>
          </a:r>
        </a:p>
        <a:p>
          <a:pPr marL="228600" lvl="1" indent="-228600" algn="l" defTabSz="1155700">
            <a:lnSpc>
              <a:spcPct val="90000"/>
            </a:lnSpc>
            <a:spcBef>
              <a:spcPct val="0"/>
            </a:spcBef>
            <a:spcAft>
              <a:spcPct val="20000"/>
            </a:spcAft>
            <a:buFontTx/>
            <a:buNone/>
          </a:pPr>
          <a:endParaRPr lang="en-US" sz="2600" kern="1200" dirty="0"/>
        </a:p>
        <a:p>
          <a:pPr marL="228600" lvl="1" indent="-228600" algn="l" defTabSz="1155700">
            <a:lnSpc>
              <a:spcPct val="90000"/>
            </a:lnSpc>
            <a:spcBef>
              <a:spcPct val="0"/>
            </a:spcBef>
            <a:spcAft>
              <a:spcPct val="20000"/>
            </a:spcAft>
            <a:buFontTx/>
            <a:buNone/>
          </a:pPr>
          <a:r>
            <a:rPr lang="en-US" sz="2600" kern="1200" dirty="0"/>
            <a:t>Report on Form ONRR-2014, and pay electronically (Pay.gov, ACH, Fedwire)  except;</a:t>
          </a:r>
        </a:p>
        <a:p>
          <a:pPr marL="228600" lvl="1" indent="-228600" algn="l" defTabSz="1155700">
            <a:lnSpc>
              <a:spcPct val="90000"/>
            </a:lnSpc>
            <a:spcBef>
              <a:spcPct val="0"/>
            </a:spcBef>
            <a:spcAft>
              <a:spcPct val="20000"/>
            </a:spcAft>
            <a:buFontTx/>
            <a:buNone/>
          </a:pPr>
          <a:r>
            <a:rPr lang="en-US" sz="2600" kern="1200" dirty="0"/>
            <a:t>Tribal leases that require lockbox payments must be paid according to those lockbox instructions</a:t>
          </a:r>
        </a:p>
      </dsp:txBody>
      <dsp:txXfrm>
        <a:off x="0" y="1421775"/>
        <a:ext cx="8229600" cy="28690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2CF40-85D8-40AF-A68E-C78E66337F5A}">
      <dsp:nvSpPr>
        <dsp:cNvPr id="0" name=""/>
        <dsp:cNvSpPr/>
      </dsp:nvSpPr>
      <dsp:spPr>
        <a:xfrm>
          <a:off x="877736" y="533407"/>
          <a:ext cx="1068027" cy="966648"/>
        </a:xfrm>
        <a:prstGeom prst="roundRect">
          <a:avLst/>
        </a:prstGeom>
        <a:blipFill>
          <a:blip xmlns:r="http://schemas.openxmlformats.org/officeDocument/2006/relationships" r:embed="rId1"/>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6DDE1-A061-4A48-9679-5F3024768066}">
      <dsp:nvSpPr>
        <dsp:cNvPr id="0" name=""/>
        <dsp:cNvSpPr/>
      </dsp:nvSpPr>
      <dsp:spPr>
        <a:xfrm>
          <a:off x="11939" y="1981202"/>
          <a:ext cx="2799620" cy="1038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dirty="0"/>
            <a:t>Non recoupable rent</a:t>
          </a:r>
        </a:p>
      </dsp:txBody>
      <dsp:txXfrm>
        <a:off x="11939" y="1981202"/>
        <a:ext cx="2799620" cy="1038659"/>
      </dsp:txXfrm>
    </dsp:sp>
    <dsp:sp modelId="{543D63D8-812A-430A-86BA-06D4AC0A779C}">
      <dsp:nvSpPr>
        <dsp:cNvPr id="0" name=""/>
        <dsp:cNvSpPr/>
      </dsp:nvSpPr>
      <dsp:spPr>
        <a:xfrm>
          <a:off x="5123575" y="541059"/>
          <a:ext cx="1062147" cy="985012"/>
        </a:xfrm>
        <a:prstGeom prst="roundRect">
          <a:avLst/>
        </a:prstGeom>
        <a:blipFill>
          <a:blip xmlns:r="http://schemas.openxmlformats.org/officeDocument/2006/relationships" r:embed="rId2"/>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35787-D6A2-4D3E-AF8D-AE9C9F8E1634}">
      <dsp:nvSpPr>
        <dsp:cNvPr id="0" name=""/>
        <dsp:cNvSpPr/>
      </dsp:nvSpPr>
      <dsp:spPr>
        <a:xfrm>
          <a:off x="3090533" y="1773445"/>
          <a:ext cx="5139066" cy="2569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dirty="0"/>
            <a:t>Recoupable rent</a:t>
          </a:r>
        </a:p>
        <a:p>
          <a:pPr marL="0" lvl="0" indent="0" algn="ctr" defTabSz="1155700">
            <a:lnSpc>
              <a:spcPct val="90000"/>
            </a:lnSpc>
            <a:spcBef>
              <a:spcPct val="0"/>
            </a:spcBef>
            <a:spcAft>
              <a:spcPct val="35000"/>
            </a:spcAft>
            <a:buNone/>
          </a:pPr>
          <a:r>
            <a:rPr lang="en-US" sz="2600" kern="1200" dirty="0"/>
            <a:t>Recoupable against TC01 royalties </a:t>
          </a:r>
          <a:r>
            <a:rPr lang="en-US" sz="2600" u="sng" kern="1200" dirty="0"/>
            <a:t>in that lease year</a:t>
          </a:r>
        </a:p>
        <a:p>
          <a:pPr marL="0" lvl="0" indent="0" algn="ctr" defTabSz="1155700">
            <a:lnSpc>
              <a:spcPct val="90000"/>
            </a:lnSpc>
            <a:spcBef>
              <a:spcPct val="0"/>
            </a:spcBef>
            <a:spcAft>
              <a:spcPct val="35000"/>
            </a:spcAft>
            <a:buNone/>
          </a:pPr>
          <a:r>
            <a:rPr lang="en-US" sz="2600" u="none" kern="1200" dirty="0"/>
            <a:t>Recoup using TC25</a:t>
          </a:r>
        </a:p>
      </dsp:txBody>
      <dsp:txXfrm>
        <a:off x="3090533" y="1773445"/>
        <a:ext cx="5139066" cy="25699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027F-FE97-4C26-A400-628EA2E3C249}">
      <dsp:nvSpPr>
        <dsp:cNvPr id="0" name=""/>
        <dsp:cNvSpPr/>
      </dsp:nvSpPr>
      <dsp:spPr>
        <a:xfrm>
          <a:off x="471395" y="295"/>
          <a:ext cx="2438104" cy="1462862"/>
        </a:xfrm>
        <a:prstGeom prst="rect">
          <a:avLst/>
        </a:prstGeom>
        <a:solidFill>
          <a:srgbClr val="0050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RENT</a:t>
          </a:r>
        </a:p>
        <a:p>
          <a:pPr marL="0" lvl="0" indent="0" algn="ctr" defTabSz="800100">
            <a:lnSpc>
              <a:spcPct val="90000"/>
            </a:lnSpc>
            <a:spcBef>
              <a:spcPct val="0"/>
            </a:spcBef>
            <a:spcAft>
              <a:spcPct val="35000"/>
            </a:spcAft>
            <a:buNone/>
          </a:pPr>
          <a:r>
            <a:rPr lang="en-US" sz="1800" kern="1200" dirty="0"/>
            <a:t>Transaction Code (TC) 04</a:t>
          </a:r>
        </a:p>
      </dsp:txBody>
      <dsp:txXfrm>
        <a:off x="471395" y="295"/>
        <a:ext cx="2438104" cy="1462862"/>
      </dsp:txXfrm>
    </dsp:sp>
    <dsp:sp modelId="{74FAE29C-FCE2-44BC-B226-896E13DC33B1}">
      <dsp:nvSpPr>
        <dsp:cNvPr id="0" name=""/>
        <dsp:cNvSpPr/>
      </dsp:nvSpPr>
      <dsp:spPr>
        <a:xfrm>
          <a:off x="3153310" y="295"/>
          <a:ext cx="2438104" cy="14628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ADVANCED RENT</a:t>
          </a:r>
        </a:p>
        <a:p>
          <a:pPr marL="0" lvl="0" indent="0" algn="ctr" defTabSz="800100">
            <a:lnSpc>
              <a:spcPct val="90000"/>
            </a:lnSpc>
            <a:spcBef>
              <a:spcPct val="0"/>
            </a:spcBef>
            <a:spcAft>
              <a:spcPct val="35000"/>
            </a:spcAft>
            <a:buNone/>
          </a:pPr>
          <a:r>
            <a:rPr lang="en-US" sz="1800" kern="1200" dirty="0"/>
            <a:t>TC 05 </a:t>
          </a:r>
        </a:p>
      </dsp:txBody>
      <dsp:txXfrm>
        <a:off x="3153310" y="295"/>
        <a:ext cx="2438104" cy="1462862"/>
      </dsp:txXfrm>
    </dsp:sp>
    <dsp:sp modelId="{B1E90234-BCBE-460F-882B-F897F21342AC}">
      <dsp:nvSpPr>
        <dsp:cNvPr id="0" name=""/>
        <dsp:cNvSpPr/>
      </dsp:nvSpPr>
      <dsp:spPr>
        <a:xfrm>
          <a:off x="5835225" y="295"/>
          <a:ext cx="2438104" cy="14628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MINIMUM ROYALTY</a:t>
          </a:r>
        </a:p>
        <a:p>
          <a:pPr marL="0" lvl="0" indent="0" algn="ctr" defTabSz="800100">
            <a:lnSpc>
              <a:spcPct val="90000"/>
            </a:lnSpc>
            <a:spcBef>
              <a:spcPct val="0"/>
            </a:spcBef>
            <a:spcAft>
              <a:spcPct val="35000"/>
            </a:spcAft>
            <a:buNone/>
          </a:pPr>
          <a:r>
            <a:rPr lang="en-US" sz="1800" kern="1200" dirty="0"/>
            <a:t>TC 02</a:t>
          </a:r>
        </a:p>
      </dsp:txBody>
      <dsp:txXfrm>
        <a:off x="5835225" y="295"/>
        <a:ext cx="2438104" cy="1462862"/>
      </dsp:txXfrm>
    </dsp:sp>
    <dsp:sp modelId="{A589A6BC-33F7-4FF7-9870-D7F3241AC902}">
      <dsp:nvSpPr>
        <dsp:cNvPr id="0" name=""/>
        <dsp:cNvSpPr/>
      </dsp:nvSpPr>
      <dsp:spPr>
        <a:xfrm>
          <a:off x="1963222" y="1676394"/>
          <a:ext cx="2438104" cy="14628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Well Fees</a:t>
          </a:r>
        </a:p>
        <a:p>
          <a:pPr marL="0" lvl="0" indent="0" algn="ctr" defTabSz="800100">
            <a:lnSpc>
              <a:spcPct val="90000"/>
            </a:lnSpc>
            <a:spcBef>
              <a:spcPct val="0"/>
            </a:spcBef>
            <a:spcAft>
              <a:spcPct val="35000"/>
            </a:spcAft>
            <a:buNone/>
          </a:pPr>
          <a:r>
            <a:rPr lang="en-US" sz="1800" kern="1200" dirty="0"/>
            <a:t>TC 16</a:t>
          </a:r>
        </a:p>
      </dsp:txBody>
      <dsp:txXfrm>
        <a:off x="1963222" y="1676394"/>
        <a:ext cx="2438104" cy="1462862"/>
      </dsp:txXfrm>
    </dsp:sp>
    <dsp:sp modelId="{5E85EC41-AA03-4A90-AD3A-F93506D5AAFB}">
      <dsp:nvSpPr>
        <dsp:cNvPr id="0" name=""/>
        <dsp:cNvSpPr/>
      </dsp:nvSpPr>
      <dsp:spPr>
        <a:xfrm>
          <a:off x="4693632" y="1692354"/>
          <a:ext cx="2438104" cy="14628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Storage </a:t>
          </a:r>
          <a:r>
            <a:rPr lang="en-US" sz="1800" i="1" kern="1200" dirty="0"/>
            <a:t>Fees</a:t>
          </a:r>
        </a:p>
        <a:p>
          <a:pPr marL="0" lvl="0" indent="0" algn="ctr" defTabSz="800100">
            <a:lnSpc>
              <a:spcPct val="90000"/>
            </a:lnSpc>
            <a:spcBef>
              <a:spcPct val="0"/>
            </a:spcBef>
            <a:spcAft>
              <a:spcPct val="35000"/>
            </a:spcAft>
            <a:buNone/>
          </a:pPr>
          <a:r>
            <a:rPr lang="en-US" sz="1800" kern="1200" dirty="0"/>
            <a:t>TC 17</a:t>
          </a:r>
        </a:p>
      </dsp:txBody>
      <dsp:txXfrm>
        <a:off x="4693632" y="1692354"/>
        <a:ext cx="2438104" cy="1462862"/>
      </dsp:txXfrm>
    </dsp:sp>
    <dsp:sp modelId="{D2C9FB12-9625-44BC-BB37-DA6615B65776}">
      <dsp:nvSpPr>
        <dsp:cNvPr id="0" name=""/>
        <dsp:cNvSpPr/>
      </dsp:nvSpPr>
      <dsp:spPr>
        <a:xfrm>
          <a:off x="525960" y="3384769"/>
          <a:ext cx="2438104" cy="14628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Pay with PAY.GOV, ACH, or FED WIRE</a:t>
          </a:r>
        </a:p>
      </dsp:txBody>
      <dsp:txXfrm>
        <a:off x="525960" y="3384769"/>
        <a:ext cx="2438104" cy="1462862"/>
      </dsp:txXfrm>
    </dsp:sp>
    <dsp:sp modelId="{38344716-B8EB-44A6-907D-D299CB2B738E}">
      <dsp:nvSpPr>
        <dsp:cNvPr id="0" name=""/>
        <dsp:cNvSpPr/>
      </dsp:nvSpPr>
      <dsp:spPr>
        <a:xfrm>
          <a:off x="3153310" y="3384779"/>
          <a:ext cx="2438104" cy="14628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Common Error:</a:t>
          </a:r>
        </a:p>
        <a:p>
          <a:pPr marL="0" lvl="0" indent="0" algn="ctr" defTabSz="800100">
            <a:lnSpc>
              <a:spcPct val="90000"/>
            </a:lnSpc>
            <a:spcBef>
              <a:spcPct val="0"/>
            </a:spcBef>
            <a:spcAft>
              <a:spcPct val="35000"/>
            </a:spcAft>
            <a:buNone/>
          </a:pPr>
          <a:r>
            <a:rPr lang="en-US" sz="1800" kern="1200" dirty="0"/>
            <a:t>Incorrect sales date used on 2014</a:t>
          </a:r>
        </a:p>
      </dsp:txBody>
      <dsp:txXfrm>
        <a:off x="3153310" y="3384779"/>
        <a:ext cx="2438104" cy="1462862"/>
      </dsp:txXfrm>
    </dsp:sp>
    <dsp:sp modelId="{493E56C0-F42F-4FE0-BE70-B744E186C4C6}">
      <dsp:nvSpPr>
        <dsp:cNvPr id="0" name=""/>
        <dsp:cNvSpPr/>
      </dsp:nvSpPr>
      <dsp:spPr>
        <a:xfrm>
          <a:off x="5922705" y="3384779"/>
          <a:ext cx="2438104" cy="14628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you receive a FIN Invoice, the contractual lease term obligation is LATE and interest is accruing</a:t>
          </a:r>
        </a:p>
      </dsp:txBody>
      <dsp:txXfrm>
        <a:off x="5922705" y="3384779"/>
        <a:ext cx="2438104" cy="14628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BC1C-9B2C-44CE-A230-4FAD625DE7C0}">
      <dsp:nvSpPr>
        <dsp:cNvPr id="0" name=""/>
        <dsp:cNvSpPr/>
      </dsp:nvSpPr>
      <dsp:spPr>
        <a:xfrm rot="5400000">
          <a:off x="5021529" y="-2061709"/>
          <a:ext cx="1106537" cy="55107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Limited to 100% against current revenues</a:t>
          </a:r>
        </a:p>
        <a:p>
          <a:pPr marL="228600" lvl="1" indent="-228600" algn="l" defTabSz="889000">
            <a:lnSpc>
              <a:spcPct val="90000"/>
            </a:lnSpc>
            <a:spcBef>
              <a:spcPct val="0"/>
            </a:spcBef>
            <a:spcAft>
              <a:spcPct val="15000"/>
            </a:spcAft>
            <a:buChar char="•"/>
          </a:pPr>
          <a:r>
            <a:rPr lang="en-US" sz="2000" kern="1200" dirty="0"/>
            <a:t>Limited to specific lease unless you receive written Tribal permission.</a:t>
          </a:r>
        </a:p>
      </dsp:txBody>
      <dsp:txXfrm rot="-5400000">
        <a:off x="2819407" y="194430"/>
        <a:ext cx="5456766" cy="998503"/>
      </dsp:txXfrm>
    </dsp:sp>
    <dsp:sp modelId="{00692540-7A69-4F40-80A0-C940774C813C}">
      <dsp:nvSpPr>
        <dsp:cNvPr id="0" name=""/>
        <dsp:cNvSpPr/>
      </dsp:nvSpPr>
      <dsp:spPr>
        <a:xfrm>
          <a:off x="280409" y="2095"/>
          <a:ext cx="2538996" cy="13831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Recoupment Against Tribal Lease </a:t>
          </a:r>
        </a:p>
      </dsp:txBody>
      <dsp:txXfrm>
        <a:off x="347930" y="69616"/>
        <a:ext cx="2403954" cy="1248130"/>
      </dsp:txXfrm>
    </dsp:sp>
    <dsp:sp modelId="{EC32E96A-0C23-4A3F-9DB6-93420F4DEEBC}">
      <dsp:nvSpPr>
        <dsp:cNvPr id="0" name=""/>
        <dsp:cNvSpPr/>
      </dsp:nvSpPr>
      <dsp:spPr>
        <a:xfrm rot="5400000">
          <a:off x="5021529" y="-609379"/>
          <a:ext cx="1106537" cy="55107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Limited to 50% of current revenues</a:t>
          </a:r>
        </a:p>
        <a:p>
          <a:pPr marL="228600" lvl="1" indent="-228600" algn="l" defTabSz="889000">
            <a:lnSpc>
              <a:spcPct val="90000"/>
            </a:lnSpc>
            <a:spcBef>
              <a:spcPct val="0"/>
            </a:spcBef>
            <a:spcAft>
              <a:spcPct val="15000"/>
            </a:spcAft>
            <a:buChar char="•"/>
          </a:pPr>
          <a:r>
            <a:rPr lang="en-US" sz="2000" kern="1200"/>
            <a:t>Lease specific</a:t>
          </a:r>
        </a:p>
      </dsp:txBody>
      <dsp:txXfrm rot="-5400000">
        <a:off x="2819407" y="1646760"/>
        <a:ext cx="5456766" cy="998503"/>
      </dsp:txXfrm>
    </dsp:sp>
    <dsp:sp modelId="{4352F236-2E3F-4718-A1E9-51FF00425AD2}">
      <dsp:nvSpPr>
        <dsp:cNvPr id="0" name=""/>
        <dsp:cNvSpPr/>
      </dsp:nvSpPr>
      <dsp:spPr>
        <a:xfrm>
          <a:off x="280409" y="1454426"/>
          <a:ext cx="2538996" cy="13831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Allotted Lease</a:t>
          </a:r>
        </a:p>
      </dsp:txBody>
      <dsp:txXfrm>
        <a:off x="347930" y="1521947"/>
        <a:ext cx="2403954" cy="1248130"/>
      </dsp:txXfrm>
    </dsp:sp>
    <dsp:sp modelId="{49D72AFE-C066-41DD-81F3-9C80B564D309}">
      <dsp:nvSpPr>
        <dsp:cNvPr id="0" name=""/>
        <dsp:cNvSpPr/>
      </dsp:nvSpPr>
      <dsp:spPr>
        <a:xfrm rot="5400000">
          <a:off x="5021529" y="842951"/>
          <a:ext cx="1106537" cy="55107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Limited to 50% of current revenues</a:t>
          </a:r>
        </a:p>
      </dsp:txBody>
      <dsp:txXfrm rot="-5400000">
        <a:off x="2819407" y="3099091"/>
        <a:ext cx="5456766" cy="998503"/>
      </dsp:txXfrm>
    </dsp:sp>
    <dsp:sp modelId="{F9315617-67E5-4357-A57E-F69BE8E04FDB}">
      <dsp:nvSpPr>
        <dsp:cNvPr id="0" name=""/>
        <dsp:cNvSpPr/>
      </dsp:nvSpPr>
      <dsp:spPr>
        <a:xfrm>
          <a:off x="280409" y="2906757"/>
          <a:ext cx="2538996" cy="13831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Split Lease</a:t>
          </a:r>
        </a:p>
      </dsp:txBody>
      <dsp:txXfrm>
        <a:off x="347930" y="2974278"/>
        <a:ext cx="2403954" cy="12481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FDB43-5856-43A8-97D8-303E38EFFFC5}">
      <dsp:nvSpPr>
        <dsp:cNvPr id="0" name=""/>
        <dsp:cNvSpPr/>
      </dsp:nvSpPr>
      <dsp:spPr>
        <a:xfrm>
          <a:off x="54316" y="849337"/>
          <a:ext cx="1926885" cy="1821284"/>
        </a:xfrm>
        <a:prstGeom prst="roundRect">
          <a:avLst/>
        </a:prstGeom>
        <a:solidFill>
          <a:srgbClr val="0050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CURRENT REVENUE</a:t>
          </a:r>
        </a:p>
      </dsp:txBody>
      <dsp:txXfrm>
        <a:off x="143224" y="938245"/>
        <a:ext cx="1749069" cy="164346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923A2-35AF-497A-8864-14330316FCC3}">
      <dsp:nvSpPr>
        <dsp:cNvPr id="0" name=""/>
        <dsp:cNvSpPr/>
      </dsp:nvSpPr>
      <dsp:spPr>
        <a:xfrm>
          <a:off x="0" y="1544"/>
          <a:ext cx="8415217" cy="815490"/>
        </a:xfrm>
        <a:prstGeom prst="roundRect">
          <a:avLst/>
        </a:prstGeom>
        <a:solidFill>
          <a:srgbClr val="650D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Negative Adjustments</a:t>
          </a:r>
        </a:p>
      </dsp:txBody>
      <dsp:txXfrm>
        <a:off x="39809" y="41353"/>
        <a:ext cx="8335599" cy="735872"/>
      </dsp:txXfrm>
    </dsp:sp>
    <dsp:sp modelId="{CF8A1C92-705F-40CF-9509-D9B668996ED4}">
      <dsp:nvSpPr>
        <dsp:cNvPr id="0" name=""/>
        <dsp:cNvSpPr/>
      </dsp:nvSpPr>
      <dsp:spPr>
        <a:xfrm>
          <a:off x="0" y="843209"/>
          <a:ext cx="8415217"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183"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Negative Adjustments (ARC 10)</a:t>
          </a:r>
        </a:p>
        <a:p>
          <a:pPr marL="228600" lvl="1" indent="-228600" algn="l" defTabSz="1200150">
            <a:lnSpc>
              <a:spcPct val="90000"/>
            </a:lnSpc>
            <a:spcBef>
              <a:spcPct val="0"/>
            </a:spcBef>
            <a:spcAft>
              <a:spcPct val="20000"/>
            </a:spcAft>
            <a:buChar char="•"/>
          </a:pPr>
          <a:r>
            <a:rPr lang="en-US" sz="2700" kern="1200" dirty="0"/>
            <a:t>Downward Adjustment to an Indian Lease</a:t>
          </a:r>
        </a:p>
        <a:p>
          <a:pPr marL="457200" lvl="2" indent="-228600" algn="l" defTabSz="1200150">
            <a:lnSpc>
              <a:spcPct val="90000"/>
            </a:lnSpc>
            <a:spcBef>
              <a:spcPct val="0"/>
            </a:spcBef>
            <a:spcAft>
              <a:spcPct val="20000"/>
            </a:spcAft>
            <a:buChar char="•"/>
          </a:pPr>
          <a:r>
            <a:rPr lang="en-US" sz="2700" kern="1200" dirty="0"/>
            <a:t>Prior year recoupable rents (TC 25)</a:t>
          </a:r>
        </a:p>
        <a:p>
          <a:pPr marL="457200" lvl="2" indent="-228600" algn="l" defTabSz="1200150">
            <a:lnSpc>
              <a:spcPct val="90000"/>
            </a:lnSpc>
            <a:spcBef>
              <a:spcPct val="0"/>
            </a:spcBef>
            <a:spcAft>
              <a:spcPct val="20000"/>
            </a:spcAft>
            <a:buChar char="•"/>
          </a:pPr>
          <a:r>
            <a:rPr lang="en-US" sz="2700" kern="1200" dirty="0"/>
            <a:t>Downward estimate adjustments (TC 03)</a:t>
          </a:r>
        </a:p>
        <a:p>
          <a:pPr marL="457200" lvl="2" indent="-228600" algn="l" defTabSz="1200150">
            <a:lnSpc>
              <a:spcPct val="90000"/>
            </a:lnSpc>
            <a:spcBef>
              <a:spcPct val="0"/>
            </a:spcBef>
            <a:spcAft>
              <a:spcPct val="20000"/>
            </a:spcAft>
            <a:buChar char="•"/>
          </a:pPr>
          <a:r>
            <a:rPr lang="en-US" sz="2700" kern="1200" dirty="0"/>
            <a:t>Downward over-payment adjustments (TC 50 &amp; 51)</a:t>
          </a:r>
        </a:p>
      </dsp:txBody>
      <dsp:txXfrm>
        <a:off x="0" y="843209"/>
        <a:ext cx="8415217" cy="2322540"/>
      </dsp:txXfrm>
    </dsp:sp>
    <dsp:sp modelId="{1F36B9DE-1F54-4C3C-ACC5-3E652875247C}">
      <dsp:nvSpPr>
        <dsp:cNvPr id="0" name=""/>
        <dsp:cNvSpPr/>
      </dsp:nvSpPr>
      <dsp:spPr>
        <a:xfrm>
          <a:off x="0" y="3165749"/>
          <a:ext cx="8415217" cy="8154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Not a Negative Adjustment</a:t>
          </a:r>
        </a:p>
      </dsp:txBody>
      <dsp:txXfrm>
        <a:off x="39809" y="3205558"/>
        <a:ext cx="8335599" cy="735872"/>
      </dsp:txXfrm>
    </dsp:sp>
    <dsp:sp modelId="{F12EE6DD-695F-4F4A-A405-54FC461CF236}">
      <dsp:nvSpPr>
        <dsp:cNvPr id="0" name=""/>
        <dsp:cNvSpPr/>
      </dsp:nvSpPr>
      <dsp:spPr>
        <a:xfrm>
          <a:off x="0" y="3981239"/>
          <a:ext cx="8415217"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183"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Current year recoupable rents (TC 25)</a:t>
          </a:r>
        </a:p>
      </dsp:txBody>
      <dsp:txXfrm>
        <a:off x="0" y="3981239"/>
        <a:ext cx="8415217" cy="5630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22D2B-F548-4D0E-82D7-5E4D6EF6D440}">
      <dsp:nvSpPr>
        <dsp:cNvPr id="0" name=""/>
        <dsp:cNvSpPr/>
      </dsp:nvSpPr>
      <dsp:spPr>
        <a:xfrm>
          <a:off x="0" y="62782"/>
          <a:ext cx="8534400"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Must provide written Tribal Permission to ONRR  </a:t>
          </a:r>
        </a:p>
      </dsp:txBody>
      <dsp:txXfrm>
        <a:off x="35125" y="97907"/>
        <a:ext cx="8464150" cy="649299"/>
      </dsp:txXfrm>
    </dsp:sp>
    <dsp:sp modelId="{7B114F27-C03E-44E8-BBBB-AEEC0FAA43AD}">
      <dsp:nvSpPr>
        <dsp:cNvPr id="0" name=""/>
        <dsp:cNvSpPr/>
      </dsp:nvSpPr>
      <dsp:spPr>
        <a:xfrm>
          <a:off x="0" y="859425"/>
          <a:ext cx="8534400"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Same Payor</a:t>
          </a:r>
        </a:p>
      </dsp:txBody>
      <dsp:txXfrm>
        <a:off x="35125" y="894550"/>
        <a:ext cx="8464150" cy="649299"/>
      </dsp:txXfrm>
    </dsp:sp>
    <dsp:sp modelId="{D1BC2E7F-5E20-4B49-B4BB-5D7D1D2F2F68}">
      <dsp:nvSpPr>
        <dsp:cNvPr id="0" name=""/>
        <dsp:cNvSpPr/>
      </dsp:nvSpPr>
      <dsp:spPr>
        <a:xfrm>
          <a:off x="0" y="1674682"/>
          <a:ext cx="8534400"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RVLA can be zero or positive</a:t>
          </a:r>
        </a:p>
      </dsp:txBody>
      <dsp:txXfrm>
        <a:off x="35125" y="1709807"/>
        <a:ext cx="8464150" cy="649299"/>
      </dsp:txXfrm>
    </dsp:sp>
    <dsp:sp modelId="{E3CA9642-D157-45EA-9A89-ED5FB1964B91}">
      <dsp:nvSpPr>
        <dsp:cNvPr id="0" name=""/>
        <dsp:cNvSpPr/>
      </dsp:nvSpPr>
      <dsp:spPr>
        <a:xfrm>
          <a:off x="0" y="2394232"/>
          <a:ext cx="8534400"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Indian Net Negatives go through a stringent approval process</a:t>
          </a:r>
        </a:p>
        <a:p>
          <a:pPr marL="228600" lvl="1" indent="-228600" algn="l" defTabSz="1022350">
            <a:lnSpc>
              <a:spcPct val="90000"/>
            </a:lnSpc>
            <a:spcBef>
              <a:spcPct val="0"/>
            </a:spcBef>
            <a:spcAft>
              <a:spcPct val="20000"/>
            </a:spcAft>
            <a:buChar char="•"/>
          </a:pPr>
          <a:r>
            <a:rPr lang="en-US" sz="2300" b="1" kern="1200" dirty="0"/>
            <a:t>Highly recommended reporting Recoupments against other Tribal Leases on separate 2014, not with other or monthly reporting</a:t>
          </a:r>
          <a:endParaRPr lang="en-US" sz="2300" kern="1200" dirty="0"/>
        </a:p>
      </dsp:txBody>
      <dsp:txXfrm>
        <a:off x="0" y="2394232"/>
        <a:ext cx="8534400" cy="145935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18CF-CAAD-44BA-B7DF-75637FF730C5}">
      <dsp:nvSpPr>
        <dsp:cNvPr id="0" name=""/>
        <dsp:cNvSpPr/>
      </dsp:nvSpPr>
      <dsp:spPr>
        <a:xfrm>
          <a:off x="606958" y="1889"/>
          <a:ext cx="3413372" cy="204802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ts val="0"/>
            </a:spcAft>
            <a:buNone/>
          </a:pPr>
          <a:r>
            <a:rPr lang="en-US" sz="2200" kern="1200" dirty="0"/>
            <a:t>Leases </a:t>
          </a:r>
          <a:r>
            <a:rPr lang="en-US" sz="2200" b="0" i="0" kern="1200" dirty="0"/>
            <a:t>not located within </a:t>
          </a:r>
        </a:p>
        <a:p>
          <a:pPr marL="0" lvl="0" indent="0" algn="ctr" defTabSz="977900">
            <a:lnSpc>
              <a:spcPct val="90000"/>
            </a:lnSpc>
            <a:spcBef>
              <a:spcPct val="0"/>
            </a:spcBef>
            <a:spcAft>
              <a:spcPts val="0"/>
            </a:spcAft>
            <a:buNone/>
          </a:pPr>
          <a:r>
            <a:rPr lang="en-US" sz="2200" b="0" i="0" kern="1200" dirty="0"/>
            <a:t>an Indian Index Zone</a:t>
          </a:r>
          <a:endParaRPr lang="en-US" sz="2200" kern="1200" dirty="0"/>
        </a:p>
      </dsp:txBody>
      <dsp:txXfrm>
        <a:off x="606958" y="1889"/>
        <a:ext cx="3413372" cy="2048023"/>
      </dsp:txXfrm>
    </dsp:sp>
    <dsp:sp modelId="{C7E922DB-940E-4659-A6A7-350178CB0381}">
      <dsp:nvSpPr>
        <dsp:cNvPr id="0" name=""/>
        <dsp:cNvSpPr/>
      </dsp:nvSpPr>
      <dsp:spPr>
        <a:xfrm>
          <a:off x="4361668" y="1889"/>
          <a:ext cx="3413372" cy="204802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ts val="0"/>
            </a:spcAft>
            <a:buNone/>
          </a:pPr>
          <a:r>
            <a:rPr lang="en-US" sz="2200" b="0" i="0" kern="1200" dirty="0"/>
            <a:t>Leases within an Index </a:t>
          </a:r>
          <a:r>
            <a:rPr lang="en-US" sz="2200" kern="1200" dirty="0"/>
            <a:t>Z</a:t>
          </a:r>
          <a:r>
            <a:rPr lang="en-US" sz="2200" b="0" i="0" kern="1200" dirty="0"/>
            <a:t>one but have an arm's-length dedicated sales contract</a:t>
          </a:r>
          <a:endParaRPr lang="en-US" sz="2200" kern="1200" dirty="0"/>
        </a:p>
      </dsp:txBody>
      <dsp:txXfrm>
        <a:off x="4361668" y="1889"/>
        <a:ext cx="3413372" cy="2048023"/>
      </dsp:txXfrm>
    </dsp:sp>
    <dsp:sp modelId="{181DCBE8-0A5F-4832-804E-72F9FCFF2B5F}">
      <dsp:nvSpPr>
        <dsp:cNvPr id="0" name=""/>
        <dsp:cNvSpPr/>
      </dsp:nvSpPr>
      <dsp:spPr>
        <a:xfrm>
          <a:off x="609586" y="2393134"/>
          <a:ext cx="3413372" cy="204802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Leases </a:t>
          </a:r>
          <a:r>
            <a:rPr lang="en-US" sz="2200" b="0" i="0" kern="1200" dirty="0"/>
            <a:t>with a major portion provision or language providing the Secretary of the Interior with the discretion to determine value.</a:t>
          </a:r>
          <a:endParaRPr lang="en-US" sz="2200" kern="1200" dirty="0"/>
        </a:p>
      </dsp:txBody>
      <dsp:txXfrm>
        <a:off x="609586" y="2393134"/>
        <a:ext cx="3413372" cy="2048023"/>
      </dsp:txXfrm>
    </dsp:sp>
    <dsp:sp modelId="{258B9495-0C31-4CCD-B583-64B0DC722B7B}">
      <dsp:nvSpPr>
        <dsp:cNvPr id="0" name=""/>
        <dsp:cNvSpPr/>
      </dsp:nvSpPr>
      <dsp:spPr>
        <a:xfrm>
          <a:off x="4419593" y="2391250"/>
          <a:ext cx="3413372" cy="204802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Leases which are allotted leases in the Navajo Nation</a:t>
          </a:r>
          <a:endParaRPr lang="en-US" sz="2200" kern="1200" dirty="0"/>
        </a:p>
      </dsp:txBody>
      <dsp:txXfrm>
        <a:off x="4419593" y="2391250"/>
        <a:ext cx="3413372" cy="204802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DFC84-98C0-47E2-A87F-3AC05BB6B7FE}">
      <dsp:nvSpPr>
        <dsp:cNvPr id="0" name=""/>
        <dsp:cNvSpPr/>
      </dsp:nvSpPr>
      <dsp:spPr>
        <a:xfrm>
          <a:off x="0" y="56596"/>
          <a:ext cx="8229600" cy="1374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Report adjustments to published major portion price and/or dual accounting for Indian gas production for 01/2000 sales forward</a:t>
          </a:r>
        </a:p>
      </dsp:txBody>
      <dsp:txXfrm>
        <a:off x="67110" y="123706"/>
        <a:ext cx="8095380" cy="1240530"/>
      </dsp:txXfrm>
    </dsp:sp>
    <dsp:sp modelId="{43851FF0-9E4B-4FBB-86CA-248CCD6583DD}">
      <dsp:nvSpPr>
        <dsp:cNvPr id="0" name=""/>
        <dsp:cNvSpPr/>
      </dsp:nvSpPr>
      <dsp:spPr>
        <a:xfrm>
          <a:off x="0" y="1503346"/>
          <a:ext cx="8229600" cy="1374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Adjustment Reason Code 16 applicable</a:t>
          </a:r>
        </a:p>
      </dsp:txBody>
      <dsp:txXfrm>
        <a:off x="67110" y="1570456"/>
        <a:ext cx="8095380" cy="1240530"/>
      </dsp:txXfrm>
    </dsp:sp>
    <dsp:sp modelId="{571F4B78-D3A9-472D-B31F-FAF262A2C508}">
      <dsp:nvSpPr>
        <dsp:cNvPr id="0" name=""/>
        <dsp:cNvSpPr/>
      </dsp:nvSpPr>
      <dsp:spPr>
        <a:xfrm>
          <a:off x="0" y="2878096"/>
          <a:ext cx="8229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Very important!  Use ARC16 on both the reversal line and the rebook line</a:t>
          </a:r>
        </a:p>
      </dsp:txBody>
      <dsp:txXfrm>
        <a:off x="0" y="2878096"/>
        <a:ext cx="8229600" cy="41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C0C7F-0D8B-4EB2-8EDF-BE8650AC5238}">
      <dsp:nvSpPr>
        <dsp:cNvPr id="0" name=""/>
        <dsp:cNvSpPr/>
      </dsp:nvSpPr>
      <dsp:spPr>
        <a:xfrm>
          <a:off x="0" y="69221"/>
          <a:ext cx="82296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Due on anniversary date</a:t>
          </a:r>
        </a:p>
      </dsp:txBody>
      <dsp:txXfrm>
        <a:off x="33812" y="103033"/>
        <a:ext cx="8161976" cy="625016"/>
      </dsp:txXfrm>
    </dsp:sp>
    <dsp:sp modelId="{E549BE7F-CDAE-4C1A-9B41-459EBE500572}">
      <dsp:nvSpPr>
        <dsp:cNvPr id="0" name=""/>
        <dsp:cNvSpPr/>
      </dsp:nvSpPr>
      <dsp:spPr>
        <a:xfrm>
          <a:off x="0" y="796026"/>
          <a:ext cx="82296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Payment Options</a:t>
          </a:r>
        </a:p>
      </dsp:txBody>
      <dsp:txXfrm>
        <a:off x="33812" y="829838"/>
        <a:ext cx="8161976" cy="625016"/>
      </dsp:txXfrm>
    </dsp:sp>
    <dsp:sp modelId="{D2A14785-25C1-4E7B-9268-2A699AD75C88}">
      <dsp:nvSpPr>
        <dsp:cNvPr id="0" name=""/>
        <dsp:cNvSpPr/>
      </dsp:nvSpPr>
      <dsp:spPr>
        <a:xfrm>
          <a:off x="0" y="1504410"/>
          <a:ext cx="8229600"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228600" lvl="1" indent="-228600" algn="l" defTabSz="977900">
            <a:lnSpc>
              <a:spcPct val="90000"/>
            </a:lnSpc>
            <a:spcBef>
              <a:spcPct val="0"/>
            </a:spcBef>
            <a:spcAft>
              <a:spcPct val="20000"/>
            </a:spcAft>
            <a:buFontTx/>
            <a:buNone/>
          </a:pPr>
          <a:r>
            <a:rPr lang="en-US" sz="2200" kern="1200" dirty="0"/>
            <a:t>eCommerce Online Rental Payment System - </a:t>
          </a:r>
          <a:r>
            <a:rPr lang="en-US" sz="2200" b="1" i="1" kern="1200" dirty="0"/>
            <a:t>Required for TERMINABLE leases; NOT allowed for Indian leases</a:t>
          </a:r>
          <a:endParaRPr lang="en-US" sz="2200" kern="1200" dirty="0"/>
        </a:p>
        <a:p>
          <a:pPr marL="228600" lvl="1" indent="-228600" algn="l" defTabSz="977900">
            <a:lnSpc>
              <a:spcPct val="90000"/>
            </a:lnSpc>
            <a:spcBef>
              <a:spcPct val="0"/>
            </a:spcBef>
            <a:spcAft>
              <a:spcPct val="20000"/>
            </a:spcAft>
            <a:buFontTx/>
            <a:buNone/>
          </a:pPr>
          <a:r>
            <a:rPr lang="en-US" sz="2200" b="1" kern="1200" dirty="0">
              <a:solidFill>
                <a:srgbClr val="2B3990"/>
              </a:solidFill>
            </a:rPr>
            <a:t>Pay through Pay.gov, ACH, or Fedwire</a:t>
          </a:r>
          <a:r>
            <a:rPr lang="en-US" sz="2200" b="1" kern="1200" dirty="0">
              <a:solidFill>
                <a:schemeClr val="accent5">
                  <a:lumMod val="75000"/>
                </a:schemeClr>
              </a:solidFill>
            </a:rPr>
            <a:t> </a:t>
          </a:r>
          <a:r>
            <a:rPr lang="en-US" sz="2200" kern="1200" dirty="0"/>
            <a:t>- Report on Form ONRR-2014; </a:t>
          </a:r>
          <a:r>
            <a:rPr lang="en-US" sz="2200" b="1" i="1" kern="1200" dirty="0">
              <a:solidFill>
                <a:srgbClr val="000000">
                  <a:hueOff val="0"/>
                  <a:satOff val="0"/>
                  <a:lumOff val="0"/>
                  <a:alphaOff val="0"/>
                </a:srgbClr>
              </a:solidFill>
              <a:latin typeface="Calibri"/>
              <a:ea typeface="+mn-ea"/>
              <a:cs typeface="+mn-cs"/>
            </a:rPr>
            <a:t>c</a:t>
          </a:r>
          <a:r>
            <a:rPr lang="en-US" sz="2200" b="1" i="1" kern="1200" dirty="0"/>
            <a:t>annot report on TERMINABLE lease</a:t>
          </a:r>
          <a:endParaRPr lang="en-US" sz="2200" b="1" kern="1200" dirty="0">
            <a:solidFill>
              <a:schemeClr val="accent5">
                <a:lumMod val="75000"/>
              </a:schemeClr>
            </a:solidFill>
          </a:endParaRPr>
        </a:p>
      </dsp:txBody>
      <dsp:txXfrm>
        <a:off x="0" y="1504410"/>
        <a:ext cx="8229600" cy="13786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D6015-FEA3-4660-BE51-68E018554CA6}">
      <dsp:nvSpPr>
        <dsp:cNvPr id="0" name=""/>
        <dsp:cNvSpPr/>
      </dsp:nvSpPr>
      <dsp:spPr>
        <a:xfrm>
          <a:off x="5" y="24061"/>
          <a:ext cx="1991909" cy="1195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Sales Date 01/2018 due 10/31/2020 (Saturday)</a:t>
          </a:r>
        </a:p>
      </dsp:txBody>
      <dsp:txXfrm>
        <a:off x="5" y="24061"/>
        <a:ext cx="1991909" cy="1195145"/>
      </dsp:txXfrm>
    </dsp:sp>
    <dsp:sp modelId="{C7AD913F-04A9-4207-B784-AED4EF54FDAB}">
      <dsp:nvSpPr>
        <dsp:cNvPr id="0" name=""/>
        <dsp:cNvSpPr/>
      </dsp:nvSpPr>
      <dsp:spPr>
        <a:xfrm>
          <a:off x="2085932" y="24061"/>
          <a:ext cx="1991909" cy="1195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Due Date extended to 11/02/2020 (Monday)</a:t>
          </a:r>
        </a:p>
      </dsp:txBody>
      <dsp:txXfrm>
        <a:off x="2085932" y="24061"/>
        <a:ext cx="1991909" cy="1195145"/>
      </dsp:txXfrm>
    </dsp:sp>
    <dsp:sp modelId="{EC69EEC4-4A7A-4670-A4F6-62203A402425}">
      <dsp:nvSpPr>
        <dsp:cNvPr id="0" name=""/>
        <dsp:cNvSpPr/>
      </dsp:nvSpPr>
      <dsp:spPr>
        <a:xfrm>
          <a:off x="4385591" y="24061"/>
          <a:ext cx="4220795" cy="1195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Paid 03/17/2021</a:t>
          </a:r>
        </a:p>
        <a:p>
          <a:pPr marL="0" lvl="0" indent="0" algn="ctr" defTabSz="800100">
            <a:lnSpc>
              <a:spcPct val="90000"/>
            </a:lnSpc>
            <a:spcBef>
              <a:spcPct val="0"/>
            </a:spcBef>
            <a:spcAft>
              <a:spcPct val="35000"/>
            </a:spcAft>
            <a:buNone/>
          </a:pPr>
          <a:r>
            <a:rPr lang="en-US" sz="1800" kern="1200" dirty="0"/>
            <a:t>Interest due 11/02/2020 – 03/17/2021</a:t>
          </a:r>
        </a:p>
      </dsp:txBody>
      <dsp:txXfrm>
        <a:off x="4385591" y="24061"/>
        <a:ext cx="4220795" cy="119514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79E0E-DC2F-457C-A41F-DC479DAFD479}">
      <dsp:nvSpPr>
        <dsp:cNvPr id="0" name=""/>
        <dsp:cNvSpPr/>
      </dsp:nvSpPr>
      <dsp:spPr>
        <a:xfrm rot="5400000">
          <a:off x="4849461" y="-2491607"/>
          <a:ext cx="749617" cy="592452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68275" lvl="1" indent="0" algn="l" defTabSz="800100">
            <a:lnSpc>
              <a:spcPct val="90000"/>
            </a:lnSpc>
            <a:spcBef>
              <a:spcPct val="0"/>
            </a:spcBef>
            <a:spcAft>
              <a:spcPct val="15000"/>
            </a:spcAft>
            <a:buFontTx/>
            <a:buNone/>
          </a:pPr>
          <a:r>
            <a:rPr lang="en-US" sz="1800" b="1" kern="1200" dirty="0"/>
            <a:t>Remit on 2014 - Rent, Minimum Royalty, Well &amp; Storage fees, Advanced Rent</a:t>
          </a:r>
        </a:p>
      </dsp:txBody>
      <dsp:txXfrm rot="-5400000">
        <a:off x="2262010" y="132437"/>
        <a:ext cx="5887928" cy="676431"/>
      </dsp:txXfrm>
    </dsp:sp>
    <dsp:sp modelId="{F5321B83-500C-45D5-A8B2-BB16AE2BE67B}">
      <dsp:nvSpPr>
        <dsp:cNvPr id="0" name=""/>
        <dsp:cNvSpPr/>
      </dsp:nvSpPr>
      <dsp:spPr>
        <a:xfrm>
          <a:off x="43068" y="2143"/>
          <a:ext cx="2218940" cy="9370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INDIAN LEASE RENT</a:t>
          </a:r>
        </a:p>
      </dsp:txBody>
      <dsp:txXfrm>
        <a:off x="88810" y="47885"/>
        <a:ext cx="2127456" cy="845537"/>
      </dsp:txXfrm>
    </dsp:sp>
    <dsp:sp modelId="{CDFB91C3-A445-40A8-AE8D-342FD98E6034}">
      <dsp:nvSpPr>
        <dsp:cNvPr id="0" name=""/>
        <dsp:cNvSpPr/>
      </dsp:nvSpPr>
      <dsp:spPr>
        <a:xfrm rot="5400000">
          <a:off x="4849461" y="-1507734"/>
          <a:ext cx="749617" cy="592452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68275" lvl="1" indent="0" algn="l" defTabSz="800100">
            <a:lnSpc>
              <a:spcPct val="90000"/>
            </a:lnSpc>
            <a:spcBef>
              <a:spcPct val="0"/>
            </a:spcBef>
            <a:spcAft>
              <a:spcPct val="15000"/>
            </a:spcAft>
            <a:buFontTx/>
            <a:buNone/>
          </a:pPr>
          <a:r>
            <a:rPr lang="en-US" sz="1800" b="1" kern="1200" dirty="0"/>
            <a:t>Tribal Leases - 100% against current revenue</a:t>
          </a:r>
        </a:p>
        <a:p>
          <a:pPr marL="168275" lvl="1" indent="0" algn="l" defTabSz="800100">
            <a:lnSpc>
              <a:spcPct val="90000"/>
            </a:lnSpc>
            <a:spcBef>
              <a:spcPct val="0"/>
            </a:spcBef>
            <a:spcAft>
              <a:spcPct val="15000"/>
            </a:spcAft>
            <a:buFontTx/>
            <a:buNone/>
          </a:pPr>
          <a:r>
            <a:rPr lang="en-US" sz="1800" b="1" kern="1200" dirty="0"/>
            <a:t>Allotted Leases - 50% of current revenue</a:t>
          </a:r>
        </a:p>
      </dsp:txBody>
      <dsp:txXfrm rot="-5400000">
        <a:off x="2262010" y="1116310"/>
        <a:ext cx="5887928" cy="676431"/>
      </dsp:txXfrm>
    </dsp:sp>
    <dsp:sp modelId="{27156133-52E6-4542-A916-FF68754E5AE6}">
      <dsp:nvSpPr>
        <dsp:cNvPr id="0" name=""/>
        <dsp:cNvSpPr/>
      </dsp:nvSpPr>
      <dsp:spPr>
        <a:xfrm>
          <a:off x="43068" y="986015"/>
          <a:ext cx="2218940" cy="9370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ts val="0"/>
            </a:spcAft>
            <a:buNone/>
          </a:pPr>
          <a:r>
            <a:rPr lang="en-US" sz="2000" kern="1200" dirty="0"/>
            <a:t>RULES FOR</a:t>
          </a:r>
        </a:p>
        <a:p>
          <a:pPr marL="0" lvl="0" indent="0" algn="ctr" defTabSz="889000">
            <a:lnSpc>
              <a:spcPct val="90000"/>
            </a:lnSpc>
            <a:spcBef>
              <a:spcPct val="0"/>
            </a:spcBef>
            <a:spcAft>
              <a:spcPts val="0"/>
            </a:spcAft>
            <a:buNone/>
          </a:pPr>
          <a:r>
            <a:rPr lang="en-US" sz="2000" kern="1200" dirty="0"/>
            <a:t> INDIAN 2014 RECOUPMENTS</a:t>
          </a:r>
        </a:p>
      </dsp:txBody>
      <dsp:txXfrm>
        <a:off x="88810" y="1031757"/>
        <a:ext cx="2127456" cy="845537"/>
      </dsp:txXfrm>
    </dsp:sp>
    <dsp:sp modelId="{99BB8DE3-3B5B-463E-B588-BF97D7D9DAF3}">
      <dsp:nvSpPr>
        <dsp:cNvPr id="0" name=""/>
        <dsp:cNvSpPr/>
      </dsp:nvSpPr>
      <dsp:spPr>
        <a:xfrm rot="5400000">
          <a:off x="4849461" y="-523861"/>
          <a:ext cx="749617" cy="592452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0" algn="l" defTabSz="800100">
            <a:lnSpc>
              <a:spcPct val="90000"/>
            </a:lnSpc>
            <a:spcBef>
              <a:spcPct val="0"/>
            </a:spcBef>
            <a:spcAft>
              <a:spcPct val="15000"/>
            </a:spcAft>
            <a:buFontTx/>
            <a:buNone/>
          </a:pPr>
          <a:r>
            <a:rPr lang="en-US" sz="1800" b="1" kern="1200" dirty="0"/>
            <a:t>Issued when too many negative adjustments are taken against current revenue</a:t>
          </a:r>
        </a:p>
      </dsp:txBody>
      <dsp:txXfrm rot="-5400000">
        <a:off x="2262010" y="2100183"/>
        <a:ext cx="5887928" cy="676431"/>
      </dsp:txXfrm>
    </dsp:sp>
    <dsp:sp modelId="{635ED721-00BF-40B6-8D01-14DC1F30EFDE}">
      <dsp:nvSpPr>
        <dsp:cNvPr id="0" name=""/>
        <dsp:cNvSpPr/>
      </dsp:nvSpPr>
      <dsp:spPr>
        <a:xfrm>
          <a:off x="43068" y="1969888"/>
          <a:ext cx="2218940" cy="9370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IOR INVOICE</a:t>
          </a:r>
        </a:p>
      </dsp:txBody>
      <dsp:txXfrm>
        <a:off x="88810" y="2015630"/>
        <a:ext cx="2127456" cy="845537"/>
      </dsp:txXfrm>
    </dsp:sp>
    <dsp:sp modelId="{8710BE56-18C6-4D60-A62E-2348E21EAE3F}">
      <dsp:nvSpPr>
        <dsp:cNvPr id="0" name=""/>
        <dsp:cNvSpPr/>
      </dsp:nvSpPr>
      <dsp:spPr>
        <a:xfrm rot="5400000">
          <a:off x="4849461" y="460011"/>
          <a:ext cx="749617" cy="592452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0" algn="l" defTabSz="800100">
            <a:lnSpc>
              <a:spcPct val="90000"/>
            </a:lnSpc>
            <a:spcBef>
              <a:spcPct val="0"/>
            </a:spcBef>
            <a:spcAft>
              <a:spcPct val="15000"/>
            </a:spcAft>
            <a:buFontTx/>
            <a:buNone/>
          </a:pPr>
          <a:r>
            <a:rPr lang="en-US" sz="1800" b="1" kern="1200" dirty="0"/>
            <a:t>Must provide written Tribal permission to ONRR</a:t>
          </a:r>
        </a:p>
      </dsp:txBody>
      <dsp:txXfrm rot="-5400000">
        <a:off x="2262010" y="3084056"/>
        <a:ext cx="5887928" cy="676431"/>
      </dsp:txXfrm>
    </dsp:sp>
    <dsp:sp modelId="{1C308F53-BC35-4F66-971B-0B5F2A0D7138}">
      <dsp:nvSpPr>
        <dsp:cNvPr id="0" name=""/>
        <dsp:cNvSpPr/>
      </dsp:nvSpPr>
      <dsp:spPr>
        <a:xfrm>
          <a:off x="43068" y="2953761"/>
          <a:ext cx="2218940" cy="9370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TRIBAL RECOUPMENTS</a:t>
          </a:r>
        </a:p>
      </dsp:txBody>
      <dsp:txXfrm>
        <a:off x="88810" y="2999503"/>
        <a:ext cx="2127456" cy="845537"/>
      </dsp:txXfrm>
    </dsp:sp>
    <dsp:sp modelId="{771CCBD4-C703-4627-A12E-5684EF0F095B}">
      <dsp:nvSpPr>
        <dsp:cNvPr id="0" name=""/>
        <dsp:cNvSpPr/>
      </dsp:nvSpPr>
      <dsp:spPr>
        <a:xfrm rot="5400000">
          <a:off x="4849461" y="1443884"/>
          <a:ext cx="749617" cy="592452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0" algn="l" defTabSz="800100">
            <a:lnSpc>
              <a:spcPct val="90000"/>
            </a:lnSpc>
            <a:spcBef>
              <a:spcPct val="0"/>
            </a:spcBef>
            <a:spcAft>
              <a:spcPct val="15000"/>
            </a:spcAft>
            <a:buFontTx/>
            <a:buNone/>
          </a:pPr>
          <a:r>
            <a:rPr lang="en-US" sz="1800" b="1" kern="1200" dirty="0"/>
            <a:t>Only Indian Gas (Specific index zones)</a:t>
          </a:r>
        </a:p>
        <a:p>
          <a:pPr marL="228600" lvl="1" indent="0" algn="l" defTabSz="800100">
            <a:lnSpc>
              <a:spcPct val="90000"/>
            </a:lnSpc>
            <a:spcBef>
              <a:spcPct val="0"/>
            </a:spcBef>
            <a:spcAft>
              <a:spcPct val="15000"/>
            </a:spcAft>
            <a:buFontTx/>
            <a:buNone/>
          </a:pPr>
          <a:r>
            <a:rPr lang="en-US" sz="1800" b="1" kern="1200" dirty="0"/>
            <a:t>Price published per calendar year with specific due dates</a:t>
          </a:r>
        </a:p>
      </dsp:txBody>
      <dsp:txXfrm rot="-5400000">
        <a:off x="2262010" y="4067929"/>
        <a:ext cx="5887928" cy="676431"/>
      </dsp:txXfrm>
    </dsp:sp>
    <dsp:sp modelId="{03B418F7-854A-4D62-B9E9-5B207624871E}">
      <dsp:nvSpPr>
        <dsp:cNvPr id="0" name=""/>
        <dsp:cNvSpPr/>
      </dsp:nvSpPr>
      <dsp:spPr>
        <a:xfrm>
          <a:off x="43068" y="3937634"/>
          <a:ext cx="2218940" cy="9370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MAJOR PORTION PRICING</a:t>
          </a:r>
        </a:p>
      </dsp:txBody>
      <dsp:txXfrm>
        <a:off x="88810" y="3983376"/>
        <a:ext cx="2127456" cy="845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BE6CE-4959-4166-93CC-73A5BFEA22D3}">
      <dsp:nvSpPr>
        <dsp:cNvPr id="0" name=""/>
        <dsp:cNvSpPr/>
      </dsp:nvSpPr>
      <dsp:spPr>
        <a:xfrm>
          <a:off x="0" y="15627"/>
          <a:ext cx="8402762" cy="479700"/>
        </a:xfrm>
        <a:prstGeom prst="roundRect">
          <a:avLst/>
        </a:prstGeom>
        <a:solidFill>
          <a:srgbClr val="534AAE"/>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F"/>
              </a:solidFill>
            </a:rPr>
            <a:t>Contact Bureau of Land Management if lease terminated for no rent payment</a:t>
          </a:r>
        </a:p>
      </dsp:txBody>
      <dsp:txXfrm>
        <a:off x="23417" y="39044"/>
        <a:ext cx="8355928" cy="432866"/>
      </dsp:txXfrm>
    </dsp:sp>
    <dsp:sp modelId="{7F246EA7-E2E1-4452-BE57-F01E976BC6DB}">
      <dsp:nvSpPr>
        <dsp:cNvPr id="0" name=""/>
        <dsp:cNvSpPr/>
      </dsp:nvSpPr>
      <dsp:spPr>
        <a:xfrm>
          <a:off x="0" y="568063"/>
          <a:ext cx="8402762" cy="479700"/>
        </a:xfrm>
        <a:prstGeom prst="round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FIN invoice issued once Rent due date is 30 to 45 days late</a:t>
          </a:r>
          <a:endParaRPr lang="en-US" sz="2000" kern="1200" dirty="0"/>
        </a:p>
      </dsp:txBody>
      <dsp:txXfrm>
        <a:off x="23417" y="591480"/>
        <a:ext cx="8355928" cy="432866"/>
      </dsp:txXfrm>
    </dsp:sp>
    <dsp:sp modelId="{DC6CF6F1-66BB-462F-82BA-102D0DD5D750}">
      <dsp:nvSpPr>
        <dsp:cNvPr id="0" name=""/>
        <dsp:cNvSpPr/>
      </dsp:nvSpPr>
      <dsp:spPr>
        <a:xfrm>
          <a:off x="0" y="1082427"/>
          <a:ext cx="8402762" cy="479700"/>
        </a:xfrm>
        <a:prstGeom prst="round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534AAE"/>
              </a:solidFill>
            </a:rPr>
            <a:t>Interest is already accruing at this point</a:t>
          </a:r>
        </a:p>
      </dsp:txBody>
      <dsp:txXfrm>
        <a:off x="23417" y="1105844"/>
        <a:ext cx="8355928" cy="432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28128-338C-4013-A456-86D0E74BC7DB}">
      <dsp:nvSpPr>
        <dsp:cNvPr id="0" name=""/>
        <dsp:cNvSpPr/>
      </dsp:nvSpPr>
      <dsp:spPr>
        <a:xfrm>
          <a:off x="0" y="247616"/>
          <a:ext cx="8229602"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Lease status - expired or terminated, producing vs. non-producing</a:t>
          </a:r>
        </a:p>
      </dsp:txBody>
      <dsp:txXfrm>
        <a:off x="26930" y="274546"/>
        <a:ext cx="8175742" cy="497795"/>
      </dsp:txXfrm>
    </dsp:sp>
    <dsp:sp modelId="{9442E0D6-506E-4F8B-A16F-7BF4F91E1377}">
      <dsp:nvSpPr>
        <dsp:cNvPr id="0" name=""/>
        <dsp:cNvSpPr/>
      </dsp:nvSpPr>
      <dsp:spPr>
        <a:xfrm>
          <a:off x="0" y="838200"/>
          <a:ext cx="8229602"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Ownership - record title assignment not approved</a:t>
          </a:r>
        </a:p>
      </dsp:txBody>
      <dsp:txXfrm>
        <a:off x="26930" y="865130"/>
        <a:ext cx="8175742" cy="497795"/>
      </dsp:txXfrm>
    </dsp:sp>
    <dsp:sp modelId="{3255DF01-4CE7-4090-A234-7EBB181F9BB3}">
      <dsp:nvSpPr>
        <dsp:cNvPr id="0" name=""/>
        <dsp:cNvSpPr/>
      </dsp:nvSpPr>
      <dsp:spPr>
        <a:xfrm>
          <a:off x="0" y="1483406"/>
          <a:ext cx="8229602"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Incorrect amount due</a:t>
          </a:r>
        </a:p>
      </dsp:txBody>
      <dsp:txXfrm>
        <a:off x="26930" y="1510336"/>
        <a:ext cx="8175742" cy="497795"/>
      </dsp:txXfrm>
    </dsp:sp>
    <dsp:sp modelId="{1D2E8BFC-08ED-460C-9C8C-CE4C2431E9F5}">
      <dsp:nvSpPr>
        <dsp:cNvPr id="0" name=""/>
        <dsp:cNvSpPr/>
      </dsp:nvSpPr>
      <dsp:spPr>
        <a:xfrm>
          <a:off x="0" y="2101301"/>
          <a:ext cx="8229602" cy="551655"/>
        </a:xfrm>
        <a:prstGeom prst="roundRect">
          <a:avLst/>
        </a:prstGeom>
        <a:solidFill>
          <a:srgbClr val="52A5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Wrong sales date used on 2014</a:t>
          </a:r>
        </a:p>
      </dsp:txBody>
      <dsp:txXfrm>
        <a:off x="26930" y="2128231"/>
        <a:ext cx="8175742" cy="497795"/>
      </dsp:txXfrm>
    </dsp:sp>
    <dsp:sp modelId="{6BF97AE3-340B-4F19-B5B1-878AD4376CD4}">
      <dsp:nvSpPr>
        <dsp:cNvPr id="0" name=""/>
        <dsp:cNvSpPr/>
      </dsp:nvSpPr>
      <dsp:spPr>
        <a:xfrm>
          <a:off x="0" y="2719196"/>
          <a:ext cx="8229602"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Suspension lifts</a:t>
          </a:r>
        </a:p>
      </dsp:txBody>
      <dsp:txXfrm>
        <a:off x="26930" y="2746126"/>
        <a:ext cx="8175742" cy="497795"/>
      </dsp:txXfrm>
    </dsp:sp>
    <dsp:sp modelId="{2CCC08DF-4584-469E-A76A-7AC52084A291}">
      <dsp:nvSpPr>
        <dsp:cNvPr id="0" name=""/>
        <dsp:cNvSpPr/>
      </dsp:nvSpPr>
      <dsp:spPr>
        <a:xfrm>
          <a:off x="0" y="3337091"/>
          <a:ext cx="8229602"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Timing</a:t>
          </a:r>
        </a:p>
      </dsp:txBody>
      <dsp:txXfrm>
        <a:off x="26930" y="3364021"/>
        <a:ext cx="8175742" cy="497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4F630-BA03-4F5A-A17F-C4AE55BE3465}">
      <dsp:nvSpPr>
        <dsp:cNvPr id="0" name=""/>
        <dsp:cNvSpPr/>
      </dsp:nvSpPr>
      <dsp:spPr>
        <a:xfrm>
          <a:off x="-4565596" y="-700038"/>
          <a:ext cx="5438675" cy="5438675"/>
        </a:xfrm>
        <a:prstGeom prst="blockArc">
          <a:avLst>
            <a:gd name="adj1" fmla="val 18900000"/>
            <a:gd name="adj2" fmla="val 2700000"/>
            <a:gd name="adj3" fmla="val 397"/>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768ED-B96E-4D30-AD13-1B0088201025}">
      <dsp:nvSpPr>
        <dsp:cNvPr id="0" name=""/>
        <dsp:cNvSpPr/>
      </dsp:nvSpPr>
      <dsp:spPr>
        <a:xfrm>
          <a:off x="561504" y="403859"/>
          <a:ext cx="7613309" cy="8077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12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t>Late payment of royalties including CMP documents</a:t>
          </a:r>
        </a:p>
      </dsp:txBody>
      <dsp:txXfrm>
        <a:off x="561504" y="403859"/>
        <a:ext cx="7613309" cy="807719"/>
      </dsp:txXfrm>
    </dsp:sp>
    <dsp:sp modelId="{266ECBEB-803B-49DB-966F-B1DF622C4993}">
      <dsp:nvSpPr>
        <dsp:cNvPr id="0" name=""/>
        <dsp:cNvSpPr/>
      </dsp:nvSpPr>
      <dsp:spPr>
        <a:xfrm>
          <a:off x="56679" y="302894"/>
          <a:ext cx="1009649" cy="10096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67E40-859F-4218-A120-116996BE0793}">
      <dsp:nvSpPr>
        <dsp:cNvPr id="0" name=""/>
        <dsp:cNvSpPr/>
      </dsp:nvSpPr>
      <dsp:spPr>
        <a:xfrm>
          <a:off x="854451" y="1600197"/>
          <a:ext cx="7319703" cy="807719"/>
        </a:xfrm>
        <a:prstGeom prst="rect">
          <a:avLst/>
        </a:prstGeom>
        <a:solidFill>
          <a:schemeClr val="accent3">
            <a:hueOff val="4256789"/>
            <a:satOff val="-9692"/>
            <a:lumOff val="52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12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t>Late payment of INT, FIN, and OTH Invoices</a:t>
          </a:r>
        </a:p>
      </dsp:txBody>
      <dsp:txXfrm>
        <a:off x="854451" y="1600197"/>
        <a:ext cx="7319703" cy="807719"/>
      </dsp:txXfrm>
    </dsp:sp>
    <dsp:sp modelId="{FBE87FA9-34D2-4C2D-8089-E3133D41AB44}">
      <dsp:nvSpPr>
        <dsp:cNvPr id="0" name=""/>
        <dsp:cNvSpPr/>
      </dsp:nvSpPr>
      <dsp:spPr>
        <a:xfrm>
          <a:off x="350286" y="1514474"/>
          <a:ext cx="1009649" cy="1009649"/>
        </a:xfrm>
        <a:prstGeom prst="ellipse">
          <a:avLst/>
        </a:prstGeom>
        <a:solidFill>
          <a:schemeClr val="lt1">
            <a:hueOff val="0"/>
            <a:satOff val="0"/>
            <a:lumOff val="0"/>
            <a:alphaOff val="0"/>
          </a:schemeClr>
        </a:solidFill>
        <a:ln w="25400" cap="flat" cmpd="sng" algn="ctr">
          <a:solidFill>
            <a:schemeClr val="accent3">
              <a:hueOff val="4256789"/>
              <a:satOff val="-9692"/>
              <a:lumOff val="5293"/>
              <a:alphaOff val="0"/>
            </a:schemeClr>
          </a:solidFill>
          <a:prstDash val="solid"/>
        </a:ln>
        <a:effectLst/>
      </dsp:spPr>
      <dsp:style>
        <a:lnRef idx="2">
          <a:scrgbClr r="0" g="0" b="0"/>
        </a:lnRef>
        <a:fillRef idx="1">
          <a:scrgbClr r="0" g="0" b="0"/>
        </a:fillRef>
        <a:effectRef idx="0">
          <a:scrgbClr r="0" g="0" b="0"/>
        </a:effectRef>
        <a:fontRef idx="minor"/>
      </dsp:style>
    </dsp:sp>
    <dsp:sp modelId="{C839C217-37EB-4FC1-A710-BD8BF4B443B3}">
      <dsp:nvSpPr>
        <dsp:cNvPr id="0" name=""/>
        <dsp:cNvSpPr/>
      </dsp:nvSpPr>
      <dsp:spPr>
        <a:xfrm>
          <a:off x="561504" y="2827018"/>
          <a:ext cx="7613309" cy="807719"/>
        </a:xfrm>
        <a:prstGeom prst="rect">
          <a:avLst/>
        </a:prstGeom>
        <a:solidFill>
          <a:schemeClr val="accent3">
            <a:hueOff val="8513578"/>
            <a:satOff val="-19385"/>
            <a:lumOff val="105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12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t>Interest on insufficient estimates</a:t>
          </a:r>
        </a:p>
      </dsp:txBody>
      <dsp:txXfrm>
        <a:off x="561504" y="2827018"/>
        <a:ext cx="7613309" cy="807719"/>
      </dsp:txXfrm>
    </dsp:sp>
    <dsp:sp modelId="{AD33FD49-A08E-4878-9BB5-E73F1F8F6D21}">
      <dsp:nvSpPr>
        <dsp:cNvPr id="0" name=""/>
        <dsp:cNvSpPr/>
      </dsp:nvSpPr>
      <dsp:spPr>
        <a:xfrm>
          <a:off x="56679" y="2726053"/>
          <a:ext cx="1009649" cy="1009649"/>
        </a:xfrm>
        <a:prstGeom prst="ellipse">
          <a:avLst/>
        </a:prstGeom>
        <a:solidFill>
          <a:schemeClr val="lt1">
            <a:hueOff val="0"/>
            <a:satOff val="0"/>
            <a:lumOff val="0"/>
            <a:alphaOff val="0"/>
          </a:schemeClr>
        </a:solidFill>
        <a:ln w="25400" cap="flat" cmpd="sng" algn="ctr">
          <a:solidFill>
            <a:schemeClr val="accent3">
              <a:hueOff val="8513578"/>
              <a:satOff val="-19385"/>
              <a:lumOff val="1058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E3DF3-25B6-45E1-B419-806F72E12146}">
      <dsp:nvSpPr>
        <dsp:cNvPr id="0" name=""/>
        <dsp:cNvSpPr/>
      </dsp:nvSpPr>
      <dsp:spPr>
        <a:xfrm>
          <a:off x="0" y="50952"/>
          <a:ext cx="8382000"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$5.11 interest on $1,000.00, 10/01/2022 - 10/31/2022 @ 6%</a:t>
          </a:r>
        </a:p>
      </dsp:txBody>
      <dsp:txXfrm>
        <a:off x="36845" y="87797"/>
        <a:ext cx="8308310" cy="681087"/>
      </dsp:txXfrm>
    </dsp:sp>
    <dsp:sp modelId="{26CB106D-A2C1-4164-B928-C4B1C3818EE4}">
      <dsp:nvSpPr>
        <dsp:cNvPr id="0" name=""/>
        <dsp:cNvSpPr/>
      </dsp:nvSpPr>
      <dsp:spPr>
        <a:xfrm>
          <a:off x="0" y="856161"/>
          <a:ext cx="8382000" cy="754777"/>
        </a:xfrm>
        <a:prstGeom prst="roundRect">
          <a:avLst/>
        </a:prstGeom>
        <a:solidFill>
          <a:srgbClr val="0050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$2.00 interest on $405.11 </a:t>
          </a:r>
          <a:r>
            <a:rPr lang="en-US" sz="1900" i="1" kern="1200" dirty="0"/>
            <a:t>($1,000.00 + $5.11 interest - $600.00)</a:t>
          </a:r>
          <a:r>
            <a:rPr lang="en-US" sz="1900" kern="1200" dirty="0"/>
            <a:t>, 11/01/2022 - 11/30/2022 @ 6%</a:t>
          </a:r>
        </a:p>
      </dsp:txBody>
      <dsp:txXfrm>
        <a:off x="36845" y="893006"/>
        <a:ext cx="8308310" cy="681087"/>
      </dsp:txXfrm>
    </dsp:sp>
    <dsp:sp modelId="{81AB86BB-F600-4238-8F96-45E2242D2D53}">
      <dsp:nvSpPr>
        <dsp:cNvPr id="0" name=""/>
        <dsp:cNvSpPr/>
      </dsp:nvSpPr>
      <dsp:spPr>
        <a:xfrm>
          <a:off x="0" y="1665659"/>
          <a:ext cx="8382000"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$6.17 interest on $1,207.11 </a:t>
          </a:r>
          <a:r>
            <a:rPr lang="en-US" sz="1900" i="1" kern="1200" dirty="0"/>
            <a:t>($405.11 + $2.00 interest + $800.00)</a:t>
          </a:r>
          <a:r>
            <a:rPr lang="en-US" sz="1900" kern="1200" dirty="0"/>
            <a:t>, 12/01/2022 - 12/31/2022 @ 6%</a:t>
          </a:r>
        </a:p>
      </dsp:txBody>
      <dsp:txXfrm>
        <a:off x="36845" y="1702504"/>
        <a:ext cx="8308310" cy="681087"/>
      </dsp:txXfrm>
    </dsp:sp>
    <dsp:sp modelId="{30B8E70B-9F12-4C2B-902E-B33E8C3EC94F}">
      <dsp:nvSpPr>
        <dsp:cNvPr id="0" name=""/>
        <dsp:cNvSpPr/>
      </dsp:nvSpPr>
      <dsp:spPr>
        <a:xfrm>
          <a:off x="0" y="2475157"/>
          <a:ext cx="8382000"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$6.77 interest on $1,213.28 </a:t>
          </a:r>
          <a:r>
            <a:rPr lang="en-US" sz="1900" i="1" kern="1200" dirty="0"/>
            <a:t>($1,207.11 + $6.17 interest)</a:t>
          </a:r>
          <a:r>
            <a:rPr lang="en-US" sz="1900" kern="1200" dirty="0"/>
            <a:t>, 01/01/2023 - 01/29/2023 @ 7%</a:t>
          </a:r>
        </a:p>
      </dsp:txBody>
      <dsp:txXfrm>
        <a:off x="36845" y="2512002"/>
        <a:ext cx="8308310" cy="6810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46041-9A0D-40FA-9811-900874A11801}">
      <dsp:nvSpPr>
        <dsp:cNvPr id="0" name=""/>
        <dsp:cNvSpPr/>
      </dsp:nvSpPr>
      <dsp:spPr>
        <a:xfrm>
          <a:off x="40" y="11265"/>
          <a:ext cx="3916784" cy="950400"/>
        </a:xfrm>
        <a:prstGeom prst="rect">
          <a:avLst/>
        </a:prstGeom>
        <a:solidFill>
          <a:srgbClr val="650D79"/>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a:t>Royalties</a:t>
          </a:r>
        </a:p>
      </dsp:txBody>
      <dsp:txXfrm>
        <a:off x="40" y="11265"/>
        <a:ext cx="3916784" cy="950400"/>
      </dsp:txXfrm>
    </dsp:sp>
    <dsp:sp modelId="{E56F007B-A365-4D79-83D6-BAA261281711}">
      <dsp:nvSpPr>
        <dsp:cNvPr id="0" name=""/>
        <dsp:cNvSpPr/>
      </dsp:nvSpPr>
      <dsp:spPr>
        <a:xfrm>
          <a:off x="40" y="953948"/>
          <a:ext cx="3916784" cy="2547703"/>
        </a:xfrm>
        <a:prstGeom prst="rect">
          <a:avLst/>
        </a:prstGeom>
        <a:solidFill>
          <a:srgbClr val="D3CCD7">
            <a:alpha val="89804"/>
          </a:srgb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0" algn="ctr" defTabSz="1200150">
            <a:lnSpc>
              <a:spcPct val="90000"/>
            </a:lnSpc>
            <a:spcBef>
              <a:spcPct val="0"/>
            </a:spcBef>
            <a:spcAft>
              <a:spcPct val="15000"/>
            </a:spcAft>
            <a:buFontTx/>
            <a:buNone/>
          </a:pPr>
          <a:r>
            <a:rPr lang="en-US" sz="2700" kern="1200" dirty="0"/>
            <a:t>End of month following the </a:t>
          </a:r>
          <a:r>
            <a:rPr lang="en-US" sz="2700" kern="1200" dirty="0">
              <a:solidFill>
                <a:srgbClr val="000000"/>
              </a:solidFill>
            </a:rPr>
            <a:t>s</a:t>
          </a:r>
          <a:r>
            <a:rPr lang="en-US" sz="2700" kern="1200" dirty="0"/>
            <a:t>ales date</a:t>
          </a:r>
        </a:p>
        <a:p>
          <a:pPr marL="228600" lvl="1" indent="0" algn="ctr" defTabSz="1200150">
            <a:lnSpc>
              <a:spcPct val="90000"/>
            </a:lnSpc>
            <a:spcBef>
              <a:spcPct val="0"/>
            </a:spcBef>
            <a:spcAft>
              <a:spcPct val="15000"/>
            </a:spcAft>
            <a:buFontTx/>
            <a:buNone/>
          </a:pPr>
          <a:endParaRPr lang="en-US" sz="2700" kern="1200" dirty="0"/>
        </a:p>
        <a:p>
          <a:pPr marL="228600" lvl="1" indent="0" algn="ctr" defTabSz="1066800">
            <a:lnSpc>
              <a:spcPct val="90000"/>
            </a:lnSpc>
            <a:spcBef>
              <a:spcPct val="0"/>
            </a:spcBef>
            <a:spcAft>
              <a:spcPct val="15000"/>
            </a:spcAft>
            <a:buFontTx/>
            <a:buNone/>
          </a:pPr>
          <a:r>
            <a:rPr lang="en-US" sz="2400" kern="1200" dirty="0"/>
            <a:t>Sales date 01/31/2023 is due 02/28/2023</a:t>
          </a:r>
        </a:p>
      </dsp:txBody>
      <dsp:txXfrm>
        <a:off x="40" y="953948"/>
        <a:ext cx="3916784" cy="2547703"/>
      </dsp:txXfrm>
    </dsp:sp>
    <dsp:sp modelId="{44C03EFB-AC8F-4F26-B024-2290BE2170DB}">
      <dsp:nvSpPr>
        <dsp:cNvPr id="0" name=""/>
        <dsp:cNvSpPr/>
      </dsp:nvSpPr>
      <dsp:spPr>
        <a:xfrm>
          <a:off x="4465174" y="11265"/>
          <a:ext cx="3916784" cy="950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a:t>Invoices</a:t>
          </a:r>
        </a:p>
      </dsp:txBody>
      <dsp:txXfrm>
        <a:off x="4465174" y="11265"/>
        <a:ext cx="3916784" cy="950400"/>
      </dsp:txXfrm>
    </dsp:sp>
    <dsp:sp modelId="{FA061346-3E8D-418D-9D5A-550E1F3BBDDE}">
      <dsp:nvSpPr>
        <dsp:cNvPr id="0" name=""/>
        <dsp:cNvSpPr/>
      </dsp:nvSpPr>
      <dsp:spPr>
        <a:xfrm>
          <a:off x="4465174" y="957489"/>
          <a:ext cx="3916784" cy="2547703"/>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ctr" defTabSz="1200150">
            <a:lnSpc>
              <a:spcPct val="90000"/>
            </a:lnSpc>
            <a:spcBef>
              <a:spcPct val="0"/>
            </a:spcBef>
            <a:spcAft>
              <a:spcPct val="15000"/>
            </a:spcAft>
            <a:buFontTx/>
            <a:buNone/>
          </a:pPr>
          <a:r>
            <a:rPr lang="en-US" sz="2700" b="1" u="none" kern="1200" dirty="0"/>
            <a:t>INT and OTH</a:t>
          </a:r>
        </a:p>
        <a:p>
          <a:pPr marL="228600" lvl="1" indent="-228600" algn="ctr" defTabSz="977900">
            <a:lnSpc>
              <a:spcPct val="90000"/>
            </a:lnSpc>
            <a:spcBef>
              <a:spcPct val="0"/>
            </a:spcBef>
            <a:spcAft>
              <a:spcPct val="15000"/>
            </a:spcAft>
            <a:buFontTx/>
            <a:buNone/>
          </a:pPr>
          <a:r>
            <a:rPr lang="en-US" sz="2200" i="1" kern="1200" dirty="0"/>
            <a:t>Invoice due date</a:t>
          </a:r>
        </a:p>
        <a:p>
          <a:pPr marL="171450" lvl="1" indent="-171450" algn="l" defTabSz="711200">
            <a:lnSpc>
              <a:spcPct val="90000"/>
            </a:lnSpc>
            <a:spcBef>
              <a:spcPct val="0"/>
            </a:spcBef>
            <a:spcAft>
              <a:spcPct val="15000"/>
            </a:spcAft>
            <a:buFontTx/>
            <a:buNone/>
          </a:pPr>
          <a:endParaRPr lang="en-US" sz="1600" kern="1200" dirty="0"/>
        </a:p>
        <a:p>
          <a:pPr marL="228600" lvl="1" indent="-228600" algn="ctr" defTabSz="1200150">
            <a:lnSpc>
              <a:spcPct val="90000"/>
            </a:lnSpc>
            <a:spcBef>
              <a:spcPct val="0"/>
            </a:spcBef>
            <a:spcAft>
              <a:spcPct val="15000"/>
            </a:spcAft>
            <a:buFontTx/>
            <a:buNone/>
          </a:pPr>
          <a:r>
            <a:rPr lang="en-US" sz="2700" b="1" u="none" kern="1200" dirty="0"/>
            <a:t>FIN</a:t>
          </a:r>
        </a:p>
        <a:p>
          <a:pPr marL="228600" lvl="1" indent="-228600" algn="ctr" defTabSz="977900">
            <a:lnSpc>
              <a:spcPct val="90000"/>
            </a:lnSpc>
            <a:spcBef>
              <a:spcPct val="0"/>
            </a:spcBef>
            <a:spcAft>
              <a:spcPct val="15000"/>
            </a:spcAft>
            <a:buFontTx/>
            <a:buNone/>
          </a:pPr>
          <a:r>
            <a:rPr lang="en-US" sz="2200" b="0" i="1" kern="1200" dirty="0"/>
            <a:t>L</a:t>
          </a:r>
          <a:r>
            <a:rPr lang="en-US" sz="2200" i="1" kern="1200" dirty="0"/>
            <a:t>ease term obligation due date, </a:t>
          </a:r>
          <a:endParaRPr lang="en-US" sz="2200" b="1" i="1" kern="1200" dirty="0"/>
        </a:p>
        <a:p>
          <a:pPr marL="228600" lvl="1" indent="-228600" algn="ctr" defTabSz="977900">
            <a:lnSpc>
              <a:spcPct val="90000"/>
            </a:lnSpc>
            <a:spcBef>
              <a:spcPct val="0"/>
            </a:spcBef>
            <a:spcAft>
              <a:spcPct val="15000"/>
            </a:spcAft>
            <a:buFontTx/>
            <a:buNone/>
          </a:pPr>
          <a:r>
            <a:rPr lang="en-US" sz="2200" b="1" i="1" u="sng" kern="1200" dirty="0"/>
            <a:t>not</a:t>
          </a:r>
          <a:r>
            <a:rPr lang="en-US" sz="2200" i="1" kern="1200" dirty="0"/>
            <a:t> the invoice due date</a:t>
          </a:r>
        </a:p>
      </dsp:txBody>
      <dsp:txXfrm>
        <a:off x="4465174" y="957489"/>
        <a:ext cx="3916784" cy="25477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5AB69-A609-4D8F-88E2-FB2DA7792AF7}">
      <dsp:nvSpPr>
        <dsp:cNvPr id="0" name=""/>
        <dsp:cNvSpPr/>
      </dsp:nvSpPr>
      <dsp:spPr>
        <a:xfrm rot="5400000">
          <a:off x="4280781" y="-2459817"/>
          <a:ext cx="1178718" cy="638863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Shows interest type - late royalty payment, insufficient estimate</a:t>
          </a:r>
        </a:p>
        <a:p>
          <a:pPr marL="171450" lvl="1" indent="-171450" algn="l" defTabSz="800100">
            <a:lnSpc>
              <a:spcPct val="90000"/>
            </a:lnSpc>
            <a:spcBef>
              <a:spcPct val="0"/>
            </a:spcBef>
            <a:spcAft>
              <a:spcPct val="15000"/>
            </a:spcAft>
            <a:buChar char="•"/>
          </a:pPr>
          <a:r>
            <a:rPr lang="en-US" sz="1800" kern="1200" dirty="0"/>
            <a:t>Lease number </a:t>
          </a:r>
        </a:p>
        <a:p>
          <a:pPr marL="171450" lvl="1" indent="-171450" algn="l" defTabSz="800100">
            <a:lnSpc>
              <a:spcPct val="90000"/>
            </a:lnSpc>
            <a:spcBef>
              <a:spcPct val="0"/>
            </a:spcBef>
            <a:spcAft>
              <a:spcPct val="15000"/>
            </a:spcAft>
            <a:buChar char="•"/>
          </a:pPr>
          <a:r>
            <a:rPr lang="en-US" sz="1800" kern="1200" dirty="0"/>
            <a:t>Interest calculation details</a:t>
          </a:r>
        </a:p>
      </dsp:txBody>
      <dsp:txXfrm rot="-5400000">
        <a:off x="1675823" y="202681"/>
        <a:ext cx="6331094" cy="1063638"/>
      </dsp:txXfrm>
    </dsp:sp>
    <dsp:sp modelId="{D46AB856-53BD-4A42-A3FE-4E44FC922043}">
      <dsp:nvSpPr>
        <dsp:cNvPr id="0" name=""/>
        <dsp:cNvSpPr/>
      </dsp:nvSpPr>
      <dsp:spPr>
        <a:xfrm>
          <a:off x="20" y="7"/>
          <a:ext cx="1687109" cy="1473398"/>
        </a:xfrm>
        <a:prstGeom prst="roundRect">
          <a:avLst/>
        </a:prstGeom>
        <a:solidFill>
          <a:srgbClr val="00502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Interest Schedule</a:t>
          </a:r>
        </a:p>
      </dsp:txBody>
      <dsp:txXfrm>
        <a:off x="71945" y="71932"/>
        <a:ext cx="1543259" cy="1329548"/>
      </dsp:txXfrm>
    </dsp:sp>
    <dsp:sp modelId="{FFA19672-FAB4-49C0-BBB7-D2E5D38DF550}">
      <dsp:nvSpPr>
        <dsp:cNvPr id="0" name=""/>
        <dsp:cNvSpPr/>
      </dsp:nvSpPr>
      <dsp:spPr>
        <a:xfrm rot="5400000">
          <a:off x="4291996" y="-909679"/>
          <a:ext cx="1178718" cy="639135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Estimate amount</a:t>
          </a:r>
        </a:p>
        <a:p>
          <a:pPr marL="171450" lvl="1" indent="-171450" algn="l" defTabSz="800100">
            <a:lnSpc>
              <a:spcPct val="90000"/>
            </a:lnSpc>
            <a:spcBef>
              <a:spcPct val="0"/>
            </a:spcBef>
            <a:spcAft>
              <a:spcPct val="15000"/>
            </a:spcAft>
            <a:buChar char="•"/>
          </a:pPr>
          <a:r>
            <a:rPr lang="en-US" sz="1800" kern="1200" dirty="0"/>
            <a:t>Royalties</a:t>
          </a:r>
        </a:p>
        <a:p>
          <a:pPr marL="171450" lvl="1" indent="-171450" algn="l" defTabSz="800100">
            <a:lnSpc>
              <a:spcPct val="90000"/>
            </a:lnSpc>
            <a:spcBef>
              <a:spcPct val="0"/>
            </a:spcBef>
            <a:spcAft>
              <a:spcPct val="15000"/>
            </a:spcAft>
            <a:buChar char="•"/>
          </a:pPr>
          <a:r>
            <a:rPr lang="en-US" sz="1800" kern="1200" dirty="0"/>
            <a:t>Variance</a:t>
          </a:r>
        </a:p>
      </dsp:txBody>
      <dsp:txXfrm rot="-5400000">
        <a:off x="1685676" y="1754181"/>
        <a:ext cx="6333819" cy="1063638"/>
      </dsp:txXfrm>
    </dsp:sp>
    <dsp:sp modelId="{84D7594C-2CB9-4B92-9D79-6A1217EF0E7B}">
      <dsp:nvSpPr>
        <dsp:cNvPr id="0" name=""/>
        <dsp:cNvSpPr/>
      </dsp:nvSpPr>
      <dsp:spPr>
        <a:xfrm>
          <a:off x="164" y="1549300"/>
          <a:ext cx="1685511" cy="147339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Estimate Report</a:t>
          </a:r>
        </a:p>
      </dsp:txBody>
      <dsp:txXfrm>
        <a:off x="72089" y="1621225"/>
        <a:ext cx="1541661" cy="1329548"/>
      </dsp:txXfrm>
    </dsp:sp>
    <dsp:sp modelId="{AE95331D-8AC2-4861-B7D2-D5E33176C2A9}">
      <dsp:nvSpPr>
        <dsp:cNvPr id="0" name=""/>
        <dsp:cNvSpPr/>
      </dsp:nvSpPr>
      <dsp:spPr>
        <a:xfrm rot="5400000">
          <a:off x="4280781" y="671637"/>
          <a:ext cx="1178718" cy="638863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Payments applied</a:t>
          </a:r>
        </a:p>
        <a:p>
          <a:pPr marL="171450" lvl="1" indent="-171450" algn="l" defTabSz="800100">
            <a:lnSpc>
              <a:spcPct val="90000"/>
            </a:lnSpc>
            <a:spcBef>
              <a:spcPct val="0"/>
            </a:spcBef>
            <a:spcAft>
              <a:spcPct val="15000"/>
            </a:spcAft>
            <a:buChar char="•"/>
          </a:pPr>
          <a:r>
            <a:rPr lang="en-US" sz="1800" kern="1200"/>
            <a:t>Due date for each sales date</a:t>
          </a:r>
        </a:p>
      </dsp:txBody>
      <dsp:txXfrm rot="-5400000">
        <a:off x="1675823" y="3334135"/>
        <a:ext cx="6331094" cy="1063638"/>
      </dsp:txXfrm>
    </dsp:sp>
    <dsp:sp modelId="{9484AF74-BCA5-457F-9311-9655EC9F7B40}">
      <dsp:nvSpPr>
        <dsp:cNvPr id="0" name=""/>
        <dsp:cNvSpPr/>
      </dsp:nvSpPr>
      <dsp:spPr>
        <a:xfrm>
          <a:off x="0" y="3096369"/>
          <a:ext cx="1687109" cy="147339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Late Payment Allocation</a:t>
          </a:r>
        </a:p>
      </dsp:txBody>
      <dsp:txXfrm>
        <a:off x="71925" y="3168294"/>
        <a:ext cx="1543259" cy="13295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26D5B33C-6E37-486D-BB58-54A257B0A481}" type="datetimeFigureOut">
              <a:rPr lang="en-US" smtClean="0"/>
              <a:t>5/2/2024</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3BAF4E92-A5C3-4115-A1BE-B59B9C147FF0}" type="slidenum">
              <a:rPr lang="en-US" smtClean="0"/>
              <a:t>‹#›</a:t>
            </a:fld>
            <a:endParaRPr lang="en-US" dirty="0"/>
          </a:p>
        </p:txBody>
      </p:sp>
    </p:spTree>
    <p:extLst>
      <p:ext uri="{BB962C8B-B14F-4D97-AF65-F5344CB8AC3E}">
        <p14:creationId xmlns:p14="http://schemas.microsoft.com/office/powerpoint/2010/main" val="125603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3BAF4E92-A5C3-4115-A1BE-B59B9C147FF0}" type="slidenum">
              <a:rPr lang="en-US" smtClean="0"/>
              <a:t>1</a:t>
            </a:fld>
            <a:endParaRPr lang="en-US" dirty="0"/>
          </a:p>
        </p:txBody>
      </p:sp>
    </p:spTree>
    <p:extLst>
      <p:ext uri="{BB962C8B-B14F-4D97-AF65-F5344CB8AC3E}">
        <p14:creationId xmlns:p14="http://schemas.microsoft.com/office/powerpoint/2010/main" val="194732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11</a:t>
            </a:fld>
            <a:endParaRPr lang="en-US" dirty="0"/>
          </a:p>
        </p:txBody>
      </p:sp>
    </p:spTree>
    <p:extLst>
      <p:ext uri="{BB962C8B-B14F-4D97-AF65-F5344CB8AC3E}">
        <p14:creationId xmlns:p14="http://schemas.microsoft.com/office/powerpoint/2010/main" val="168965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12</a:t>
            </a:fld>
            <a:endParaRPr lang="en-US" dirty="0"/>
          </a:p>
        </p:txBody>
      </p:sp>
    </p:spTree>
    <p:extLst>
      <p:ext uri="{BB962C8B-B14F-4D97-AF65-F5344CB8AC3E}">
        <p14:creationId xmlns:p14="http://schemas.microsoft.com/office/powerpoint/2010/main" val="35112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969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14</a:t>
            </a:fld>
            <a:endParaRPr lang="en-US" dirty="0"/>
          </a:p>
        </p:txBody>
      </p:sp>
    </p:spTree>
    <p:extLst>
      <p:ext uri="{BB962C8B-B14F-4D97-AF65-F5344CB8AC3E}">
        <p14:creationId xmlns:p14="http://schemas.microsoft.com/office/powerpoint/2010/main" val="127198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15</a:t>
            </a:fld>
            <a:endParaRPr lang="en-US" dirty="0"/>
          </a:p>
        </p:txBody>
      </p:sp>
    </p:spTree>
    <p:extLst>
      <p:ext uri="{BB962C8B-B14F-4D97-AF65-F5344CB8AC3E}">
        <p14:creationId xmlns:p14="http://schemas.microsoft.com/office/powerpoint/2010/main" val="403174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16</a:t>
            </a:fld>
            <a:endParaRPr lang="en-US" dirty="0"/>
          </a:p>
        </p:txBody>
      </p:sp>
    </p:spTree>
    <p:extLst>
      <p:ext uri="{BB962C8B-B14F-4D97-AF65-F5344CB8AC3E}">
        <p14:creationId xmlns:p14="http://schemas.microsoft.com/office/powerpoint/2010/main" val="2937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17</a:t>
            </a:fld>
            <a:endParaRPr lang="en-US" dirty="0"/>
          </a:p>
        </p:txBody>
      </p:sp>
    </p:spTree>
    <p:extLst>
      <p:ext uri="{BB962C8B-B14F-4D97-AF65-F5344CB8AC3E}">
        <p14:creationId xmlns:p14="http://schemas.microsoft.com/office/powerpoint/2010/main" val="331143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18</a:t>
            </a:fld>
            <a:endParaRPr lang="en-US" dirty="0"/>
          </a:p>
        </p:txBody>
      </p:sp>
    </p:spTree>
    <p:extLst>
      <p:ext uri="{BB962C8B-B14F-4D97-AF65-F5344CB8AC3E}">
        <p14:creationId xmlns:p14="http://schemas.microsoft.com/office/powerpoint/2010/main" val="2582041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19</a:t>
            </a:fld>
            <a:endParaRPr lang="en-US" dirty="0"/>
          </a:p>
        </p:txBody>
      </p:sp>
    </p:spTree>
    <p:extLst>
      <p:ext uri="{BB962C8B-B14F-4D97-AF65-F5344CB8AC3E}">
        <p14:creationId xmlns:p14="http://schemas.microsoft.com/office/powerpoint/2010/main" val="411322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20</a:t>
            </a:fld>
            <a:endParaRPr lang="en-US" dirty="0"/>
          </a:p>
        </p:txBody>
      </p:sp>
    </p:spTree>
    <p:extLst>
      <p:ext uri="{BB962C8B-B14F-4D97-AF65-F5344CB8AC3E}">
        <p14:creationId xmlns:p14="http://schemas.microsoft.com/office/powerpoint/2010/main" val="180685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3</a:t>
            </a:fld>
            <a:endParaRPr lang="en-US" dirty="0"/>
          </a:p>
        </p:txBody>
      </p:sp>
    </p:spTree>
    <p:extLst>
      <p:ext uri="{BB962C8B-B14F-4D97-AF65-F5344CB8AC3E}">
        <p14:creationId xmlns:p14="http://schemas.microsoft.com/office/powerpoint/2010/main" val="3715675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21</a:t>
            </a:fld>
            <a:endParaRPr lang="en-US" dirty="0"/>
          </a:p>
        </p:txBody>
      </p:sp>
    </p:spTree>
    <p:extLst>
      <p:ext uri="{BB962C8B-B14F-4D97-AF65-F5344CB8AC3E}">
        <p14:creationId xmlns:p14="http://schemas.microsoft.com/office/powerpoint/2010/main" val="2485793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22</a:t>
            </a:fld>
            <a:endParaRPr lang="en-US" dirty="0"/>
          </a:p>
        </p:txBody>
      </p:sp>
    </p:spTree>
    <p:extLst>
      <p:ext uri="{BB962C8B-B14F-4D97-AF65-F5344CB8AC3E}">
        <p14:creationId xmlns:p14="http://schemas.microsoft.com/office/powerpoint/2010/main" val="3593552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23</a:t>
            </a:fld>
            <a:endParaRPr lang="en-US" dirty="0"/>
          </a:p>
        </p:txBody>
      </p:sp>
    </p:spTree>
    <p:extLst>
      <p:ext uri="{BB962C8B-B14F-4D97-AF65-F5344CB8AC3E}">
        <p14:creationId xmlns:p14="http://schemas.microsoft.com/office/powerpoint/2010/main" val="995896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24</a:t>
            </a:fld>
            <a:endParaRPr lang="en-US" dirty="0"/>
          </a:p>
        </p:txBody>
      </p:sp>
    </p:spTree>
    <p:extLst>
      <p:ext uri="{BB962C8B-B14F-4D97-AF65-F5344CB8AC3E}">
        <p14:creationId xmlns:p14="http://schemas.microsoft.com/office/powerpoint/2010/main" val="2212163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25</a:t>
            </a:fld>
            <a:endParaRPr lang="en-US" dirty="0"/>
          </a:p>
        </p:txBody>
      </p:sp>
    </p:spTree>
    <p:extLst>
      <p:ext uri="{BB962C8B-B14F-4D97-AF65-F5344CB8AC3E}">
        <p14:creationId xmlns:p14="http://schemas.microsoft.com/office/powerpoint/2010/main" val="2799383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26</a:t>
            </a:fld>
            <a:endParaRPr lang="en-US" dirty="0"/>
          </a:p>
        </p:txBody>
      </p:sp>
    </p:spTree>
    <p:extLst>
      <p:ext uri="{BB962C8B-B14F-4D97-AF65-F5344CB8AC3E}">
        <p14:creationId xmlns:p14="http://schemas.microsoft.com/office/powerpoint/2010/main" val="2424284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28</a:t>
            </a:fld>
            <a:endParaRPr lang="en-US" dirty="0"/>
          </a:p>
        </p:txBody>
      </p:sp>
    </p:spTree>
    <p:extLst>
      <p:ext uri="{BB962C8B-B14F-4D97-AF65-F5344CB8AC3E}">
        <p14:creationId xmlns:p14="http://schemas.microsoft.com/office/powerpoint/2010/main" val="3196123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29</a:t>
            </a:fld>
            <a:endParaRPr lang="en-US" dirty="0"/>
          </a:p>
        </p:txBody>
      </p:sp>
    </p:spTree>
    <p:extLst>
      <p:ext uri="{BB962C8B-B14F-4D97-AF65-F5344CB8AC3E}">
        <p14:creationId xmlns:p14="http://schemas.microsoft.com/office/powerpoint/2010/main" val="2603804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30</a:t>
            </a:fld>
            <a:endParaRPr lang="en-US" dirty="0"/>
          </a:p>
        </p:txBody>
      </p:sp>
    </p:spTree>
    <p:extLst>
      <p:ext uri="{BB962C8B-B14F-4D97-AF65-F5344CB8AC3E}">
        <p14:creationId xmlns:p14="http://schemas.microsoft.com/office/powerpoint/2010/main" val="2712073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31</a:t>
            </a:fld>
            <a:endParaRPr lang="en-US" dirty="0"/>
          </a:p>
        </p:txBody>
      </p:sp>
    </p:spTree>
    <p:extLst>
      <p:ext uri="{BB962C8B-B14F-4D97-AF65-F5344CB8AC3E}">
        <p14:creationId xmlns:p14="http://schemas.microsoft.com/office/powerpoint/2010/main" val="364822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4</a:t>
            </a:fld>
            <a:endParaRPr lang="en-US" dirty="0"/>
          </a:p>
        </p:txBody>
      </p:sp>
    </p:spTree>
    <p:extLst>
      <p:ext uri="{BB962C8B-B14F-4D97-AF65-F5344CB8AC3E}">
        <p14:creationId xmlns:p14="http://schemas.microsoft.com/office/powerpoint/2010/main" val="3744543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32</a:t>
            </a:fld>
            <a:endParaRPr lang="en-US" dirty="0"/>
          </a:p>
        </p:txBody>
      </p:sp>
    </p:spTree>
    <p:extLst>
      <p:ext uri="{BB962C8B-B14F-4D97-AF65-F5344CB8AC3E}">
        <p14:creationId xmlns:p14="http://schemas.microsoft.com/office/powerpoint/2010/main" val="1594318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33</a:t>
            </a:fld>
            <a:endParaRPr lang="en-US" dirty="0"/>
          </a:p>
        </p:txBody>
      </p:sp>
    </p:spTree>
    <p:extLst>
      <p:ext uri="{BB962C8B-B14F-4D97-AF65-F5344CB8AC3E}">
        <p14:creationId xmlns:p14="http://schemas.microsoft.com/office/powerpoint/2010/main" val="994620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34</a:t>
            </a:fld>
            <a:endParaRPr lang="en-US" dirty="0"/>
          </a:p>
        </p:txBody>
      </p:sp>
    </p:spTree>
    <p:extLst>
      <p:ext uri="{BB962C8B-B14F-4D97-AF65-F5344CB8AC3E}">
        <p14:creationId xmlns:p14="http://schemas.microsoft.com/office/powerpoint/2010/main" val="717505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35</a:t>
            </a:fld>
            <a:endParaRPr lang="en-US" dirty="0"/>
          </a:p>
        </p:txBody>
      </p:sp>
    </p:spTree>
    <p:extLst>
      <p:ext uri="{BB962C8B-B14F-4D97-AF65-F5344CB8AC3E}">
        <p14:creationId xmlns:p14="http://schemas.microsoft.com/office/powerpoint/2010/main" val="1203901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4641" lvl="2" algn="l" defTabSz="924641">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36</a:t>
            </a:fld>
            <a:endParaRPr lang="en-US" dirty="0"/>
          </a:p>
        </p:txBody>
      </p:sp>
    </p:spTree>
    <p:extLst>
      <p:ext uri="{BB962C8B-B14F-4D97-AF65-F5344CB8AC3E}">
        <p14:creationId xmlns:p14="http://schemas.microsoft.com/office/powerpoint/2010/main" val="550729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37</a:t>
            </a:fld>
            <a:endParaRPr lang="en-US" dirty="0"/>
          </a:p>
        </p:txBody>
      </p:sp>
    </p:spTree>
    <p:extLst>
      <p:ext uri="{BB962C8B-B14F-4D97-AF65-F5344CB8AC3E}">
        <p14:creationId xmlns:p14="http://schemas.microsoft.com/office/powerpoint/2010/main" val="703707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F4E92-A5C3-4115-A1BE-B59B9C147FF0}" type="slidenum">
              <a:rPr lang="en-US" smtClean="0"/>
              <a:t>38</a:t>
            </a:fld>
            <a:endParaRPr lang="en-US" dirty="0"/>
          </a:p>
        </p:txBody>
      </p:sp>
    </p:spTree>
    <p:extLst>
      <p:ext uri="{BB962C8B-B14F-4D97-AF65-F5344CB8AC3E}">
        <p14:creationId xmlns:p14="http://schemas.microsoft.com/office/powerpoint/2010/main" val="156089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40</a:t>
            </a:fld>
            <a:endParaRPr lang="en-US" dirty="0"/>
          </a:p>
        </p:txBody>
      </p:sp>
    </p:spTree>
    <p:extLst>
      <p:ext uri="{BB962C8B-B14F-4D97-AF65-F5344CB8AC3E}">
        <p14:creationId xmlns:p14="http://schemas.microsoft.com/office/powerpoint/2010/main" val="2231900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41</a:t>
            </a:fld>
            <a:endParaRPr lang="en-US" dirty="0"/>
          </a:p>
        </p:txBody>
      </p:sp>
    </p:spTree>
    <p:extLst>
      <p:ext uri="{BB962C8B-B14F-4D97-AF65-F5344CB8AC3E}">
        <p14:creationId xmlns:p14="http://schemas.microsoft.com/office/powerpoint/2010/main" val="2819500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54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5</a:t>
            </a:fld>
            <a:endParaRPr lang="en-US" dirty="0"/>
          </a:p>
        </p:txBody>
      </p:sp>
    </p:spTree>
    <p:extLst>
      <p:ext uri="{BB962C8B-B14F-4D97-AF65-F5344CB8AC3E}">
        <p14:creationId xmlns:p14="http://schemas.microsoft.com/office/powerpoint/2010/main" val="2670533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43</a:t>
            </a:fld>
            <a:endParaRPr lang="en-US" dirty="0"/>
          </a:p>
        </p:txBody>
      </p:sp>
    </p:spTree>
    <p:extLst>
      <p:ext uri="{BB962C8B-B14F-4D97-AF65-F5344CB8AC3E}">
        <p14:creationId xmlns:p14="http://schemas.microsoft.com/office/powerpoint/2010/main" val="4108540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44</a:t>
            </a:fld>
            <a:endParaRPr lang="en-US" dirty="0"/>
          </a:p>
        </p:txBody>
      </p:sp>
    </p:spTree>
    <p:extLst>
      <p:ext uri="{BB962C8B-B14F-4D97-AF65-F5344CB8AC3E}">
        <p14:creationId xmlns:p14="http://schemas.microsoft.com/office/powerpoint/2010/main" val="3737378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45</a:t>
            </a:fld>
            <a:endParaRPr lang="en-US" dirty="0"/>
          </a:p>
        </p:txBody>
      </p:sp>
    </p:spTree>
    <p:extLst>
      <p:ext uri="{BB962C8B-B14F-4D97-AF65-F5344CB8AC3E}">
        <p14:creationId xmlns:p14="http://schemas.microsoft.com/office/powerpoint/2010/main" val="2636146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0714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89532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028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319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5841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53</a:t>
            </a:fld>
            <a:endParaRPr lang="en-US" dirty="0"/>
          </a:p>
        </p:txBody>
      </p:sp>
    </p:spTree>
    <p:extLst>
      <p:ext uri="{BB962C8B-B14F-4D97-AF65-F5344CB8AC3E}">
        <p14:creationId xmlns:p14="http://schemas.microsoft.com/office/powerpoint/2010/main" val="1853900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54</a:t>
            </a:fld>
            <a:endParaRPr lang="en-US" dirty="0"/>
          </a:p>
        </p:txBody>
      </p:sp>
    </p:spTree>
    <p:extLst>
      <p:ext uri="{BB962C8B-B14F-4D97-AF65-F5344CB8AC3E}">
        <p14:creationId xmlns:p14="http://schemas.microsoft.com/office/powerpoint/2010/main" val="172997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6</a:t>
            </a:fld>
            <a:endParaRPr lang="en-US" dirty="0"/>
          </a:p>
        </p:txBody>
      </p:sp>
    </p:spTree>
    <p:extLst>
      <p:ext uri="{BB962C8B-B14F-4D97-AF65-F5344CB8AC3E}">
        <p14:creationId xmlns:p14="http://schemas.microsoft.com/office/powerpoint/2010/main" val="3976158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0714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4746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108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1276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60</a:t>
            </a:fld>
            <a:endParaRPr lang="en-US" dirty="0"/>
          </a:p>
        </p:txBody>
      </p:sp>
    </p:spTree>
    <p:extLst>
      <p:ext uri="{BB962C8B-B14F-4D97-AF65-F5344CB8AC3E}">
        <p14:creationId xmlns:p14="http://schemas.microsoft.com/office/powerpoint/2010/main" val="37885334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61</a:t>
            </a:fld>
            <a:endParaRPr lang="en-US" dirty="0"/>
          </a:p>
        </p:txBody>
      </p:sp>
    </p:spTree>
    <p:extLst>
      <p:ext uri="{BB962C8B-B14F-4D97-AF65-F5344CB8AC3E}">
        <p14:creationId xmlns:p14="http://schemas.microsoft.com/office/powerpoint/2010/main" val="3069826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100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56127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5607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8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7</a:t>
            </a:fld>
            <a:endParaRPr lang="en-US" dirty="0"/>
          </a:p>
        </p:txBody>
      </p:sp>
    </p:spTree>
    <p:extLst>
      <p:ext uri="{BB962C8B-B14F-4D97-AF65-F5344CB8AC3E}">
        <p14:creationId xmlns:p14="http://schemas.microsoft.com/office/powerpoint/2010/main" val="18605929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F4E92-A5C3-4115-A1BE-B59B9C147F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70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8</a:t>
            </a:fld>
            <a:endParaRPr lang="en-US" dirty="0"/>
          </a:p>
        </p:txBody>
      </p:sp>
    </p:spTree>
    <p:extLst>
      <p:ext uri="{BB962C8B-B14F-4D97-AF65-F5344CB8AC3E}">
        <p14:creationId xmlns:p14="http://schemas.microsoft.com/office/powerpoint/2010/main" val="338958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9</a:t>
            </a:fld>
            <a:endParaRPr lang="en-US" dirty="0"/>
          </a:p>
        </p:txBody>
      </p:sp>
    </p:spTree>
    <p:extLst>
      <p:ext uri="{BB962C8B-B14F-4D97-AF65-F5344CB8AC3E}">
        <p14:creationId xmlns:p14="http://schemas.microsoft.com/office/powerpoint/2010/main" val="245924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F4E92-A5C3-4115-A1BE-B59B9C147FF0}" type="slidenum">
              <a:rPr lang="en-US" smtClean="0"/>
              <a:t>10</a:t>
            </a:fld>
            <a:endParaRPr lang="en-US" dirty="0"/>
          </a:p>
        </p:txBody>
      </p:sp>
    </p:spTree>
    <p:extLst>
      <p:ext uri="{BB962C8B-B14F-4D97-AF65-F5344CB8AC3E}">
        <p14:creationId xmlns:p14="http://schemas.microsoft.com/office/powerpoint/2010/main" val="1287341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162697" y="3894852"/>
            <a:ext cx="89154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4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162697" y="5372995"/>
            <a:ext cx="7473779" cy="914400"/>
          </a:xfrm>
        </p:spPr>
        <p:txBody>
          <a:bodyPr anchor="ctr"/>
          <a:lstStyle>
            <a:lvl1pPr marL="0" indent="0" algn="l">
              <a:buNone/>
              <a:defRPr baseline="0">
                <a:solidFill>
                  <a:srgbClr val="4845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 style</a:t>
            </a:r>
          </a:p>
        </p:txBody>
      </p:sp>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AADF6C51-2182-464B-80D7-2E44D2C74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3027" y="468454"/>
            <a:ext cx="2957945" cy="2957945"/>
          </a:xfrm>
          <a:prstGeom prst="rect">
            <a:avLst/>
          </a:prstGeom>
        </p:spPr>
      </p:pic>
      <p:pic>
        <p:nvPicPr>
          <p:cNvPr id="11" name="Picture 10">
            <a:extLst>
              <a:ext uri="{FF2B5EF4-FFF2-40B4-BE49-F238E27FC236}">
                <a16:creationId xmlns:a16="http://schemas.microsoft.com/office/drawing/2014/main" id="{C87A214F-D5E1-4815-A92B-7556B6626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9719" y="5396913"/>
            <a:ext cx="1074400" cy="10724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9225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66944" y="2731374"/>
            <a:ext cx="2068161"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534AAE"/>
                </a:solidFill>
                <a:effectLst/>
                <a:uLnTx/>
                <a:uFillTx/>
                <a:latin typeface="Roboto"/>
                <a:ea typeface="+mn-ea"/>
                <a:cs typeface="+mn-cs"/>
              </a:rPr>
              <a:t>XXX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1978096" y="2736131"/>
            <a:ext cx="2212844"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005024"/>
                </a:solidFill>
                <a:effectLst/>
                <a:uLnTx/>
                <a:uFillTx/>
                <a:latin typeface="Roboto"/>
                <a:ea typeface="+mn-ea"/>
                <a:cs typeface="+mn-cs"/>
              </a:rPr>
              <a:t>XXX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4190940" y="2731373"/>
            <a:ext cx="2306888"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52A5D4"/>
                </a:solidFill>
                <a:effectLst/>
                <a:uLnTx/>
                <a:uFillTx/>
                <a:latin typeface="Roboto"/>
                <a:ea typeface="+mn-ea"/>
                <a:cs typeface="+mn-cs"/>
              </a:rPr>
              <a:t>XXX</a:t>
            </a:r>
            <a:endParaRPr kumimoji="0" lang="en-US" sz="5867" b="1" i="0" u="none" strike="noStrike" kern="1200" cap="none" spc="0" normalizeH="0" baseline="0" noProof="0" dirty="0">
              <a:ln>
                <a:noFill/>
              </a:ln>
              <a:solidFill>
                <a:srgbClr val="52A5D4"/>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6498832" y="2731374"/>
            <a:ext cx="2306888" cy="1764650"/>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650D79"/>
                </a:solidFill>
                <a:effectLst/>
                <a:uLnTx/>
                <a:uFillTx/>
                <a:latin typeface="Roboto"/>
                <a:ea typeface="+mn-ea"/>
                <a:cs typeface="+mn-cs"/>
              </a:rPr>
              <a:t>XXX</a:t>
            </a:r>
            <a:endParaRPr kumimoji="0" lang="en-US" sz="5867" b="1" i="0" u="none" strike="noStrike" kern="1200" cap="none" spc="0" normalizeH="0" baseline="0" noProof="0" dirty="0">
              <a:ln>
                <a:noFill/>
              </a:ln>
              <a:solidFill>
                <a:srgbClr val="650D79"/>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457200" y="274638"/>
            <a:ext cx="74676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61453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457200" y="274638"/>
            <a:ext cx="8572841"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2749429408"/>
              </p:ext>
            </p:extLst>
          </p:nvPr>
        </p:nvGraphicFramePr>
        <p:xfrm>
          <a:off x="113959" y="1174060"/>
          <a:ext cx="7158038"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4246956211"/>
              </p:ext>
            </p:extLst>
          </p:nvPr>
        </p:nvGraphicFramePr>
        <p:xfrm>
          <a:off x="6172541" y="2898417"/>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r>
                        <a:rPr lang="en-US" sz="1600" b="1" u="none" strike="noStrike" dirty="0">
                          <a:solidFill>
                            <a:schemeClr val="tx1"/>
                          </a:solidFill>
                          <a:effectLst/>
                        </a:rPr>
                        <a:t>Section</a:t>
                      </a:r>
                      <a:endParaRPr lang="en-US" sz="1600" b="1" i="0" u="none" strike="noStrike" dirty="0">
                        <a:solidFill>
                          <a:schemeClr val="tx1"/>
                        </a:solidFill>
                        <a:effectLst/>
                        <a:latin typeface="Calibri" panose="020F0502020204030204" pitchFamily="34" charset="0"/>
                      </a:endParaRPr>
                    </a:p>
                  </a:txBody>
                  <a:tcPr marL="9525" marR="9525" marT="12700" marB="0" anchor="b"/>
                </a:tc>
                <a:tc>
                  <a:txBody>
                    <a:bodyPr/>
                    <a:lstStyle/>
                    <a:p>
                      <a:pPr algn="r" fontAlgn="b"/>
                      <a:r>
                        <a:rPr lang="en-US" sz="1600" b="1" u="none" strike="noStrike" dirty="0">
                          <a:solidFill>
                            <a:srgbClr val="000000"/>
                          </a:solidFill>
                          <a:effectLst/>
                        </a:rPr>
                        <a:t>Sessions</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dirty="0">
                          <a:effectLst/>
                        </a:rPr>
                        <a:t>How Revenue Works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2741</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dirty="0">
                          <a:effectLst/>
                        </a:rPr>
                        <a:t>Home</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1089</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dirty="0">
                          <a:effectLst/>
                        </a:rPr>
                        <a:t>Downloads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184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dirty="0">
                          <a:effectLst/>
                        </a:rPr>
                        <a:t>Query Data</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140</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dirty="0">
                          <a:effectLst/>
                        </a:rPr>
                        <a:t>Explore</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dirty="0">
                          <a:effectLst/>
                        </a:rPr>
                        <a:t>Glossary</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dirty="0">
                          <a:effectLst/>
                        </a:rPr>
                        <a:t>Fact Sheet</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7</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r>
                        <a:rPr lang="en-US" sz="1600" u="none" strike="noStrike" dirty="0">
                          <a:effectLst/>
                        </a:rPr>
                        <a:t>About</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dirty="0">
                          <a:effectLst/>
                        </a:rPr>
                        <a:t>Pattern Library</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2</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dirty="0">
                          <a:effectLst/>
                        </a:rPr>
                        <a:t>Search Results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82546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643936972"/>
              </p:ext>
            </p:extLst>
          </p:nvPr>
        </p:nvGraphicFramePr>
        <p:xfrm>
          <a:off x="457200" y="1734635"/>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endParaRPr lang="en-US" sz="1600" b="1" i="0" u="none" strike="noStrike" dirty="0">
                        <a:solidFill>
                          <a:schemeClr val="tx1"/>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19751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9"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83645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11" name="Slide Number Placeholder 6"/>
          <p:cNvSpPr>
            <a:spLocks noGrp="1"/>
          </p:cNvSpPr>
          <p:nvPr>
            <p:ph type="sldNum" sz="quarter" idx="10"/>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17634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14" name="Rectangle 13"/>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7"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2479730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p:spPr>
      </p:pic>
      <p:sp>
        <p:nvSpPr>
          <p:cNvPr id="5"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1400737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12"/>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9"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3163561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3322743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17532627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4110188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162697" y="3894852"/>
            <a:ext cx="89154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4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162697" y="5372995"/>
            <a:ext cx="7473779" cy="914400"/>
          </a:xfrm>
        </p:spPr>
        <p:txBody>
          <a:bodyPr anchor="ctr"/>
          <a:lstStyle>
            <a:lvl1pPr marL="0" indent="0" algn="l">
              <a:buNone/>
              <a:defRPr baseline="0">
                <a:solidFill>
                  <a:srgbClr val="4845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 style</a:t>
            </a:r>
          </a:p>
        </p:txBody>
      </p:sp>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AADF6C51-2182-464B-80D7-2E44D2C74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3027" y="468454"/>
            <a:ext cx="2957945" cy="2957945"/>
          </a:xfrm>
          <a:prstGeom prst="rect">
            <a:avLst/>
          </a:prstGeom>
        </p:spPr>
      </p:pic>
      <p:pic>
        <p:nvPicPr>
          <p:cNvPr id="11" name="Picture 10">
            <a:extLst>
              <a:ext uri="{FF2B5EF4-FFF2-40B4-BE49-F238E27FC236}">
                <a16:creationId xmlns:a16="http://schemas.microsoft.com/office/drawing/2014/main" id="{C87A214F-D5E1-4815-A92B-7556B6626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9719" y="5396913"/>
            <a:ext cx="1074400" cy="10724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7380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804606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568327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120119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sz="half" idx="1"/>
          </p:nvPr>
        </p:nvSpPr>
        <p:spPr>
          <a:xfrm>
            <a:off x="457200" y="17224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43092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930281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457200" y="274638"/>
            <a:ext cx="74676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284042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457200" y="152400"/>
            <a:ext cx="82295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078795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reserve="1" userDrawn="1">
  <p:cSld name="Big number">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457200" y="274638"/>
            <a:ext cx="74676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2740222" y="2733243"/>
            <a:ext cx="2901554" cy="1515484"/>
          </a:xfrm>
        </p:spPr>
        <p:txBody>
          <a:bodyPr/>
          <a:lstStyle>
            <a:lvl1pPr marL="0" indent="0">
              <a:buNone/>
              <a:defRPr/>
            </a:lvl1pPr>
          </a:lstStyle>
          <a:p>
            <a:pPr algn="ctr"/>
            <a:r>
              <a:rPr lang="en-US" sz="9600" dirty="0">
                <a:solidFill>
                  <a:srgbClr val="1C304A"/>
                </a:solidFill>
              </a:rPr>
              <a:t>XX%</a:t>
            </a:r>
            <a:endParaRPr lang="en-US" sz="9600" dirty="0">
              <a:solidFill>
                <a:srgbClr val="1C304A"/>
              </a:solidFill>
              <a:latin typeface="Roboto"/>
            </a:endParaRPr>
          </a:p>
          <a:p>
            <a:pPr lvl="4"/>
            <a:endParaRPr lang="en-US" dirty="0"/>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3155264" y="4405745"/>
            <a:ext cx="2071471" cy="914400"/>
          </a:xfrm>
        </p:spPr>
        <p:txBody>
          <a:bodyPr/>
          <a:lstStyle>
            <a:lvl1pPr marL="0" indent="0">
              <a:buNone/>
              <a:defRPr lang="en-US" sz="24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0">
                <a:solidFill>
                  <a:schemeClr val="tx1"/>
                </a:solidFill>
                <a:effectLst/>
                <a:latin typeface="Roboto"/>
              </a:rPr>
              <a:t>descriptor</a:t>
            </a:r>
            <a:endParaRPr lang="en-US" sz="3200">
              <a:solidFill>
                <a:schemeClr val="tx1"/>
              </a:solidFill>
              <a:latin typeface="Roboto"/>
            </a:endParaRPr>
          </a:p>
          <a:p>
            <a:pPr lvl="0"/>
            <a:endParaRPr lang="en-US"/>
          </a:p>
        </p:txBody>
      </p:sp>
    </p:spTree>
    <p:extLst>
      <p:ext uri="{BB962C8B-B14F-4D97-AF65-F5344CB8AC3E}">
        <p14:creationId xmlns:p14="http://schemas.microsoft.com/office/powerpoint/2010/main" val="1368644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66944" y="2731374"/>
            <a:ext cx="2068161"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534AAE"/>
                </a:solidFill>
                <a:effectLst/>
                <a:uLnTx/>
                <a:uFillTx/>
                <a:latin typeface="Roboto"/>
                <a:ea typeface="+mn-ea"/>
                <a:cs typeface="+mn-cs"/>
              </a:rPr>
              <a:t>XXX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1978096" y="2736131"/>
            <a:ext cx="2212844"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005024"/>
                </a:solidFill>
                <a:effectLst/>
                <a:uLnTx/>
                <a:uFillTx/>
                <a:latin typeface="Roboto"/>
                <a:ea typeface="+mn-ea"/>
                <a:cs typeface="+mn-cs"/>
              </a:rPr>
              <a:t>XXX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4190940" y="2731373"/>
            <a:ext cx="2306888"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52A5D4"/>
                </a:solidFill>
                <a:effectLst/>
                <a:uLnTx/>
                <a:uFillTx/>
                <a:latin typeface="Roboto"/>
                <a:ea typeface="+mn-ea"/>
                <a:cs typeface="+mn-cs"/>
              </a:rPr>
              <a:t>XXX</a:t>
            </a:r>
            <a:endParaRPr kumimoji="0" lang="en-US" sz="5867" b="1" i="0" u="none" strike="noStrike" kern="1200" cap="none" spc="0" normalizeH="0" baseline="0" noProof="0" dirty="0">
              <a:ln>
                <a:noFill/>
              </a:ln>
              <a:solidFill>
                <a:srgbClr val="52A5D4"/>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6498832" y="2731374"/>
            <a:ext cx="2306888" cy="1764650"/>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650D79"/>
                </a:solidFill>
                <a:effectLst/>
                <a:uLnTx/>
                <a:uFillTx/>
                <a:latin typeface="Roboto"/>
                <a:ea typeface="+mn-ea"/>
                <a:cs typeface="+mn-cs"/>
              </a:rPr>
              <a:t>XXX</a:t>
            </a:r>
            <a:endParaRPr kumimoji="0" lang="en-US" sz="5867" b="1" i="0" u="none" strike="noStrike" kern="1200" cap="none" spc="0" normalizeH="0" baseline="0" noProof="0" dirty="0">
              <a:ln>
                <a:noFill/>
              </a:ln>
              <a:solidFill>
                <a:srgbClr val="650D79"/>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457200" y="274638"/>
            <a:ext cx="74676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09782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362441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457200" y="274638"/>
            <a:ext cx="8572841"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2749429408"/>
              </p:ext>
            </p:extLst>
          </p:nvPr>
        </p:nvGraphicFramePr>
        <p:xfrm>
          <a:off x="113959" y="1174060"/>
          <a:ext cx="7158038"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4246956211"/>
              </p:ext>
            </p:extLst>
          </p:nvPr>
        </p:nvGraphicFramePr>
        <p:xfrm>
          <a:off x="6172541" y="2898417"/>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r>
                        <a:rPr lang="en-US" sz="1600" b="1" u="none" strike="noStrike" dirty="0">
                          <a:solidFill>
                            <a:schemeClr val="tx1"/>
                          </a:solidFill>
                          <a:effectLst/>
                        </a:rPr>
                        <a:t>Section</a:t>
                      </a:r>
                      <a:endParaRPr lang="en-US" sz="1600" b="1" i="0" u="none" strike="noStrike" dirty="0">
                        <a:solidFill>
                          <a:schemeClr val="tx1"/>
                        </a:solidFill>
                        <a:effectLst/>
                        <a:latin typeface="Calibri" panose="020F0502020204030204" pitchFamily="34" charset="0"/>
                      </a:endParaRPr>
                    </a:p>
                  </a:txBody>
                  <a:tcPr marL="9525" marR="9525" marT="12700" marB="0" anchor="b"/>
                </a:tc>
                <a:tc>
                  <a:txBody>
                    <a:bodyPr/>
                    <a:lstStyle/>
                    <a:p>
                      <a:pPr algn="r" fontAlgn="b"/>
                      <a:r>
                        <a:rPr lang="en-US" sz="1600" b="1" u="none" strike="noStrike" dirty="0">
                          <a:solidFill>
                            <a:srgbClr val="000000"/>
                          </a:solidFill>
                          <a:effectLst/>
                        </a:rPr>
                        <a:t>Sessions</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dirty="0">
                          <a:effectLst/>
                        </a:rPr>
                        <a:t>How Revenue Works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2741</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dirty="0">
                          <a:effectLst/>
                        </a:rPr>
                        <a:t>Home</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1089</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dirty="0">
                          <a:effectLst/>
                        </a:rPr>
                        <a:t>Downloads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184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dirty="0">
                          <a:effectLst/>
                        </a:rPr>
                        <a:t>Query Data</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140</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dirty="0">
                          <a:effectLst/>
                        </a:rPr>
                        <a:t>Explore</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dirty="0">
                          <a:effectLst/>
                        </a:rPr>
                        <a:t>Glossary</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dirty="0">
                          <a:effectLst/>
                        </a:rPr>
                        <a:t>Fact Sheet</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7</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r>
                        <a:rPr lang="en-US" sz="1600" u="none" strike="noStrike" dirty="0">
                          <a:effectLst/>
                        </a:rPr>
                        <a:t>About</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dirty="0">
                          <a:effectLst/>
                        </a:rPr>
                        <a:t>Pattern Library</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2</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dirty="0">
                          <a:effectLst/>
                        </a:rPr>
                        <a:t>Search Results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820237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643936972"/>
              </p:ext>
            </p:extLst>
          </p:nvPr>
        </p:nvGraphicFramePr>
        <p:xfrm>
          <a:off x="457200" y="1734635"/>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endParaRPr lang="en-US" sz="1600" b="1" i="0" u="none" strike="noStrike" dirty="0">
                        <a:solidFill>
                          <a:schemeClr val="tx1"/>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595198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9"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4181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11" name="Slide Number Placeholder 6"/>
          <p:cNvSpPr>
            <a:spLocks noGrp="1"/>
          </p:cNvSpPr>
          <p:nvPr>
            <p:ph type="sldNum" sz="quarter" idx="10"/>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34951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14" name="Rectangle 13"/>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7"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2241508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p:spPr>
      </p:pic>
      <p:sp>
        <p:nvSpPr>
          <p:cNvPr id="5"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1815908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12"/>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9"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2867639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162697" y="3894852"/>
            <a:ext cx="89154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4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162697" y="5372995"/>
            <a:ext cx="7473779" cy="914400"/>
          </a:xfrm>
        </p:spPr>
        <p:txBody>
          <a:bodyPr anchor="ctr"/>
          <a:lstStyle>
            <a:lvl1pPr marL="0" indent="0" algn="l">
              <a:buNone/>
              <a:defRPr baseline="0">
                <a:solidFill>
                  <a:srgbClr val="4845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 style</a:t>
            </a:r>
          </a:p>
        </p:txBody>
      </p:sp>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AADF6C51-2182-464B-80D7-2E44D2C74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3027" y="468454"/>
            <a:ext cx="2957945" cy="2957945"/>
          </a:xfrm>
          <a:prstGeom prst="rect">
            <a:avLst/>
          </a:prstGeom>
        </p:spPr>
      </p:pic>
      <p:pic>
        <p:nvPicPr>
          <p:cNvPr id="11" name="Picture 10">
            <a:extLst>
              <a:ext uri="{FF2B5EF4-FFF2-40B4-BE49-F238E27FC236}">
                <a16:creationId xmlns:a16="http://schemas.microsoft.com/office/drawing/2014/main" id="{C87A214F-D5E1-4815-A92B-7556B6626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9719" y="5396913"/>
            <a:ext cx="1074400" cy="10724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86389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69048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22846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851816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150625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sz="half" idx="1"/>
          </p:nvPr>
        </p:nvSpPr>
        <p:spPr>
          <a:xfrm>
            <a:off x="457200" y="17224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954928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4261590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457200" y="274638"/>
            <a:ext cx="74676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515140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457200" y="152400"/>
            <a:ext cx="82295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7230135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reserve="1" userDrawn="1">
  <p:cSld name="Big number">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457200" y="274638"/>
            <a:ext cx="74676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2740222" y="2733243"/>
            <a:ext cx="2901554" cy="1515484"/>
          </a:xfrm>
        </p:spPr>
        <p:txBody>
          <a:bodyPr/>
          <a:lstStyle>
            <a:lvl1pPr marL="0" indent="0">
              <a:buNone/>
              <a:defRPr/>
            </a:lvl1pPr>
          </a:lstStyle>
          <a:p>
            <a:pPr algn="ctr"/>
            <a:r>
              <a:rPr lang="en-US" sz="9600" dirty="0">
                <a:solidFill>
                  <a:srgbClr val="1C304A"/>
                </a:solidFill>
              </a:rPr>
              <a:t>XX%</a:t>
            </a:r>
            <a:endParaRPr lang="en-US" sz="9600" dirty="0">
              <a:solidFill>
                <a:srgbClr val="1C304A"/>
              </a:solidFill>
              <a:latin typeface="Roboto"/>
            </a:endParaRPr>
          </a:p>
          <a:p>
            <a:pPr lvl="4"/>
            <a:endParaRPr lang="en-US" dirty="0"/>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3155264" y="4405745"/>
            <a:ext cx="2071471" cy="914400"/>
          </a:xfrm>
        </p:spPr>
        <p:txBody>
          <a:bodyPr/>
          <a:lstStyle>
            <a:lvl1pPr marL="0" indent="0">
              <a:buNone/>
              <a:defRPr lang="en-US" sz="24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0">
                <a:solidFill>
                  <a:schemeClr val="tx1"/>
                </a:solidFill>
                <a:effectLst/>
                <a:latin typeface="Roboto"/>
              </a:rPr>
              <a:t>descriptor</a:t>
            </a:r>
            <a:endParaRPr lang="en-US" sz="3200">
              <a:solidFill>
                <a:schemeClr val="tx1"/>
              </a:solidFill>
              <a:latin typeface="Roboto"/>
            </a:endParaRPr>
          </a:p>
          <a:p>
            <a:pPr lvl="0"/>
            <a:endParaRPr lang="en-US"/>
          </a:p>
        </p:txBody>
      </p:sp>
    </p:spTree>
    <p:extLst>
      <p:ext uri="{BB962C8B-B14F-4D97-AF65-F5344CB8AC3E}">
        <p14:creationId xmlns:p14="http://schemas.microsoft.com/office/powerpoint/2010/main" val="1830921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66944" y="2731374"/>
            <a:ext cx="2068161"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534AAE"/>
                </a:solidFill>
                <a:effectLst/>
                <a:uLnTx/>
                <a:uFillTx/>
                <a:latin typeface="Roboto"/>
                <a:ea typeface="+mn-ea"/>
                <a:cs typeface="+mn-cs"/>
              </a:rPr>
              <a:t>XXX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1978096" y="2736131"/>
            <a:ext cx="2212844"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005024"/>
                </a:solidFill>
                <a:effectLst/>
                <a:uLnTx/>
                <a:uFillTx/>
                <a:latin typeface="Roboto"/>
                <a:ea typeface="+mn-ea"/>
                <a:cs typeface="+mn-cs"/>
              </a:rPr>
              <a:t>XXX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4190940" y="2731373"/>
            <a:ext cx="2306888" cy="1395318"/>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52A5D4"/>
                </a:solidFill>
                <a:effectLst/>
                <a:uLnTx/>
                <a:uFillTx/>
                <a:latin typeface="Roboto"/>
                <a:ea typeface="+mn-ea"/>
                <a:cs typeface="+mn-cs"/>
              </a:rPr>
              <a:t>XXX</a:t>
            </a:r>
            <a:endParaRPr kumimoji="0" lang="en-US" sz="5867" b="1" i="0" u="none" strike="noStrike" kern="1200" cap="none" spc="0" normalizeH="0" baseline="0" noProof="0" dirty="0">
              <a:ln>
                <a:noFill/>
              </a:ln>
              <a:solidFill>
                <a:srgbClr val="52A5D4"/>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6498832" y="2731374"/>
            <a:ext cx="2306888" cy="1764650"/>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rgbClr val="650D79"/>
                </a:solidFill>
                <a:effectLst/>
                <a:uLnTx/>
                <a:uFillTx/>
                <a:latin typeface="Roboto"/>
                <a:ea typeface="+mn-ea"/>
                <a:cs typeface="+mn-cs"/>
              </a:rPr>
              <a:t>XXX</a:t>
            </a:r>
            <a:endParaRPr kumimoji="0" lang="en-US" sz="5867" b="1" i="0" u="none" strike="noStrike" kern="1200" cap="none" spc="0" normalizeH="0" baseline="0" noProof="0" dirty="0">
              <a:ln>
                <a:noFill/>
              </a:ln>
              <a:solidFill>
                <a:srgbClr val="650D79"/>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descriptor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457200" y="274638"/>
            <a:ext cx="74676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060519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457200" y="274638"/>
            <a:ext cx="8572841"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2749429408"/>
              </p:ext>
            </p:extLst>
          </p:nvPr>
        </p:nvGraphicFramePr>
        <p:xfrm>
          <a:off x="113959" y="1174060"/>
          <a:ext cx="7158038"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4246956211"/>
              </p:ext>
            </p:extLst>
          </p:nvPr>
        </p:nvGraphicFramePr>
        <p:xfrm>
          <a:off x="6172541" y="2898417"/>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r>
                        <a:rPr lang="en-US" sz="1600" b="1" u="none" strike="noStrike" dirty="0">
                          <a:solidFill>
                            <a:schemeClr val="tx1"/>
                          </a:solidFill>
                          <a:effectLst/>
                        </a:rPr>
                        <a:t>Section</a:t>
                      </a:r>
                      <a:endParaRPr lang="en-US" sz="1600" b="1" i="0" u="none" strike="noStrike" dirty="0">
                        <a:solidFill>
                          <a:schemeClr val="tx1"/>
                        </a:solidFill>
                        <a:effectLst/>
                        <a:latin typeface="Calibri" panose="020F0502020204030204" pitchFamily="34" charset="0"/>
                      </a:endParaRPr>
                    </a:p>
                  </a:txBody>
                  <a:tcPr marL="9525" marR="9525" marT="12700" marB="0" anchor="b"/>
                </a:tc>
                <a:tc>
                  <a:txBody>
                    <a:bodyPr/>
                    <a:lstStyle/>
                    <a:p>
                      <a:pPr algn="r" fontAlgn="b"/>
                      <a:r>
                        <a:rPr lang="en-US" sz="1600" b="1" u="none" strike="noStrike" dirty="0">
                          <a:solidFill>
                            <a:srgbClr val="000000"/>
                          </a:solidFill>
                          <a:effectLst/>
                        </a:rPr>
                        <a:t>Sessions</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dirty="0">
                          <a:effectLst/>
                        </a:rPr>
                        <a:t>How Revenue Works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2741</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dirty="0">
                          <a:effectLst/>
                        </a:rPr>
                        <a:t>Home</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1089</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dirty="0">
                          <a:effectLst/>
                        </a:rPr>
                        <a:t>Downloads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184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dirty="0">
                          <a:effectLst/>
                        </a:rPr>
                        <a:t>Query Data</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140</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dirty="0">
                          <a:effectLst/>
                        </a:rPr>
                        <a:t>Explore</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dirty="0">
                          <a:effectLst/>
                        </a:rPr>
                        <a:t>Glossary</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10</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dirty="0">
                          <a:effectLst/>
                        </a:rPr>
                        <a:t>Fact Sheet</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7</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r>
                        <a:rPr lang="en-US" sz="1600" u="none" strike="noStrike" dirty="0">
                          <a:effectLst/>
                        </a:rPr>
                        <a:t>About</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4</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dirty="0">
                          <a:effectLst/>
                        </a:rPr>
                        <a:t>Pattern Library</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2</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dirty="0">
                          <a:effectLst/>
                        </a:rPr>
                        <a:t>Search Results</a:t>
                      </a:r>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829928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643936972"/>
              </p:ext>
            </p:extLst>
          </p:nvPr>
        </p:nvGraphicFramePr>
        <p:xfrm>
          <a:off x="457200" y="1734635"/>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endParaRPr lang="en-US" sz="1600" b="1" i="0" u="none" strike="noStrike" dirty="0">
                        <a:solidFill>
                          <a:schemeClr val="tx1"/>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dirty="0">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183691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9"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9067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sz="half" idx="1"/>
          </p:nvPr>
        </p:nvSpPr>
        <p:spPr>
          <a:xfrm>
            <a:off x="457200" y="17224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55392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11" name="Slide Number Placeholder 6"/>
          <p:cNvSpPr>
            <a:spLocks noGrp="1"/>
          </p:cNvSpPr>
          <p:nvPr>
            <p:ph type="sldNum" sz="quarter" idx="10"/>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9558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14" name="Rectangle 13"/>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7"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4044429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p:spPr>
      </p:pic>
      <p:sp>
        <p:nvSpPr>
          <p:cNvPr id="5"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2121739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12"/>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9"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426413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35738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457200" y="274638"/>
            <a:ext cx="74676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28315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457200" y="152400"/>
            <a:ext cx="82295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43708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reserve="1" userDrawn="1">
  <p:cSld name="Big number">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457200" y="274638"/>
            <a:ext cx="74676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2740222" y="2733243"/>
            <a:ext cx="2901554" cy="1515484"/>
          </a:xfrm>
        </p:spPr>
        <p:txBody>
          <a:bodyPr/>
          <a:lstStyle>
            <a:lvl1pPr marL="0" indent="0">
              <a:buNone/>
              <a:defRPr/>
            </a:lvl1pPr>
          </a:lstStyle>
          <a:p>
            <a:pPr algn="ctr"/>
            <a:r>
              <a:rPr lang="en-US" sz="9600" dirty="0">
                <a:solidFill>
                  <a:srgbClr val="1C304A"/>
                </a:solidFill>
              </a:rPr>
              <a:t>XX%</a:t>
            </a:r>
            <a:endParaRPr lang="en-US" sz="9600" dirty="0">
              <a:solidFill>
                <a:srgbClr val="1C304A"/>
              </a:solidFill>
              <a:latin typeface="Roboto"/>
            </a:endParaRPr>
          </a:p>
          <a:p>
            <a:pPr lvl="4"/>
            <a:endParaRPr lang="en-US" dirty="0"/>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3155264" y="4405745"/>
            <a:ext cx="2071471" cy="914400"/>
          </a:xfrm>
        </p:spPr>
        <p:txBody>
          <a:bodyPr/>
          <a:lstStyle>
            <a:lvl1pPr marL="0" indent="0">
              <a:buNone/>
              <a:defRPr lang="en-US" sz="24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0">
                <a:solidFill>
                  <a:schemeClr val="tx1"/>
                </a:solidFill>
                <a:effectLst/>
                <a:latin typeface="Roboto"/>
              </a:rPr>
              <a:t>descriptor</a:t>
            </a:r>
            <a:endParaRPr lang="en-US" sz="3200">
              <a:solidFill>
                <a:schemeClr val="tx1"/>
              </a:solidFill>
              <a:latin typeface="Roboto"/>
            </a:endParaRPr>
          </a:p>
          <a:p>
            <a:pPr lvl="0"/>
            <a:endParaRPr lang="en-US"/>
          </a:p>
        </p:txBody>
      </p:sp>
    </p:spTree>
    <p:extLst>
      <p:ext uri="{BB962C8B-B14F-4D97-AF65-F5344CB8AC3E}">
        <p14:creationId xmlns:p14="http://schemas.microsoft.com/office/powerpoint/2010/main" val="99394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2.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2.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8086"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pic>
        <p:nvPicPr>
          <p:cNvPr id="16" name="Picture 15" descr="Logo&#10;&#10;Description automatically generated with low confidence">
            <a:extLst>
              <a:ext uri="{FF2B5EF4-FFF2-40B4-BE49-F238E27FC236}">
                <a16:creationId xmlns:a16="http://schemas.microsoft.com/office/drawing/2014/main" id="{1CCDCB13-3B94-4001-8D8F-5BBD106F3F5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721344" y="259621"/>
            <a:ext cx="1158017" cy="1158017"/>
          </a:xfrm>
          <a:prstGeom prst="rect">
            <a:avLst/>
          </a:prstGeom>
        </p:spPr>
      </p:pic>
      <p:pic>
        <p:nvPicPr>
          <p:cNvPr id="21" name="Picture 20">
            <a:extLst>
              <a:ext uri="{FF2B5EF4-FFF2-40B4-BE49-F238E27FC236}">
                <a16:creationId xmlns:a16="http://schemas.microsoft.com/office/drawing/2014/main" id="{5E4F61B5-E3FA-4CC2-B577-34333B2C021F}"/>
              </a:ext>
            </a:extLst>
          </p:cNvPr>
          <p:cNvPicPr>
            <a:picLocks noChangeAspect="1"/>
          </p:cNvPicPr>
          <p:nvPr userDrawn="1"/>
        </p:nvPicPr>
        <p:blipFill rotWithShape="1">
          <a:blip r:embed="rId22">
            <a:lum bright="70000" contrast="-70000"/>
            <a:extLst>
              <a:ext uri="{28A0092B-C50C-407E-A947-70E740481C1C}">
                <a14:useLocalDpi xmlns:a14="http://schemas.microsoft.com/office/drawing/2010/main" val="0"/>
              </a:ext>
            </a:extLst>
          </a:blip>
          <a:srcRect t="68598"/>
          <a:stretch/>
        </p:blipFill>
        <p:spPr>
          <a:xfrm>
            <a:off x="0" y="6402986"/>
            <a:ext cx="9144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22" name="Straight Connector 21">
            <a:extLst>
              <a:ext uri="{FF2B5EF4-FFF2-40B4-BE49-F238E27FC236}">
                <a16:creationId xmlns:a16="http://schemas.microsoft.com/office/drawing/2014/main" id="{0D60B88C-91BA-40AE-8006-DDE78BB8FD1D}"/>
              </a:ext>
            </a:extLst>
          </p:cNvPr>
          <p:cNvCxnSpPr/>
          <p:nvPr userDrawn="1"/>
        </p:nvCxnSpPr>
        <p:spPr>
          <a:xfrm>
            <a:off x="0" y="6441259"/>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00A34CA-EAF7-4AE4-95EA-45748A04CDFF}"/>
              </a:ext>
            </a:extLst>
          </p:cNvPr>
          <p:cNvSpPr/>
          <p:nvPr userDrawn="1"/>
        </p:nvSpPr>
        <p:spPr>
          <a:xfrm>
            <a:off x="0" y="6402985"/>
            <a:ext cx="9144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A6484DAC-BDC5-4A2E-8B10-C37FFDEC91B3}"/>
              </a:ext>
            </a:extLst>
          </p:cNvPr>
          <p:cNvCxnSpPr/>
          <p:nvPr userDrawn="1"/>
        </p:nvCxnSpPr>
        <p:spPr>
          <a:xfrm>
            <a:off x="0" y="6441259"/>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631EA13-730F-4E25-8D35-A54A1EB35A97}"/>
              </a:ext>
            </a:extLst>
          </p:cNvPr>
          <p:cNvSpPr txBox="1"/>
          <p:nvPr userDrawn="1"/>
        </p:nvSpPr>
        <p:spPr>
          <a:xfrm>
            <a:off x="59859" y="6482137"/>
            <a:ext cx="2609214"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26" name="TextBox 25">
            <a:extLst>
              <a:ext uri="{FF2B5EF4-FFF2-40B4-BE49-F238E27FC236}">
                <a16:creationId xmlns:a16="http://schemas.microsoft.com/office/drawing/2014/main" id="{3BAF9507-7DC4-4859-AA21-7E2B09979508}"/>
              </a:ext>
            </a:extLst>
          </p:cNvPr>
          <p:cNvSpPr txBox="1"/>
          <p:nvPr userDrawn="1"/>
        </p:nvSpPr>
        <p:spPr>
          <a:xfrm>
            <a:off x="3175233" y="6482137"/>
            <a:ext cx="1878314"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27" name="TextBox 26">
            <a:extLst>
              <a:ext uri="{FF2B5EF4-FFF2-40B4-BE49-F238E27FC236}">
                <a16:creationId xmlns:a16="http://schemas.microsoft.com/office/drawing/2014/main" id="{AB6859BA-1C02-4FEE-8BF6-DA3E933488E6}"/>
              </a:ext>
            </a:extLst>
          </p:cNvPr>
          <p:cNvSpPr txBox="1"/>
          <p:nvPr userDrawn="1"/>
        </p:nvSpPr>
        <p:spPr>
          <a:xfrm>
            <a:off x="5559705" y="6479533"/>
            <a:ext cx="263943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28" name="Oval 27">
            <a:extLst>
              <a:ext uri="{FF2B5EF4-FFF2-40B4-BE49-F238E27FC236}">
                <a16:creationId xmlns:a16="http://schemas.microsoft.com/office/drawing/2014/main" id="{1730D308-9143-41A4-8F62-EDD1703E0588}"/>
              </a:ext>
            </a:extLst>
          </p:cNvPr>
          <p:cNvSpPr/>
          <p:nvPr userDrawn="1"/>
        </p:nvSpPr>
        <p:spPr>
          <a:xfrm>
            <a:off x="2876433" y="6574916"/>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8566E528-191D-40A7-B959-DF888BD4552C}"/>
              </a:ext>
            </a:extLst>
          </p:cNvPr>
          <p:cNvSpPr/>
          <p:nvPr userDrawn="1"/>
        </p:nvSpPr>
        <p:spPr>
          <a:xfrm>
            <a:off x="5260907" y="6574916"/>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30" name="Slide Number Placeholder 6">
            <a:extLst>
              <a:ext uri="{FF2B5EF4-FFF2-40B4-BE49-F238E27FC236}">
                <a16:creationId xmlns:a16="http://schemas.microsoft.com/office/drawing/2014/main" id="{5FE58251-EEED-4D41-8C41-E70A8E52D2D4}"/>
              </a:ext>
            </a:extLst>
          </p:cNvPr>
          <p:cNvSpPr>
            <a:spLocks noGrp="1"/>
          </p:cNvSpPr>
          <p:nvPr>
            <p:ph type="sldNum" sz="quarter" idx="4"/>
          </p:nvPr>
        </p:nvSpPr>
        <p:spPr>
          <a:xfrm>
            <a:off x="8455825" y="6492875"/>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566376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2" r:id="rId13"/>
    <p:sldLayoutId id="2147483653" r:id="rId14"/>
    <p:sldLayoutId id="2147483654" r:id="rId15"/>
    <p:sldLayoutId id="2147483655" r:id="rId16"/>
    <p:sldLayoutId id="2147483657" r:id="rId17"/>
    <p:sldLayoutId id="2147483711" r:id="rId18"/>
    <p:sldLayoutId id="2147483712" r:id="rId19"/>
  </p:sldLayoutIdLst>
  <p:hf hdr="0" ftr="0" dt="0"/>
  <p:txStyles>
    <p:title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8086"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pic>
        <p:nvPicPr>
          <p:cNvPr id="16" name="Picture 15" descr="Logo&#10;&#10;Description automatically generated with low confidence">
            <a:extLst>
              <a:ext uri="{FF2B5EF4-FFF2-40B4-BE49-F238E27FC236}">
                <a16:creationId xmlns:a16="http://schemas.microsoft.com/office/drawing/2014/main" id="{1CCDCB13-3B94-4001-8D8F-5BBD106F3F5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21344" y="259621"/>
            <a:ext cx="1158017" cy="1158017"/>
          </a:xfrm>
          <a:prstGeom prst="rect">
            <a:avLst/>
          </a:prstGeom>
        </p:spPr>
      </p:pic>
      <p:pic>
        <p:nvPicPr>
          <p:cNvPr id="21" name="Picture 20">
            <a:extLst>
              <a:ext uri="{FF2B5EF4-FFF2-40B4-BE49-F238E27FC236}">
                <a16:creationId xmlns:a16="http://schemas.microsoft.com/office/drawing/2014/main" id="{5E4F61B5-E3FA-4CC2-B577-34333B2C021F}"/>
              </a:ext>
            </a:extLst>
          </p:cNvPr>
          <p:cNvPicPr>
            <a:picLocks noChangeAspect="1"/>
          </p:cNvPicPr>
          <p:nvPr userDrawn="1"/>
        </p:nvPicPr>
        <p:blipFill rotWithShape="1">
          <a:blip r:embed="rId20">
            <a:lum bright="70000" contrast="-70000"/>
            <a:extLst>
              <a:ext uri="{28A0092B-C50C-407E-A947-70E740481C1C}">
                <a14:useLocalDpi xmlns:a14="http://schemas.microsoft.com/office/drawing/2010/main" val="0"/>
              </a:ext>
            </a:extLst>
          </a:blip>
          <a:srcRect t="68598"/>
          <a:stretch/>
        </p:blipFill>
        <p:spPr>
          <a:xfrm>
            <a:off x="0" y="6402986"/>
            <a:ext cx="9144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22" name="Straight Connector 21">
            <a:extLst>
              <a:ext uri="{FF2B5EF4-FFF2-40B4-BE49-F238E27FC236}">
                <a16:creationId xmlns:a16="http://schemas.microsoft.com/office/drawing/2014/main" id="{0D60B88C-91BA-40AE-8006-DDE78BB8FD1D}"/>
              </a:ext>
            </a:extLst>
          </p:cNvPr>
          <p:cNvCxnSpPr/>
          <p:nvPr userDrawn="1"/>
        </p:nvCxnSpPr>
        <p:spPr>
          <a:xfrm>
            <a:off x="0" y="6441259"/>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00A34CA-EAF7-4AE4-95EA-45748A04CDFF}"/>
              </a:ext>
            </a:extLst>
          </p:cNvPr>
          <p:cNvSpPr/>
          <p:nvPr userDrawn="1"/>
        </p:nvSpPr>
        <p:spPr>
          <a:xfrm>
            <a:off x="0" y="6402985"/>
            <a:ext cx="9144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A6484DAC-BDC5-4A2E-8B10-C37FFDEC91B3}"/>
              </a:ext>
            </a:extLst>
          </p:cNvPr>
          <p:cNvCxnSpPr/>
          <p:nvPr userDrawn="1"/>
        </p:nvCxnSpPr>
        <p:spPr>
          <a:xfrm>
            <a:off x="0" y="6441259"/>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631EA13-730F-4E25-8D35-A54A1EB35A97}"/>
              </a:ext>
            </a:extLst>
          </p:cNvPr>
          <p:cNvSpPr txBox="1"/>
          <p:nvPr userDrawn="1"/>
        </p:nvSpPr>
        <p:spPr>
          <a:xfrm>
            <a:off x="59859" y="6482137"/>
            <a:ext cx="2609214"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26" name="TextBox 25">
            <a:extLst>
              <a:ext uri="{FF2B5EF4-FFF2-40B4-BE49-F238E27FC236}">
                <a16:creationId xmlns:a16="http://schemas.microsoft.com/office/drawing/2014/main" id="{3BAF9507-7DC4-4859-AA21-7E2B09979508}"/>
              </a:ext>
            </a:extLst>
          </p:cNvPr>
          <p:cNvSpPr txBox="1"/>
          <p:nvPr userDrawn="1"/>
        </p:nvSpPr>
        <p:spPr>
          <a:xfrm>
            <a:off x="3175233" y="6482137"/>
            <a:ext cx="1878314"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27" name="TextBox 26">
            <a:extLst>
              <a:ext uri="{FF2B5EF4-FFF2-40B4-BE49-F238E27FC236}">
                <a16:creationId xmlns:a16="http://schemas.microsoft.com/office/drawing/2014/main" id="{AB6859BA-1C02-4FEE-8BF6-DA3E933488E6}"/>
              </a:ext>
            </a:extLst>
          </p:cNvPr>
          <p:cNvSpPr txBox="1"/>
          <p:nvPr userDrawn="1"/>
        </p:nvSpPr>
        <p:spPr>
          <a:xfrm>
            <a:off x="5559705" y="6479533"/>
            <a:ext cx="263943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28" name="Oval 27">
            <a:extLst>
              <a:ext uri="{FF2B5EF4-FFF2-40B4-BE49-F238E27FC236}">
                <a16:creationId xmlns:a16="http://schemas.microsoft.com/office/drawing/2014/main" id="{1730D308-9143-41A4-8F62-EDD1703E0588}"/>
              </a:ext>
            </a:extLst>
          </p:cNvPr>
          <p:cNvSpPr/>
          <p:nvPr userDrawn="1"/>
        </p:nvSpPr>
        <p:spPr>
          <a:xfrm>
            <a:off x="2876433" y="6574916"/>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8566E528-191D-40A7-B959-DF888BD4552C}"/>
              </a:ext>
            </a:extLst>
          </p:cNvPr>
          <p:cNvSpPr/>
          <p:nvPr userDrawn="1"/>
        </p:nvSpPr>
        <p:spPr>
          <a:xfrm>
            <a:off x="5260907" y="6574916"/>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30" name="Slide Number Placeholder 6">
            <a:extLst>
              <a:ext uri="{FF2B5EF4-FFF2-40B4-BE49-F238E27FC236}">
                <a16:creationId xmlns:a16="http://schemas.microsoft.com/office/drawing/2014/main" id="{5FE58251-EEED-4D41-8C41-E70A8E52D2D4}"/>
              </a:ext>
            </a:extLst>
          </p:cNvPr>
          <p:cNvSpPr>
            <a:spLocks noGrp="1"/>
          </p:cNvSpPr>
          <p:nvPr>
            <p:ph type="sldNum" sz="quarter" idx="4"/>
          </p:nvPr>
        </p:nvSpPr>
        <p:spPr>
          <a:xfrm>
            <a:off x="8455825" y="6492875"/>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3042877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hdr="0" ftr="0" dt="0"/>
  <p:txStyles>
    <p:title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8086"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pic>
        <p:nvPicPr>
          <p:cNvPr id="16" name="Picture 15" descr="Logo&#10;&#10;Description automatically generated with low confidence">
            <a:extLst>
              <a:ext uri="{FF2B5EF4-FFF2-40B4-BE49-F238E27FC236}">
                <a16:creationId xmlns:a16="http://schemas.microsoft.com/office/drawing/2014/main" id="{1CCDCB13-3B94-4001-8D8F-5BBD106F3F5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21344" y="259621"/>
            <a:ext cx="1158017" cy="1158017"/>
          </a:xfrm>
          <a:prstGeom prst="rect">
            <a:avLst/>
          </a:prstGeom>
        </p:spPr>
      </p:pic>
      <p:pic>
        <p:nvPicPr>
          <p:cNvPr id="21" name="Picture 20">
            <a:extLst>
              <a:ext uri="{FF2B5EF4-FFF2-40B4-BE49-F238E27FC236}">
                <a16:creationId xmlns:a16="http://schemas.microsoft.com/office/drawing/2014/main" id="{5E4F61B5-E3FA-4CC2-B577-34333B2C021F}"/>
              </a:ext>
            </a:extLst>
          </p:cNvPr>
          <p:cNvPicPr>
            <a:picLocks noChangeAspect="1"/>
          </p:cNvPicPr>
          <p:nvPr userDrawn="1"/>
        </p:nvPicPr>
        <p:blipFill rotWithShape="1">
          <a:blip r:embed="rId20">
            <a:lum bright="70000" contrast="-70000"/>
            <a:extLst>
              <a:ext uri="{28A0092B-C50C-407E-A947-70E740481C1C}">
                <a14:useLocalDpi xmlns:a14="http://schemas.microsoft.com/office/drawing/2010/main" val="0"/>
              </a:ext>
            </a:extLst>
          </a:blip>
          <a:srcRect t="68598"/>
          <a:stretch/>
        </p:blipFill>
        <p:spPr>
          <a:xfrm>
            <a:off x="0" y="6402986"/>
            <a:ext cx="9144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22" name="Straight Connector 21">
            <a:extLst>
              <a:ext uri="{FF2B5EF4-FFF2-40B4-BE49-F238E27FC236}">
                <a16:creationId xmlns:a16="http://schemas.microsoft.com/office/drawing/2014/main" id="{0D60B88C-91BA-40AE-8006-DDE78BB8FD1D}"/>
              </a:ext>
            </a:extLst>
          </p:cNvPr>
          <p:cNvCxnSpPr/>
          <p:nvPr userDrawn="1"/>
        </p:nvCxnSpPr>
        <p:spPr>
          <a:xfrm>
            <a:off x="0" y="6441259"/>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00A34CA-EAF7-4AE4-95EA-45748A04CDFF}"/>
              </a:ext>
            </a:extLst>
          </p:cNvPr>
          <p:cNvSpPr/>
          <p:nvPr userDrawn="1"/>
        </p:nvSpPr>
        <p:spPr>
          <a:xfrm>
            <a:off x="0" y="6402985"/>
            <a:ext cx="9144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A6484DAC-BDC5-4A2E-8B10-C37FFDEC91B3}"/>
              </a:ext>
            </a:extLst>
          </p:cNvPr>
          <p:cNvCxnSpPr/>
          <p:nvPr userDrawn="1"/>
        </p:nvCxnSpPr>
        <p:spPr>
          <a:xfrm>
            <a:off x="0" y="6441259"/>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631EA13-730F-4E25-8D35-A54A1EB35A97}"/>
              </a:ext>
            </a:extLst>
          </p:cNvPr>
          <p:cNvSpPr txBox="1"/>
          <p:nvPr userDrawn="1"/>
        </p:nvSpPr>
        <p:spPr>
          <a:xfrm>
            <a:off x="59859" y="6482137"/>
            <a:ext cx="2609214"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26" name="TextBox 25">
            <a:extLst>
              <a:ext uri="{FF2B5EF4-FFF2-40B4-BE49-F238E27FC236}">
                <a16:creationId xmlns:a16="http://schemas.microsoft.com/office/drawing/2014/main" id="{3BAF9507-7DC4-4859-AA21-7E2B09979508}"/>
              </a:ext>
            </a:extLst>
          </p:cNvPr>
          <p:cNvSpPr txBox="1"/>
          <p:nvPr userDrawn="1"/>
        </p:nvSpPr>
        <p:spPr>
          <a:xfrm>
            <a:off x="3175233" y="6482137"/>
            <a:ext cx="1878314"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27" name="TextBox 26">
            <a:extLst>
              <a:ext uri="{FF2B5EF4-FFF2-40B4-BE49-F238E27FC236}">
                <a16:creationId xmlns:a16="http://schemas.microsoft.com/office/drawing/2014/main" id="{AB6859BA-1C02-4FEE-8BF6-DA3E933488E6}"/>
              </a:ext>
            </a:extLst>
          </p:cNvPr>
          <p:cNvSpPr txBox="1"/>
          <p:nvPr userDrawn="1"/>
        </p:nvSpPr>
        <p:spPr>
          <a:xfrm>
            <a:off x="5559705" y="6479533"/>
            <a:ext cx="263943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28" name="Oval 27">
            <a:extLst>
              <a:ext uri="{FF2B5EF4-FFF2-40B4-BE49-F238E27FC236}">
                <a16:creationId xmlns:a16="http://schemas.microsoft.com/office/drawing/2014/main" id="{1730D308-9143-41A4-8F62-EDD1703E0588}"/>
              </a:ext>
            </a:extLst>
          </p:cNvPr>
          <p:cNvSpPr/>
          <p:nvPr userDrawn="1"/>
        </p:nvSpPr>
        <p:spPr>
          <a:xfrm>
            <a:off x="2876433" y="6574916"/>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8566E528-191D-40A7-B959-DF888BD4552C}"/>
              </a:ext>
            </a:extLst>
          </p:cNvPr>
          <p:cNvSpPr/>
          <p:nvPr userDrawn="1"/>
        </p:nvSpPr>
        <p:spPr>
          <a:xfrm>
            <a:off x="5260907" y="6574916"/>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30" name="Slide Number Placeholder 6">
            <a:extLst>
              <a:ext uri="{FF2B5EF4-FFF2-40B4-BE49-F238E27FC236}">
                <a16:creationId xmlns:a16="http://schemas.microsoft.com/office/drawing/2014/main" id="{5FE58251-EEED-4D41-8C41-E70A8E52D2D4}"/>
              </a:ext>
            </a:extLst>
          </p:cNvPr>
          <p:cNvSpPr>
            <a:spLocks noGrp="1"/>
          </p:cNvSpPr>
          <p:nvPr>
            <p:ph type="sldNum" sz="quarter" idx="4"/>
          </p:nvPr>
        </p:nvSpPr>
        <p:spPr>
          <a:xfrm>
            <a:off x="8455825" y="6451681"/>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4264359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hdr="0" ftr="0" dt="0"/>
  <p:txStyles>
    <p:title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info.gov/content/pkg/CFR-2022-title30-vol3/pdf/CFR-2022-title30-vol3-sec1218-54.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gcc02.safelinks.protection.outlook.com/?url=https%3A%2F%2Fonrr.gov%2Fabout%2Fcontact&amp;data=05%7C02%7Ckyle.kitchen%40onrr.gov%7C50d8a79d278d43e1d4c308dc687d7fdc%7C0693b5ba4b184d7b9341f32f400a5494%7C0%7C0%7C638500135420928641%7CUnknown%7CTWFpbGZsb3d8eyJWIjoiMC4wLjAwMDAiLCJQIjoiV2luMzIiLCJBTiI6Ik1haWwiLCJXVCI6Mn0%3D%7C0%7C%7C%7C&amp;sdata=Hz1G6Z47BtDKPsq5ZvdehtYcBNkMbRPtU1cOF%2FdB5RU%3D&amp;reserved=0"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pn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6.png"/><Relationship Id="rId7" Type="http://schemas.openxmlformats.org/officeDocument/2006/relationships/diagramColors" Target="../diagrams/colors1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info.gov/content/pkg/CFR-2022-title30-vol3/pdf/CFR-2022-title30-vol3-sec1218-42.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hyperlink" Target="https://www.onrr.gov/paying/contacts-paying?tabs=contacts,federal-accounts-receivable" TargetMode="External"/><Relationship Id="rId7" Type="http://schemas.openxmlformats.org/officeDocument/2006/relationships/diagramColors" Target="../diagrams/colors18.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8" Type="http://schemas.openxmlformats.org/officeDocument/2006/relationships/hyperlink" Target="https://www.onrr.gov/document/ONRR4444_Instructions.pdf" TargetMode="External"/><Relationship Id="rId3" Type="http://schemas.openxmlformats.org/officeDocument/2006/relationships/hyperlink" Target="https://www.onrr.gov/paying/payment-options" TargetMode="External"/><Relationship Id="rId7" Type="http://schemas.openxmlformats.org/officeDocument/2006/relationships/hyperlink" Target="https://www.onrr.gov/document/ONRR4444.pdf" TargetMode="External"/><Relationship Id="rId2" Type="http://schemas.openxmlformats.org/officeDocument/2006/relationships/hyperlink" Target="https://www.onrr.gov/" TargetMode="External"/><Relationship Id="rId1" Type="http://schemas.openxmlformats.org/officeDocument/2006/relationships/slideLayout" Target="../slideLayouts/slideLayout23.xml"/><Relationship Id="rId6" Type="http://schemas.openxmlformats.org/officeDocument/2006/relationships/hyperlink" Target="https://sso.onrr.gov/oaam_server/login.do;jsessionid=qBE0-tVlKDkyIUgTiJgFKAPmcHKZSyzjP3LABkk7zp36BmM6soMD!-1629956852!283004329:8Ep6vMJJewXppnv19fBL2-vFzJVbkCah" TargetMode="External"/><Relationship Id="rId5" Type="http://schemas.openxmlformats.org/officeDocument/2006/relationships/hyperlink" Target="https://www.onrr.gov/paying/contacts-paying?tabs=contacts,federal-accounts-receivable" TargetMode="External"/><Relationship Id="rId4" Type="http://schemas.openxmlformats.org/officeDocument/2006/relationships/hyperlink" Target="https://www.onrr.gov/paying/interest?tabs=interest-rates,oil-gas"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33.png"/><Relationship Id="rId7" Type="http://schemas.openxmlformats.org/officeDocument/2006/relationships/diagramColors" Target="../diagrams/colors30.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3E1C9D5-AA08-46EF-94FA-7C69B9B82C52}"/>
              </a:ext>
            </a:extLst>
          </p:cNvPr>
          <p:cNvSpPr>
            <a:spLocks noGrp="1"/>
          </p:cNvSpPr>
          <p:nvPr>
            <p:ph type="title"/>
          </p:nvPr>
        </p:nvSpPr>
        <p:spPr>
          <a:xfrm>
            <a:off x="228601" y="228600"/>
            <a:ext cx="716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Reporter Online Training Housekeeping</a:t>
            </a:r>
          </a:p>
        </p:txBody>
      </p:sp>
      <p:sp>
        <p:nvSpPr>
          <p:cNvPr id="5" name="Content Placeholder 4">
            <a:extLst>
              <a:ext uri="{FF2B5EF4-FFF2-40B4-BE49-F238E27FC236}">
                <a16:creationId xmlns:a16="http://schemas.microsoft.com/office/drawing/2014/main" id="{3AA8093E-76AC-433C-B743-5673F1CA2A09}"/>
              </a:ext>
            </a:extLst>
          </p:cNvPr>
          <p:cNvSpPr>
            <a:spLocks noGrp="1"/>
          </p:cNvSpPr>
          <p:nvPr/>
        </p:nvSpPr>
        <p:spPr>
          <a:xfrm>
            <a:off x="609600" y="1981200"/>
            <a:ext cx="7086599" cy="3352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a:t>All participants will be muted upon joining the training due to the large class size.</a:t>
            </a:r>
            <a:br>
              <a:rPr lang="en-US" dirty="0"/>
            </a:br>
            <a:endParaRPr lang="en-US" dirty="0"/>
          </a:p>
          <a:p>
            <a:pPr>
              <a:buFont typeface="Wingdings" panose="05000000000000000000" pitchFamily="2" charset="2"/>
              <a:buChar char="Ø"/>
            </a:pPr>
            <a:r>
              <a:rPr lang="en-US" dirty="0"/>
              <a:t>Please use the chat feature to ask any questions. </a:t>
            </a:r>
          </a:p>
          <a:p>
            <a:pPr>
              <a:buFont typeface="Wingdings" panose="05000000000000000000" pitchFamily="2" charset="2"/>
              <a:buChar char="Ø"/>
            </a:pPr>
            <a:endParaRPr lang="en-US" dirty="0"/>
          </a:p>
          <a:p>
            <a:pPr>
              <a:buFont typeface="Wingdings" panose="05000000000000000000" pitchFamily="2" charset="2"/>
              <a:buChar char="Ø"/>
            </a:pPr>
            <a:r>
              <a:rPr lang="en-US" dirty="0"/>
              <a:t>If you require closed captioning, you can turn it on by clicking on the three dots (more), scroll down to CC.  Once you click on CC the closed captioning will be on.  Some of our presenters will be close captioning their presentations.</a:t>
            </a:r>
          </a:p>
        </p:txBody>
      </p:sp>
      <p:sp>
        <p:nvSpPr>
          <p:cNvPr id="4" name="Slide Number Placeholder 3">
            <a:extLst>
              <a:ext uri="{FF2B5EF4-FFF2-40B4-BE49-F238E27FC236}">
                <a16:creationId xmlns:a16="http://schemas.microsoft.com/office/drawing/2014/main" id="{C8A8BF8D-CCA7-4766-9CB0-D167FDE02D41}"/>
              </a:ext>
            </a:extLst>
          </p:cNvPr>
          <p:cNvSpPr>
            <a:spLocks noGrp="1"/>
          </p:cNvSpPr>
          <p:nvPr>
            <p:ph type="sldNum" sz="quarter" idx="4"/>
          </p:nvPr>
        </p:nvSpPr>
        <p:spPr>
          <a:xfrm>
            <a:off x="8596726" y="6400801"/>
            <a:ext cx="547274"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29957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C078-5BBA-48D8-9148-185259B534C8}"/>
              </a:ext>
            </a:extLst>
          </p:cNvPr>
          <p:cNvSpPr>
            <a:spLocks noGrp="1"/>
          </p:cNvSpPr>
          <p:nvPr>
            <p:ph type="title"/>
          </p:nvPr>
        </p:nvSpPr>
        <p:spPr>
          <a:xfrm>
            <a:off x="457201" y="381000"/>
            <a:ext cx="6500112" cy="990600"/>
          </a:xfrm>
        </p:spPr>
        <p:txBody>
          <a:bodyPr>
            <a:normAutofit fontScale="90000"/>
          </a:bodyPr>
          <a:lstStyle/>
          <a:p>
            <a:r>
              <a:rPr lang="en-US" sz="4000" dirty="0">
                <a:solidFill>
                  <a:srgbClr val="2B3990"/>
                </a:solidFill>
              </a:rPr>
              <a:t>FIN Invoices</a:t>
            </a:r>
            <a:br>
              <a:rPr lang="en-US" sz="4000" dirty="0">
                <a:solidFill>
                  <a:srgbClr val="2B3990"/>
                </a:solidFill>
              </a:rPr>
            </a:br>
            <a:r>
              <a:rPr lang="en-US" sz="3300" dirty="0">
                <a:solidFill>
                  <a:srgbClr val="2B3990"/>
                </a:solidFill>
              </a:rPr>
              <a:t>Common Issues</a:t>
            </a:r>
          </a:p>
        </p:txBody>
      </p:sp>
      <p:sp>
        <p:nvSpPr>
          <p:cNvPr id="4" name="Slide Number Placeholder 3">
            <a:extLst>
              <a:ext uri="{FF2B5EF4-FFF2-40B4-BE49-F238E27FC236}">
                <a16:creationId xmlns:a16="http://schemas.microsoft.com/office/drawing/2014/main" id="{91843895-43DE-4828-B274-A0AA92DC20BE}"/>
              </a:ext>
            </a:extLst>
          </p:cNvPr>
          <p:cNvSpPr>
            <a:spLocks noGrp="1"/>
          </p:cNvSpPr>
          <p:nvPr>
            <p:ph type="sldNum" sz="quarter" idx="4"/>
          </p:nvPr>
        </p:nvSpPr>
        <p:spPr>
          <a:xfrm>
            <a:off x="8631362" y="6400800"/>
            <a:ext cx="512638"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Calibri"/>
                <a:ea typeface="+mn-ea"/>
                <a:cs typeface="+mn-cs"/>
              </a:rPr>
              <a:t>9</a:t>
            </a:r>
          </a:p>
        </p:txBody>
      </p:sp>
      <p:graphicFrame>
        <p:nvGraphicFramePr>
          <p:cNvPr id="6" name="Content Placeholder 5" descr="Lease expired or terminated, producing vs. non-producing, unapproved record title assignment, incorrect amount due, wrong sales date used on 2014, suspension lifts, timing">
            <a:extLst>
              <a:ext uri="{FF2B5EF4-FFF2-40B4-BE49-F238E27FC236}">
                <a16:creationId xmlns:a16="http://schemas.microsoft.com/office/drawing/2014/main" id="{06122033-649A-617D-DECF-FDCB58A7129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29721566"/>
              </p:ext>
            </p:extLst>
          </p:nvPr>
        </p:nvGraphicFramePr>
        <p:xfrm>
          <a:off x="609598" y="1905000"/>
          <a:ext cx="8229602" cy="413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9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7028128-338C-4013-A456-86D0E74BC7DB}"/>
                                            </p:graphicEl>
                                          </p:spTgt>
                                        </p:tgtEl>
                                        <p:attrNameLst>
                                          <p:attrName>style.visibility</p:attrName>
                                        </p:attrNameLst>
                                      </p:cBhvr>
                                      <p:to>
                                        <p:strVal val="visible"/>
                                      </p:to>
                                    </p:set>
                                    <p:animEffect transition="in" filter="fade">
                                      <p:cBhvr>
                                        <p:cTn id="7" dur="500"/>
                                        <p:tgtEl>
                                          <p:spTgt spid="6">
                                            <p:graphicEl>
                                              <a:dgm id="{A7028128-338C-4013-A456-86D0E74BC7D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9442E0D6-506E-4F8B-A16F-7BF4F91E1377}"/>
                                            </p:graphicEl>
                                          </p:spTgt>
                                        </p:tgtEl>
                                        <p:attrNameLst>
                                          <p:attrName>style.visibility</p:attrName>
                                        </p:attrNameLst>
                                      </p:cBhvr>
                                      <p:to>
                                        <p:strVal val="visible"/>
                                      </p:to>
                                    </p:set>
                                    <p:animEffect transition="in" filter="fade">
                                      <p:cBhvr>
                                        <p:cTn id="12" dur="500"/>
                                        <p:tgtEl>
                                          <p:spTgt spid="6">
                                            <p:graphicEl>
                                              <a:dgm id="{9442E0D6-506E-4F8B-A16F-7BF4F91E137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3255DF01-4CE7-4090-A234-7EBB181F9BB3}"/>
                                            </p:graphicEl>
                                          </p:spTgt>
                                        </p:tgtEl>
                                        <p:attrNameLst>
                                          <p:attrName>style.visibility</p:attrName>
                                        </p:attrNameLst>
                                      </p:cBhvr>
                                      <p:to>
                                        <p:strVal val="visible"/>
                                      </p:to>
                                    </p:set>
                                    <p:animEffect transition="in" filter="fade">
                                      <p:cBhvr>
                                        <p:cTn id="17" dur="500"/>
                                        <p:tgtEl>
                                          <p:spTgt spid="6">
                                            <p:graphicEl>
                                              <a:dgm id="{3255DF01-4CE7-4090-A234-7EBB181F9BB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1D2E8BFC-08ED-460C-9C8C-CE4C2431E9F5}"/>
                                            </p:graphicEl>
                                          </p:spTgt>
                                        </p:tgtEl>
                                        <p:attrNameLst>
                                          <p:attrName>style.visibility</p:attrName>
                                        </p:attrNameLst>
                                      </p:cBhvr>
                                      <p:to>
                                        <p:strVal val="visible"/>
                                      </p:to>
                                    </p:set>
                                    <p:animEffect transition="in" filter="fade">
                                      <p:cBhvr>
                                        <p:cTn id="22" dur="500"/>
                                        <p:tgtEl>
                                          <p:spTgt spid="6">
                                            <p:graphicEl>
                                              <a:dgm id="{1D2E8BFC-08ED-460C-9C8C-CE4C2431E9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6BF97AE3-340B-4F19-B5B1-878AD4376CD4}"/>
                                            </p:graphicEl>
                                          </p:spTgt>
                                        </p:tgtEl>
                                        <p:attrNameLst>
                                          <p:attrName>style.visibility</p:attrName>
                                        </p:attrNameLst>
                                      </p:cBhvr>
                                      <p:to>
                                        <p:strVal val="visible"/>
                                      </p:to>
                                    </p:set>
                                    <p:animEffect transition="in" filter="fade">
                                      <p:cBhvr>
                                        <p:cTn id="27" dur="500"/>
                                        <p:tgtEl>
                                          <p:spTgt spid="6">
                                            <p:graphicEl>
                                              <a:dgm id="{6BF97AE3-340B-4F19-B5B1-878AD4376CD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2CCC08DF-4584-469E-A76A-7AC52084A291}"/>
                                            </p:graphicEl>
                                          </p:spTgt>
                                        </p:tgtEl>
                                        <p:attrNameLst>
                                          <p:attrName>style.visibility</p:attrName>
                                        </p:attrNameLst>
                                      </p:cBhvr>
                                      <p:to>
                                        <p:strVal val="visible"/>
                                      </p:to>
                                    </p:set>
                                    <p:animEffect transition="in" filter="fade">
                                      <p:cBhvr>
                                        <p:cTn id="32" dur="500"/>
                                        <p:tgtEl>
                                          <p:spTgt spid="6">
                                            <p:graphicEl>
                                              <a:dgm id="{2CCC08DF-4584-469E-A76A-7AC52084A2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500112" cy="1320800"/>
          </a:xfrm>
        </p:spPr>
        <p:txBody>
          <a:bodyPr>
            <a:normAutofit/>
          </a:bodyPr>
          <a:lstStyle/>
          <a:p>
            <a:r>
              <a:rPr lang="en-US" sz="4000" dirty="0">
                <a:solidFill>
                  <a:srgbClr val="2B3990"/>
                </a:solidFill>
              </a:rPr>
              <a:t>FIN Invoice Example</a:t>
            </a:r>
            <a:br>
              <a:rPr lang="en-US" sz="4000" dirty="0">
                <a:solidFill>
                  <a:srgbClr val="2B3990"/>
                </a:solidFill>
              </a:rPr>
            </a:br>
            <a:r>
              <a:rPr lang="en-US" sz="3300" dirty="0">
                <a:solidFill>
                  <a:srgbClr val="2B3990"/>
                </a:solidFill>
              </a:rPr>
              <a:t>Minimum Royalty</a:t>
            </a:r>
          </a:p>
        </p:txBody>
      </p:sp>
      <p:sp>
        <p:nvSpPr>
          <p:cNvPr id="4" name="Slide Number Placeholder 3"/>
          <p:cNvSpPr>
            <a:spLocks noGrp="1"/>
          </p:cNvSpPr>
          <p:nvPr>
            <p:ph type="sldNum" sz="quarter" idx="4"/>
          </p:nvPr>
        </p:nvSpPr>
        <p:spPr>
          <a:xfrm>
            <a:off x="8614329" y="6400800"/>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11</a:t>
            </a:fld>
            <a:endParaRPr lang="en-US" sz="1200" b="1" dirty="0">
              <a:solidFill>
                <a:schemeClr val="tx1"/>
              </a:solidFill>
              <a:latin typeface="Calibri" panose="020F0502020204030204" pitchFamily="34" charset="0"/>
              <a:cs typeface="Calibri" panose="020F0502020204030204" pitchFamily="34" charset="0"/>
            </a:endParaRPr>
          </a:p>
        </p:txBody>
      </p:sp>
      <p:pic>
        <p:nvPicPr>
          <p:cNvPr id="7" name="Picture 6" descr="Image of an invoice for non-payment of minimum royalty">
            <a:extLst>
              <a:ext uri="{FF2B5EF4-FFF2-40B4-BE49-F238E27FC236}">
                <a16:creationId xmlns:a16="http://schemas.microsoft.com/office/drawing/2014/main" id="{9610BC36-EE02-4AC1-AA82-76973E0E142E}"/>
              </a:ext>
            </a:extLst>
          </p:cNvPr>
          <p:cNvPicPr>
            <a:picLocks noChangeAspect="1"/>
          </p:cNvPicPr>
          <p:nvPr/>
        </p:nvPicPr>
        <p:blipFill>
          <a:blip r:embed="rId3"/>
          <a:stretch>
            <a:fillRect/>
          </a:stretch>
        </p:blipFill>
        <p:spPr>
          <a:xfrm>
            <a:off x="0" y="1702922"/>
            <a:ext cx="9144000" cy="3452155"/>
          </a:xfrm>
          <a:prstGeom prst="rect">
            <a:avLst/>
          </a:prstGeom>
        </p:spPr>
      </p:pic>
    </p:spTree>
    <p:extLst>
      <p:ext uri="{BB962C8B-B14F-4D97-AF65-F5344CB8AC3E}">
        <p14:creationId xmlns:p14="http://schemas.microsoft.com/office/powerpoint/2010/main" val="214262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79BE-B266-48EE-9EF1-191C751CECFE}"/>
              </a:ext>
            </a:extLst>
          </p:cNvPr>
          <p:cNvSpPr>
            <a:spLocks noGrp="1"/>
          </p:cNvSpPr>
          <p:nvPr>
            <p:ph type="title"/>
          </p:nvPr>
        </p:nvSpPr>
        <p:spPr/>
        <p:txBody>
          <a:bodyPr>
            <a:normAutofit/>
          </a:bodyPr>
          <a:lstStyle/>
          <a:p>
            <a:pPr algn="ctr"/>
            <a:r>
              <a:rPr lang="en-US" sz="6600" dirty="0">
                <a:solidFill>
                  <a:srgbClr val="2B3990"/>
                </a:solidFill>
              </a:rPr>
              <a:t>INT Invoices</a:t>
            </a:r>
            <a:endParaRPr lang="en-US" sz="4200" dirty="0">
              <a:solidFill>
                <a:srgbClr val="2B3990"/>
              </a:solidFill>
            </a:endParaRPr>
          </a:p>
        </p:txBody>
      </p:sp>
      <p:sp>
        <p:nvSpPr>
          <p:cNvPr id="3" name="Text Placeholder 2">
            <a:extLst>
              <a:ext uri="{FF2B5EF4-FFF2-40B4-BE49-F238E27FC236}">
                <a16:creationId xmlns:a16="http://schemas.microsoft.com/office/drawing/2014/main" id="{0951FEE6-3EB9-4CB3-079D-40E4567F2573}"/>
              </a:ext>
            </a:extLst>
          </p:cNvPr>
          <p:cNvSpPr>
            <a:spLocks noGrp="1"/>
          </p:cNvSpPr>
          <p:nvPr>
            <p:ph type="body" idx="1"/>
          </p:nvPr>
        </p:nvSpPr>
        <p:spPr/>
        <p:txBody>
          <a:bodyPr/>
          <a:lstStyle/>
          <a:p>
            <a:r>
              <a:rPr lang="en-US" sz="2000" b="1" dirty="0">
                <a:solidFill>
                  <a:srgbClr val="2B3990"/>
                </a:solidFill>
              </a:rPr>
              <a:t>Late </a:t>
            </a:r>
            <a:r>
              <a:rPr lang="en-US" b="1" dirty="0">
                <a:solidFill>
                  <a:srgbClr val="2B3990"/>
                </a:solidFill>
              </a:rPr>
              <a:t>Payment of Receivable</a:t>
            </a:r>
          </a:p>
          <a:p>
            <a:r>
              <a:rPr lang="en-US" sz="2000" b="1" dirty="0">
                <a:solidFill>
                  <a:srgbClr val="2B3990"/>
                </a:solidFill>
              </a:rPr>
              <a:t>Federal and Indian</a:t>
            </a:r>
            <a:endParaRPr lang="en-US" b="1" dirty="0">
              <a:solidFill>
                <a:srgbClr val="2B3990"/>
              </a:solidFill>
            </a:endParaRPr>
          </a:p>
        </p:txBody>
      </p:sp>
    </p:spTree>
    <p:extLst>
      <p:ext uri="{BB962C8B-B14F-4D97-AF65-F5344CB8AC3E}">
        <p14:creationId xmlns:p14="http://schemas.microsoft.com/office/powerpoint/2010/main" val="274492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0"/>
            <a:ext cx="7162800" cy="1143000"/>
          </a:xfrm>
        </p:spPr>
        <p:txBody>
          <a:bodyPr>
            <a:normAutofit/>
          </a:bodyPr>
          <a:lstStyle/>
          <a:p>
            <a:r>
              <a:rPr lang="en-US" sz="3600" dirty="0">
                <a:solidFill>
                  <a:srgbClr val="2B3990"/>
                </a:solidFill>
              </a:rPr>
              <a:t>Interest Regulation</a:t>
            </a:r>
          </a:p>
        </p:txBody>
      </p:sp>
      <p:sp>
        <p:nvSpPr>
          <p:cNvPr id="3" name="Action Button: Blank 2" descr="Action button that will take reader to 30 Code of Federal Regulations, Section 1218.54">
            <a:hlinkClick r:id="rId3" highlightClick="1"/>
            <a:extLst>
              <a:ext uri="{FF2B5EF4-FFF2-40B4-BE49-F238E27FC236}">
                <a16:creationId xmlns:a16="http://schemas.microsoft.com/office/drawing/2014/main" id="{73EF5959-9510-0FA4-DA77-F7D56079891C}"/>
              </a:ext>
            </a:extLst>
          </p:cNvPr>
          <p:cNvSpPr/>
          <p:nvPr/>
        </p:nvSpPr>
        <p:spPr>
          <a:xfrm>
            <a:off x="5257800" y="457200"/>
            <a:ext cx="2133600" cy="609600"/>
          </a:xfrm>
          <a:prstGeom prst="actionButtonBlank">
            <a:avLst/>
          </a:prstGeom>
          <a:solidFill>
            <a:srgbClr val="650D79"/>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30 CFR 1218.54</a:t>
            </a:r>
          </a:p>
        </p:txBody>
      </p:sp>
      <p:pic>
        <p:nvPicPr>
          <p:cNvPr id="7" name="Content Placeholder 6" descr="Image of the interest regulation at 30 CFR 1218.54">
            <a:extLst>
              <a:ext uri="{FF2B5EF4-FFF2-40B4-BE49-F238E27FC236}">
                <a16:creationId xmlns:a16="http://schemas.microsoft.com/office/drawing/2014/main" id="{CEE72902-D50D-44D2-9D15-C5A0074AAF99}"/>
              </a:ext>
            </a:extLst>
          </p:cNvPr>
          <p:cNvPicPr>
            <a:picLocks noGrp="1" noChangeAspect="1"/>
          </p:cNvPicPr>
          <p:nvPr>
            <p:ph idx="1"/>
          </p:nvPr>
        </p:nvPicPr>
        <p:blipFill>
          <a:blip r:embed="rId4"/>
          <a:stretch>
            <a:fillRect/>
          </a:stretch>
        </p:blipFill>
        <p:spPr>
          <a:xfrm>
            <a:off x="668190" y="1817710"/>
            <a:ext cx="8094810" cy="3897290"/>
          </a:xfrm>
          <a:effectLst>
            <a:outerShdw blurRad="50800" dist="38100" dir="2700000" algn="tl" rotWithShape="0">
              <a:prstClr val="black">
                <a:alpha val="94000"/>
              </a:prstClr>
            </a:outerShdw>
          </a:effectLst>
        </p:spPr>
      </p:pic>
      <p:sp>
        <p:nvSpPr>
          <p:cNvPr id="4" name="Slide Number Placeholder 3"/>
          <p:cNvSpPr>
            <a:spLocks noGrp="1"/>
          </p:cNvSpPr>
          <p:nvPr>
            <p:ph type="sldNum" sz="quarter" idx="4"/>
          </p:nvPr>
        </p:nvSpPr>
        <p:spPr>
          <a:xfrm>
            <a:off x="8633155" y="6400801"/>
            <a:ext cx="512638"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37845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A4F9-952A-4CCB-BC3C-AEE9B8761DC4}"/>
              </a:ext>
            </a:extLst>
          </p:cNvPr>
          <p:cNvSpPr>
            <a:spLocks noGrp="1"/>
          </p:cNvSpPr>
          <p:nvPr>
            <p:ph type="title"/>
          </p:nvPr>
        </p:nvSpPr>
        <p:spPr>
          <a:xfrm>
            <a:off x="457201" y="457200"/>
            <a:ext cx="6934200" cy="664241"/>
          </a:xfrm>
        </p:spPr>
        <p:txBody>
          <a:bodyPr>
            <a:normAutofit/>
          </a:bodyPr>
          <a:lstStyle/>
          <a:p>
            <a:r>
              <a:rPr lang="en-US" sz="3600" dirty="0">
                <a:solidFill>
                  <a:srgbClr val="2B3990"/>
                </a:solidFill>
              </a:rPr>
              <a:t>Interest Invoice</a:t>
            </a:r>
            <a:endParaRPr lang="en-US" sz="3600" dirty="0"/>
          </a:p>
        </p:txBody>
      </p:sp>
      <p:graphicFrame>
        <p:nvGraphicFramePr>
          <p:cNvPr id="7" name="Content Placeholder 6" descr="Late payment of royalties (including CMP documents); INT, FIN, and OTH invoices; interest on insufficient estimates">
            <a:extLst>
              <a:ext uri="{FF2B5EF4-FFF2-40B4-BE49-F238E27FC236}">
                <a16:creationId xmlns:a16="http://schemas.microsoft.com/office/drawing/2014/main" id="{F1B63A99-C4EC-4B82-7248-F3AC22298BF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088358999"/>
              </p:ext>
            </p:extLst>
          </p:nvPr>
        </p:nvGraphicFramePr>
        <p:xfrm>
          <a:off x="457200" y="1676402"/>
          <a:ext cx="8229600" cy="4038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F2955B9-357D-429D-9327-E47DF796F72D}"/>
              </a:ext>
            </a:extLst>
          </p:cNvPr>
          <p:cNvSpPr>
            <a:spLocks noGrp="1"/>
          </p:cNvSpPr>
          <p:nvPr>
            <p:ph type="sldNum" sz="quarter" idx="4"/>
          </p:nvPr>
        </p:nvSpPr>
        <p:spPr>
          <a:xfrm>
            <a:off x="8631362" y="6400801"/>
            <a:ext cx="512638" cy="4527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99771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7162800" cy="1142999"/>
          </a:xfrm>
        </p:spPr>
        <p:txBody>
          <a:bodyPr>
            <a:normAutofit fontScale="90000"/>
          </a:bodyPr>
          <a:lstStyle/>
          <a:p>
            <a:r>
              <a:rPr lang="en-US" sz="4000" dirty="0">
                <a:solidFill>
                  <a:srgbClr val="2B3990"/>
                </a:solidFill>
              </a:rPr>
              <a:t>Interest Invoice</a:t>
            </a:r>
            <a:br>
              <a:rPr lang="en-US" sz="4000" dirty="0"/>
            </a:br>
            <a:r>
              <a:rPr lang="en-US" sz="3300" dirty="0">
                <a:solidFill>
                  <a:srgbClr val="2B3990"/>
                </a:solidFill>
                <a:ea typeface="+mj-ea"/>
              </a:rPr>
              <a:t>Interest rates and methods of calculation</a:t>
            </a:r>
            <a:endParaRPr lang="en-US" sz="3300" dirty="0">
              <a:solidFill>
                <a:srgbClr val="2B3990"/>
              </a:solidFill>
            </a:endParaRP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4"/>
          </p:nvPr>
        </p:nvSpPr>
        <p:spPr>
          <a:xfrm>
            <a:off x="8631362" y="6400801"/>
            <a:ext cx="512638" cy="457200"/>
          </a:xfrm>
        </p:spPr>
        <p:txBody>
          <a:bodyPr/>
          <a:lstStyle/>
          <a:p>
            <a:fld id="{850B1B32-CFA8-4BD1-A730-6F4B7E12345B}" type="slidenum">
              <a:rPr lang="en-US" sz="1200" b="1" smtClean="0">
                <a:solidFill>
                  <a:schemeClr val="tx1"/>
                </a:solidFill>
              </a:rPr>
              <a:pPr/>
              <a:t>15</a:t>
            </a:fld>
            <a:endParaRPr lang="en-US" sz="1200" b="1"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598" y="1676400"/>
                <a:ext cx="8382002" cy="4495800"/>
              </a:xfrm>
            </p:spPr>
            <p:txBody>
              <a:bodyPr>
                <a:normAutofit fontScale="25000" lnSpcReduction="20000"/>
              </a:bodyPr>
              <a:lstStyle/>
              <a:p>
                <a:pPr marL="0" indent="0">
                  <a:buNone/>
                </a:pPr>
                <a:r>
                  <a:rPr lang="en-US" sz="9600" b="1" u="sng" dirty="0">
                    <a:solidFill>
                      <a:schemeClr val="tx1"/>
                    </a:solidFill>
                  </a:rPr>
                  <a:t>Federal and Indian, Oil &amp; Gas leases</a:t>
                </a:r>
                <a:r>
                  <a:rPr lang="en-US" sz="9600" u="sng" dirty="0">
                    <a:solidFill>
                      <a:schemeClr val="tx1"/>
                    </a:solidFill>
                  </a:rPr>
                  <a:t> </a:t>
                </a:r>
              </a:p>
              <a:p>
                <a:pPr marL="0" indent="0">
                  <a:buNone/>
                </a:pPr>
                <a:endParaRPr lang="en-US" sz="4000" u="sng" dirty="0">
                  <a:solidFill>
                    <a:schemeClr val="tx1"/>
                  </a:solidFill>
                </a:endParaRPr>
              </a:p>
              <a:p>
                <a:r>
                  <a:rPr lang="en-US" sz="8400" b="1" dirty="0">
                    <a:solidFill>
                      <a:srgbClr val="2B3990"/>
                    </a:solidFill>
                  </a:rPr>
                  <a:t>IRS underpayment rate for corporate taxpayers</a:t>
                </a:r>
              </a:p>
              <a:p>
                <a:endParaRPr lang="en-US" sz="2400" b="1" dirty="0">
                  <a:solidFill>
                    <a:srgbClr val="2B3990"/>
                  </a:solidFill>
                </a:endParaRPr>
              </a:p>
              <a:p>
                <a:r>
                  <a:rPr lang="en-US" sz="8400" b="1" dirty="0">
                    <a:solidFill>
                      <a:srgbClr val="2B3990"/>
                    </a:solidFill>
                  </a:rPr>
                  <a:t>Interest compounds daily</a:t>
                </a:r>
              </a:p>
              <a:p>
                <a:endParaRPr lang="en-US" sz="2400" b="1" dirty="0">
                  <a:solidFill>
                    <a:srgbClr val="2B3990"/>
                  </a:solidFill>
                </a:endParaRPr>
              </a:p>
              <a:p>
                <a:pPr>
                  <a:lnSpc>
                    <a:spcPct val="120000"/>
                  </a:lnSpc>
                </a:pPr>
                <a:r>
                  <a:rPr lang="en-US" sz="8400" b="1" dirty="0">
                    <a:solidFill>
                      <a:srgbClr val="2B3990"/>
                    </a:solidFill>
                  </a:rPr>
                  <a:t>Formula</a:t>
                </a:r>
              </a:p>
              <a:p>
                <a:pPr marL="914400" indent="0">
                  <a:lnSpc>
                    <a:spcPct val="120000"/>
                  </a:lnSpc>
                  <a:buNone/>
                </a:pPr>
                <a14:m>
                  <m:oMathPara xmlns:m="http://schemas.openxmlformats.org/officeDocument/2006/math">
                    <m:oMathParaPr>
                      <m:jc m:val="left"/>
                    </m:oMathParaPr>
                    <m:oMath xmlns:m="http://schemas.openxmlformats.org/officeDocument/2006/math">
                      <m:r>
                        <a:rPr lang="en-US" sz="9200">
                          <a:solidFill>
                            <a:schemeClr val="tx1"/>
                          </a:solidFill>
                          <a:latin typeface="Cambria Math" panose="02040503050406030204" pitchFamily="18" charset="0"/>
                        </a:rPr>
                        <m:t>𝑰</m:t>
                      </m:r>
                      <m:r>
                        <a:rPr lang="en-US" sz="9200">
                          <a:solidFill>
                            <a:schemeClr val="tx1"/>
                          </a:solidFill>
                          <a:latin typeface="Cambria Math" panose="02040503050406030204" pitchFamily="18" charset="0"/>
                        </a:rPr>
                        <m:t>=</m:t>
                      </m:r>
                      <m:r>
                        <a:rPr lang="en-US" sz="9200">
                          <a:solidFill>
                            <a:schemeClr val="tx1"/>
                          </a:solidFill>
                          <a:latin typeface="Cambria Math" panose="02040503050406030204" pitchFamily="18" charset="0"/>
                        </a:rPr>
                        <m:t>𝑨</m:t>
                      </m:r>
                      <m:d>
                        <m:dPr>
                          <m:begChr m:val="["/>
                          <m:endChr m:val="]"/>
                          <m:ctrlPr>
                            <a:rPr lang="en-US" sz="9200" i="1">
                              <a:solidFill>
                                <a:schemeClr val="tx1"/>
                              </a:solidFill>
                              <a:latin typeface="Cambria Math" panose="02040503050406030204" pitchFamily="18" charset="0"/>
                            </a:rPr>
                          </m:ctrlPr>
                        </m:dPr>
                        <m:e>
                          <m:sSup>
                            <m:sSupPr>
                              <m:ctrlPr>
                                <a:rPr lang="en-US" sz="9200" i="1">
                                  <a:solidFill>
                                    <a:schemeClr val="tx1"/>
                                  </a:solidFill>
                                  <a:latin typeface="Cambria Math" panose="02040503050406030204" pitchFamily="18" charset="0"/>
                                </a:rPr>
                              </m:ctrlPr>
                            </m:sSupPr>
                            <m:e>
                              <m:d>
                                <m:dPr>
                                  <m:ctrlPr>
                                    <a:rPr lang="en-US" sz="9200" i="1">
                                      <a:solidFill>
                                        <a:schemeClr val="tx1"/>
                                      </a:solidFill>
                                      <a:latin typeface="Cambria Math" panose="02040503050406030204" pitchFamily="18" charset="0"/>
                                    </a:rPr>
                                  </m:ctrlPr>
                                </m:dPr>
                                <m:e>
                                  <m:r>
                                    <a:rPr lang="en-US" sz="9200">
                                      <a:solidFill>
                                        <a:schemeClr val="tx1"/>
                                      </a:solidFill>
                                      <a:latin typeface="Cambria Math" panose="02040503050406030204" pitchFamily="18" charset="0"/>
                                    </a:rPr>
                                    <m:t>𝟏</m:t>
                                  </m:r>
                                  <m:r>
                                    <a:rPr lang="en-US" sz="9200">
                                      <a:solidFill>
                                        <a:schemeClr val="tx1"/>
                                      </a:solidFill>
                                      <a:latin typeface="Cambria Math" panose="02040503050406030204" pitchFamily="18" charset="0"/>
                                    </a:rPr>
                                    <m:t>+</m:t>
                                  </m:r>
                                  <m:f>
                                    <m:fPr>
                                      <m:ctrlPr>
                                        <a:rPr lang="en-US" sz="9200" i="1">
                                          <a:solidFill>
                                            <a:schemeClr val="tx1"/>
                                          </a:solidFill>
                                          <a:latin typeface="Cambria Math" panose="02040503050406030204" pitchFamily="18" charset="0"/>
                                        </a:rPr>
                                      </m:ctrlPr>
                                    </m:fPr>
                                    <m:num>
                                      <m:r>
                                        <a:rPr lang="en-US" sz="9200">
                                          <a:solidFill>
                                            <a:schemeClr val="tx1"/>
                                          </a:solidFill>
                                          <a:latin typeface="Cambria Math" panose="02040503050406030204" pitchFamily="18" charset="0"/>
                                        </a:rPr>
                                        <m:t>𝑹</m:t>
                                      </m:r>
                                    </m:num>
                                    <m:den>
                                      <m:r>
                                        <a:rPr lang="en-US" sz="9200">
                                          <a:solidFill>
                                            <a:schemeClr val="tx1"/>
                                          </a:solidFill>
                                          <a:latin typeface="Cambria Math" panose="02040503050406030204" pitchFamily="18" charset="0"/>
                                        </a:rPr>
                                        <m:t>𝑵</m:t>
                                      </m:r>
                                    </m:den>
                                  </m:f>
                                </m:e>
                              </m:d>
                            </m:e>
                            <m:sup>
                              <m:r>
                                <a:rPr lang="en-US" sz="9200">
                                  <a:solidFill>
                                    <a:schemeClr val="tx1"/>
                                  </a:solidFill>
                                  <a:latin typeface="Cambria Math" panose="02040503050406030204" pitchFamily="18" charset="0"/>
                                </a:rPr>
                                <m:t>𝒏</m:t>
                              </m:r>
                            </m:sup>
                          </m:sSup>
                          <m:r>
                            <a:rPr lang="en-US" sz="9200">
                              <a:solidFill>
                                <a:schemeClr val="tx1"/>
                              </a:solidFill>
                              <a:latin typeface="Cambria Math" panose="02040503050406030204" pitchFamily="18" charset="0"/>
                            </a:rPr>
                            <m:t>−</m:t>
                          </m:r>
                          <m:r>
                            <a:rPr lang="en-US" sz="9200">
                              <a:solidFill>
                                <a:schemeClr val="tx1"/>
                              </a:solidFill>
                              <a:latin typeface="Cambria Math" panose="02040503050406030204" pitchFamily="18" charset="0"/>
                            </a:rPr>
                            <m:t>𝟏</m:t>
                          </m:r>
                        </m:e>
                      </m:d>
                    </m:oMath>
                  </m:oMathPara>
                </a14:m>
                <a:endParaRPr lang="en-US" sz="9200" dirty="0">
                  <a:solidFill>
                    <a:schemeClr val="tx1"/>
                  </a:solidFill>
                </a:endParaRPr>
              </a:p>
              <a:p>
                <a:pPr marL="57150" indent="0">
                  <a:lnSpc>
                    <a:spcPct val="120000"/>
                  </a:lnSpc>
                  <a:buNone/>
                </a:pPr>
                <a:endParaRPr lang="en-US" sz="9600" dirty="0">
                  <a:solidFill>
                    <a:schemeClr val="tx1"/>
                  </a:solidFill>
                </a:endParaRPr>
              </a:p>
              <a:p>
                <a:pPr marL="0" indent="0">
                  <a:buNone/>
                </a:pPr>
                <a:r>
                  <a:rPr lang="en-US" sz="9600" b="1" u="sng" dirty="0">
                    <a:solidFill>
                      <a:schemeClr val="tx1"/>
                    </a:solidFill>
                  </a:rPr>
                  <a:t>Federal and Indian, Solid Mineral &amp; Geothermal leases</a:t>
                </a:r>
              </a:p>
              <a:p>
                <a:pPr marL="0" indent="0">
                  <a:buNone/>
                </a:pPr>
                <a:endParaRPr lang="en-US" sz="4000" u="sng" dirty="0">
                  <a:solidFill>
                    <a:schemeClr val="tx1"/>
                  </a:solidFill>
                </a:endParaRPr>
              </a:p>
              <a:p>
                <a:r>
                  <a:rPr lang="en-US" sz="8400" b="1" dirty="0">
                    <a:solidFill>
                      <a:srgbClr val="2B3990"/>
                    </a:solidFill>
                  </a:rPr>
                  <a:t>United States Treasury current value of funds rate</a:t>
                </a:r>
              </a:p>
              <a:p>
                <a:endParaRPr lang="en-US" sz="2400" b="1" dirty="0">
                  <a:solidFill>
                    <a:srgbClr val="2B3990"/>
                  </a:solidFill>
                </a:endParaRPr>
              </a:p>
              <a:p>
                <a:r>
                  <a:rPr lang="en-US" sz="8400" b="1" dirty="0">
                    <a:solidFill>
                      <a:srgbClr val="2B3990"/>
                    </a:solidFill>
                  </a:rPr>
                  <a:t>Simple interest</a:t>
                </a:r>
              </a:p>
              <a:p>
                <a:pPr lvl="1"/>
                <a:endParaRPr lang="en-US" sz="3300"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598" y="1676400"/>
                <a:ext cx="8382002" cy="4495800"/>
              </a:xfrm>
              <a:blipFill>
                <a:blip r:embed="rId3"/>
                <a:stretch>
                  <a:fillRect l="-1091" t="-2575" b="-3117"/>
                </a:stretch>
              </a:blipFill>
            </p:spPr>
            <p:txBody>
              <a:bodyPr/>
              <a:lstStyle/>
              <a:p>
                <a:r>
                  <a:rPr lang="en-US">
                    <a:noFill/>
                  </a:rPr>
                  <a:t> </a:t>
                </a:r>
              </a:p>
            </p:txBody>
          </p:sp>
        </mc:Fallback>
      </mc:AlternateContent>
    </p:spTree>
    <p:extLst>
      <p:ext uri="{BB962C8B-B14F-4D97-AF65-F5344CB8AC3E}">
        <p14:creationId xmlns:p14="http://schemas.microsoft.com/office/powerpoint/2010/main" val="324398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143000"/>
          </a:xfrm>
        </p:spPr>
        <p:txBody>
          <a:bodyPr>
            <a:normAutofit fontScale="90000"/>
          </a:bodyPr>
          <a:lstStyle/>
          <a:p>
            <a:r>
              <a:rPr lang="en-US" sz="4000" dirty="0">
                <a:solidFill>
                  <a:srgbClr val="2B3990"/>
                </a:solidFill>
              </a:rPr>
              <a:t>Interest Invoice</a:t>
            </a:r>
            <a:br>
              <a:rPr lang="en-US" dirty="0">
                <a:solidFill>
                  <a:srgbClr val="2B3990"/>
                </a:solidFill>
              </a:rPr>
            </a:br>
            <a:r>
              <a:rPr lang="en-US" sz="3300" dirty="0">
                <a:solidFill>
                  <a:srgbClr val="2B3990"/>
                </a:solidFill>
              </a:rPr>
              <a:t>Interest Calculation</a:t>
            </a:r>
          </a:p>
        </p:txBody>
      </p:sp>
      <p:sp>
        <p:nvSpPr>
          <p:cNvPr id="3" name="Content Placeholder 2">
            <a:extLst>
              <a:ext uri="{FF2B5EF4-FFF2-40B4-BE49-F238E27FC236}">
                <a16:creationId xmlns:a16="http://schemas.microsoft.com/office/drawing/2014/main" id="{A45FF572-62D5-4437-8C22-C510FD925792}"/>
              </a:ext>
            </a:extLst>
          </p:cNvPr>
          <p:cNvSpPr>
            <a:spLocks noGrp="1"/>
          </p:cNvSpPr>
          <p:nvPr>
            <p:ph idx="1"/>
          </p:nvPr>
        </p:nvSpPr>
        <p:spPr>
          <a:xfrm>
            <a:off x="457200" y="2133600"/>
            <a:ext cx="8229600" cy="3992565"/>
          </a:xfrm>
        </p:spPr>
        <p:txBody>
          <a:bodyPr>
            <a:noAutofit/>
          </a:bodyPr>
          <a:lstStyle/>
          <a:p>
            <a:pPr marL="457200" lvl="0" indent="-457200">
              <a:buFont typeface="Wingdings" panose="05000000000000000000" pitchFamily="2" charset="2"/>
              <a:buChar char="Ø"/>
            </a:pPr>
            <a:r>
              <a:rPr lang="en-US" sz="2400" i="1" dirty="0"/>
              <a:t>From obligation due date to payment receipt date</a:t>
            </a:r>
            <a:r>
              <a:rPr lang="en-US" sz="2400" dirty="0"/>
              <a:t> 	Multiple payments allocated from oldest receipt date 	to newest.</a:t>
            </a:r>
          </a:p>
          <a:p>
            <a:pPr marL="461963" lvl="0" indent="-461963">
              <a:buFont typeface="Wingdings" panose="05000000000000000000" pitchFamily="2" charset="2"/>
              <a:buChar char="Ø"/>
            </a:pPr>
            <a:endParaRPr lang="en-US" sz="2400" dirty="0"/>
          </a:p>
          <a:p>
            <a:pPr marL="461963" lvl="0" indent="-461963">
              <a:buFont typeface="Wingdings" panose="05000000000000000000" pitchFamily="2" charset="2"/>
              <a:buChar char="Ø"/>
            </a:pPr>
            <a:r>
              <a:rPr lang="en-US" sz="2400" i="1" dirty="0"/>
              <a:t>Running Balance Method</a:t>
            </a:r>
          </a:p>
          <a:p>
            <a:pPr marL="0" lvl="0" indent="0">
              <a:buNone/>
            </a:pPr>
            <a:r>
              <a:rPr lang="en-US" sz="2400" dirty="0"/>
              <a:t>	Multiple sales dates on same 2014 - interest 	calculated from royalty due date to royalty due date 	of subsequent sales date(s) until payment receipt 	date reached</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4"/>
          </p:nvPr>
        </p:nvSpPr>
        <p:spPr>
          <a:xfrm>
            <a:off x="8631362" y="6400801"/>
            <a:ext cx="512638" cy="457200"/>
          </a:xfrm>
        </p:spPr>
        <p:txBody>
          <a:bodyPr/>
          <a:lstStyle/>
          <a:p>
            <a:fld id="{850B1B32-CFA8-4BD1-A730-6F4B7E12345B}" type="slidenum">
              <a:rPr lang="en-US" sz="1200" b="1" smtClean="0">
                <a:solidFill>
                  <a:schemeClr val="tx1"/>
                </a:solidFill>
              </a:rPr>
              <a:pPr/>
              <a:t>16</a:t>
            </a:fld>
            <a:endParaRPr lang="en-US" sz="1200" b="1" dirty="0">
              <a:solidFill>
                <a:schemeClr val="tx1"/>
              </a:solidFill>
            </a:endParaRPr>
          </a:p>
        </p:txBody>
      </p:sp>
    </p:spTree>
    <p:extLst>
      <p:ext uri="{BB962C8B-B14F-4D97-AF65-F5344CB8AC3E}">
        <p14:creationId xmlns:p14="http://schemas.microsoft.com/office/powerpoint/2010/main" val="219084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1CDA-2D25-4CBB-916F-01CAF6A169E9}"/>
              </a:ext>
            </a:extLst>
          </p:cNvPr>
          <p:cNvSpPr>
            <a:spLocks noGrp="1"/>
          </p:cNvSpPr>
          <p:nvPr>
            <p:ph type="title"/>
          </p:nvPr>
        </p:nvSpPr>
        <p:spPr>
          <a:xfrm>
            <a:off x="457200" y="152399"/>
            <a:ext cx="6924463" cy="762000"/>
          </a:xfrm>
        </p:spPr>
        <p:txBody>
          <a:bodyPr>
            <a:normAutofit/>
          </a:bodyPr>
          <a:lstStyle/>
          <a:p>
            <a:r>
              <a:rPr lang="en-US" sz="3600" dirty="0">
                <a:solidFill>
                  <a:srgbClr val="2B3990"/>
                </a:solidFill>
              </a:rPr>
              <a:t>Running Balance Explanation</a:t>
            </a:r>
          </a:p>
        </p:txBody>
      </p:sp>
      <p:sp>
        <p:nvSpPr>
          <p:cNvPr id="3" name="Content Placeholder 2">
            <a:extLst>
              <a:ext uri="{FF2B5EF4-FFF2-40B4-BE49-F238E27FC236}">
                <a16:creationId xmlns:a16="http://schemas.microsoft.com/office/drawing/2014/main" id="{EEB14317-5A76-4796-9798-48CB3B01C2BD}"/>
              </a:ext>
            </a:extLst>
          </p:cNvPr>
          <p:cNvSpPr>
            <a:spLocks noGrp="1"/>
          </p:cNvSpPr>
          <p:nvPr>
            <p:ph idx="1"/>
          </p:nvPr>
        </p:nvSpPr>
        <p:spPr>
          <a:xfrm>
            <a:off x="652507" y="990600"/>
            <a:ext cx="6510293" cy="1510145"/>
          </a:xfrm>
          <a:ln w="19050">
            <a:solidFill>
              <a:schemeClr val="accent3">
                <a:lumMod val="75000"/>
                <a:lumOff val="25000"/>
              </a:schemeClr>
            </a:solidFill>
            <a:extLst>
              <a:ext uri="{C807C97D-BFC1-408E-A445-0C87EB9F89A2}">
                <ask:lineSketchStyleProps xmlns:ask="http://schemas.microsoft.com/office/drawing/2018/sketchyshapes" sd="1219033472">
                  <a:custGeom>
                    <a:avLst/>
                    <a:gdLst>
                      <a:gd name="connsiteX0" fmla="*/ 0 w 7305464"/>
                      <a:gd name="connsiteY0" fmla="*/ 0 h 1752600"/>
                      <a:gd name="connsiteX1" fmla="*/ 635013 w 7305464"/>
                      <a:gd name="connsiteY1" fmla="*/ 0 h 1752600"/>
                      <a:gd name="connsiteX2" fmla="*/ 1343081 w 7305464"/>
                      <a:gd name="connsiteY2" fmla="*/ 0 h 1752600"/>
                      <a:gd name="connsiteX3" fmla="*/ 1758931 w 7305464"/>
                      <a:gd name="connsiteY3" fmla="*/ 0 h 1752600"/>
                      <a:gd name="connsiteX4" fmla="*/ 2393944 w 7305464"/>
                      <a:gd name="connsiteY4" fmla="*/ 0 h 1752600"/>
                      <a:gd name="connsiteX5" fmla="*/ 2809794 w 7305464"/>
                      <a:gd name="connsiteY5" fmla="*/ 0 h 1752600"/>
                      <a:gd name="connsiteX6" fmla="*/ 3371753 w 7305464"/>
                      <a:gd name="connsiteY6" fmla="*/ 0 h 1752600"/>
                      <a:gd name="connsiteX7" fmla="*/ 4006766 w 7305464"/>
                      <a:gd name="connsiteY7" fmla="*/ 0 h 1752600"/>
                      <a:gd name="connsiteX8" fmla="*/ 4349561 w 7305464"/>
                      <a:gd name="connsiteY8" fmla="*/ 0 h 1752600"/>
                      <a:gd name="connsiteX9" fmla="*/ 4692356 w 7305464"/>
                      <a:gd name="connsiteY9" fmla="*/ 0 h 1752600"/>
                      <a:gd name="connsiteX10" fmla="*/ 5400424 w 7305464"/>
                      <a:gd name="connsiteY10" fmla="*/ 0 h 1752600"/>
                      <a:gd name="connsiteX11" fmla="*/ 5962383 w 7305464"/>
                      <a:gd name="connsiteY11" fmla="*/ 0 h 1752600"/>
                      <a:gd name="connsiteX12" fmla="*/ 6305177 w 7305464"/>
                      <a:gd name="connsiteY12" fmla="*/ 0 h 1752600"/>
                      <a:gd name="connsiteX13" fmla="*/ 7305464 w 7305464"/>
                      <a:gd name="connsiteY13" fmla="*/ 0 h 1752600"/>
                      <a:gd name="connsiteX14" fmla="*/ 7305464 w 7305464"/>
                      <a:gd name="connsiteY14" fmla="*/ 619252 h 1752600"/>
                      <a:gd name="connsiteX15" fmla="*/ 7305464 w 7305464"/>
                      <a:gd name="connsiteY15" fmla="*/ 1168400 h 1752600"/>
                      <a:gd name="connsiteX16" fmla="*/ 7305464 w 7305464"/>
                      <a:gd name="connsiteY16" fmla="*/ 1752600 h 1752600"/>
                      <a:gd name="connsiteX17" fmla="*/ 6962669 w 7305464"/>
                      <a:gd name="connsiteY17" fmla="*/ 1752600 h 1752600"/>
                      <a:gd name="connsiteX18" fmla="*/ 6254601 w 7305464"/>
                      <a:gd name="connsiteY18" fmla="*/ 1752600 h 1752600"/>
                      <a:gd name="connsiteX19" fmla="*/ 5619588 w 7305464"/>
                      <a:gd name="connsiteY19" fmla="*/ 1752600 h 1752600"/>
                      <a:gd name="connsiteX20" fmla="*/ 4984574 w 7305464"/>
                      <a:gd name="connsiteY20" fmla="*/ 1752600 h 1752600"/>
                      <a:gd name="connsiteX21" fmla="*/ 4349561 w 7305464"/>
                      <a:gd name="connsiteY21" fmla="*/ 1752600 h 1752600"/>
                      <a:gd name="connsiteX22" fmla="*/ 3933711 w 7305464"/>
                      <a:gd name="connsiteY22" fmla="*/ 1752600 h 1752600"/>
                      <a:gd name="connsiteX23" fmla="*/ 3225643 w 7305464"/>
                      <a:gd name="connsiteY23" fmla="*/ 1752600 h 1752600"/>
                      <a:gd name="connsiteX24" fmla="*/ 2663685 w 7305464"/>
                      <a:gd name="connsiteY24" fmla="*/ 1752600 h 1752600"/>
                      <a:gd name="connsiteX25" fmla="*/ 2320890 w 7305464"/>
                      <a:gd name="connsiteY25" fmla="*/ 1752600 h 1752600"/>
                      <a:gd name="connsiteX26" fmla="*/ 1758931 w 7305464"/>
                      <a:gd name="connsiteY26" fmla="*/ 1752600 h 1752600"/>
                      <a:gd name="connsiteX27" fmla="*/ 1270027 w 7305464"/>
                      <a:gd name="connsiteY27" fmla="*/ 1752600 h 1752600"/>
                      <a:gd name="connsiteX28" fmla="*/ 781123 w 7305464"/>
                      <a:gd name="connsiteY28" fmla="*/ 1752600 h 1752600"/>
                      <a:gd name="connsiteX29" fmla="*/ 0 w 7305464"/>
                      <a:gd name="connsiteY29" fmla="*/ 1752600 h 1752600"/>
                      <a:gd name="connsiteX30" fmla="*/ 0 w 7305464"/>
                      <a:gd name="connsiteY30" fmla="*/ 1185926 h 1752600"/>
                      <a:gd name="connsiteX31" fmla="*/ 0 w 7305464"/>
                      <a:gd name="connsiteY31" fmla="*/ 584200 h 1752600"/>
                      <a:gd name="connsiteX32" fmla="*/ 0 w 7305464"/>
                      <a:gd name="connsiteY3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5464" h="1752600" fill="none" extrusionOk="0">
                        <a:moveTo>
                          <a:pt x="0" y="0"/>
                        </a:moveTo>
                        <a:cubicBezTo>
                          <a:pt x="300613" y="-17894"/>
                          <a:pt x="374185" y="21634"/>
                          <a:pt x="635013" y="0"/>
                        </a:cubicBezTo>
                        <a:cubicBezTo>
                          <a:pt x="895841" y="-21634"/>
                          <a:pt x="1109375" y="53476"/>
                          <a:pt x="1343081" y="0"/>
                        </a:cubicBezTo>
                        <a:cubicBezTo>
                          <a:pt x="1576787" y="-53476"/>
                          <a:pt x="1618775" y="20587"/>
                          <a:pt x="1758931" y="0"/>
                        </a:cubicBezTo>
                        <a:cubicBezTo>
                          <a:pt x="1899087" y="-20587"/>
                          <a:pt x="2200390" y="23800"/>
                          <a:pt x="2393944" y="0"/>
                        </a:cubicBezTo>
                        <a:cubicBezTo>
                          <a:pt x="2587498" y="-23800"/>
                          <a:pt x="2672647" y="20971"/>
                          <a:pt x="2809794" y="0"/>
                        </a:cubicBezTo>
                        <a:cubicBezTo>
                          <a:pt x="2946941" y="-20971"/>
                          <a:pt x="3155086" y="38646"/>
                          <a:pt x="3371753" y="0"/>
                        </a:cubicBezTo>
                        <a:cubicBezTo>
                          <a:pt x="3588420" y="-38646"/>
                          <a:pt x="3738222" y="14621"/>
                          <a:pt x="4006766" y="0"/>
                        </a:cubicBezTo>
                        <a:cubicBezTo>
                          <a:pt x="4275310" y="-14621"/>
                          <a:pt x="4235634" y="28570"/>
                          <a:pt x="4349561" y="0"/>
                        </a:cubicBezTo>
                        <a:cubicBezTo>
                          <a:pt x="4463489" y="-28570"/>
                          <a:pt x="4528167" y="2012"/>
                          <a:pt x="4692356" y="0"/>
                        </a:cubicBezTo>
                        <a:cubicBezTo>
                          <a:pt x="4856545" y="-2012"/>
                          <a:pt x="5194993" y="56511"/>
                          <a:pt x="5400424" y="0"/>
                        </a:cubicBezTo>
                        <a:cubicBezTo>
                          <a:pt x="5605855" y="-56511"/>
                          <a:pt x="5818516" y="55201"/>
                          <a:pt x="5962383" y="0"/>
                        </a:cubicBezTo>
                        <a:cubicBezTo>
                          <a:pt x="6106250" y="-55201"/>
                          <a:pt x="6194136" y="40382"/>
                          <a:pt x="6305177" y="0"/>
                        </a:cubicBezTo>
                        <a:cubicBezTo>
                          <a:pt x="6416218" y="-40382"/>
                          <a:pt x="7064418" y="36843"/>
                          <a:pt x="7305464" y="0"/>
                        </a:cubicBezTo>
                        <a:cubicBezTo>
                          <a:pt x="7308023" y="268017"/>
                          <a:pt x="7249753" y="484851"/>
                          <a:pt x="7305464" y="619252"/>
                        </a:cubicBezTo>
                        <a:cubicBezTo>
                          <a:pt x="7361175" y="753653"/>
                          <a:pt x="7281531" y="952481"/>
                          <a:pt x="7305464" y="1168400"/>
                        </a:cubicBezTo>
                        <a:cubicBezTo>
                          <a:pt x="7329397" y="1384319"/>
                          <a:pt x="7260929" y="1629882"/>
                          <a:pt x="7305464" y="1752600"/>
                        </a:cubicBezTo>
                        <a:cubicBezTo>
                          <a:pt x="7190311" y="1757142"/>
                          <a:pt x="7048068" y="1740230"/>
                          <a:pt x="6962669" y="1752600"/>
                        </a:cubicBezTo>
                        <a:cubicBezTo>
                          <a:pt x="6877271" y="1764970"/>
                          <a:pt x="6492233" y="1722482"/>
                          <a:pt x="6254601" y="1752600"/>
                        </a:cubicBezTo>
                        <a:cubicBezTo>
                          <a:pt x="6016969" y="1782718"/>
                          <a:pt x="5788950" y="1743408"/>
                          <a:pt x="5619588" y="1752600"/>
                        </a:cubicBezTo>
                        <a:cubicBezTo>
                          <a:pt x="5450226" y="1761792"/>
                          <a:pt x="5238931" y="1739264"/>
                          <a:pt x="4984574" y="1752600"/>
                        </a:cubicBezTo>
                        <a:cubicBezTo>
                          <a:pt x="4730217" y="1765936"/>
                          <a:pt x="4617463" y="1748243"/>
                          <a:pt x="4349561" y="1752600"/>
                        </a:cubicBezTo>
                        <a:cubicBezTo>
                          <a:pt x="4081659" y="1756957"/>
                          <a:pt x="4056311" y="1710507"/>
                          <a:pt x="3933711" y="1752600"/>
                        </a:cubicBezTo>
                        <a:cubicBezTo>
                          <a:pt x="3811111" y="1794693"/>
                          <a:pt x="3392198" y="1741833"/>
                          <a:pt x="3225643" y="1752600"/>
                        </a:cubicBezTo>
                        <a:cubicBezTo>
                          <a:pt x="3059088" y="1763367"/>
                          <a:pt x="2904849" y="1731306"/>
                          <a:pt x="2663685" y="1752600"/>
                        </a:cubicBezTo>
                        <a:cubicBezTo>
                          <a:pt x="2422521" y="1773894"/>
                          <a:pt x="2430014" y="1743191"/>
                          <a:pt x="2320890" y="1752600"/>
                        </a:cubicBezTo>
                        <a:cubicBezTo>
                          <a:pt x="2211766" y="1762009"/>
                          <a:pt x="1910383" y="1702363"/>
                          <a:pt x="1758931" y="1752600"/>
                        </a:cubicBezTo>
                        <a:cubicBezTo>
                          <a:pt x="1607479" y="1802837"/>
                          <a:pt x="1507288" y="1694003"/>
                          <a:pt x="1270027" y="1752600"/>
                        </a:cubicBezTo>
                        <a:cubicBezTo>
                          <a:pt x="1032766" y="1811197"/>
                          <a:pt x="944458" y="1695404"/>
                          <a:pt x="781123" y="1752600"/>
                        </a:cubicBezTo>
                        <a:cubicBezTo>
                          <a:pt x="617788" y="1809796"/>
                          <a:pt x="164730" y="1673263"/>
                          <a:pt x="0" y="1752600"/>
                        </a:cubicBezTo>
                        <a:cubicBezTo>
                          <a:pt x="-36437" y="1556247"/>
                          <a:pt x="21477" y="1441811"/>
                          <a:pt x="0" y="1185926"/>
                        </a:cubicBezTo>
                        <a:cubicBezTo>
                          <a:pt x="-21477" y="930041"/>
                          <a:pt x="38478" y="762964"/>
                          <a:pt x="0" y="584200"/>
                        </a:cubicBezTo>
                        <a:cubicBezTo>
                          <a:pt x="-38478" y="405436"/>
                          <a:pt x="56335" y="242786"/>
                          <a:pt x="0" y="0"/>
                        </a:cubicBezTo>
                        <a:close/>
                      </a:path>
                      <a:path w="7305464" h="1752600" stroke="0" extrusionOk="0">
                        <a:moveTo>
                          <a:pt x="0" y="0"/>
                        </a:moveTo>
                        <a:cubicBezTo>
                          <a:pt x="106020" y="-45857"/>
                          <a:pt x="356081" y="39080"/>
                          <a:pt x="488904" y="0"/>
                        </a:cubicBezTo>
                        <a:cubicBezTo>
                          <a:pt x="621727" y="-39080"/>
                          <a:pt x="747247" y="13581"/>
                          <a:pt x="831699" y="0"/>
                        </a:cubicBezTo>
                        <a:cubicBezTo>
                          <a:pt x="916152" y="-13581"/>
                          <a:pt x="1192525" y="57588"/>
                          <a:pt x="1539767" y="0"/>
                        </a:cubicBezTo>
                        <a:cubicBezTo>
                          <a:pt x="1887009" y="-57588"/>
                          <a:pt x="1839726" y="12150"/>
                          <a:pt x="2028671" y="0"/>
                        </a:cubicBezTo>
                        <a:cubicBezTo>
                          <a:pt x="2217616" y="-12150"/>
                          <a:pt x="2372114" y="44414"/>
                          <a:pt x="2517575" y="0"/>
                        </a:cubicBezTo>
                        <a:cubicBezTo>
                          <a:pt x="2663036" y="-44414"/>
                          <a:pt x="2911757" y="62206"/>
                          <a:pt x="3225643" y="0"/>
                        </a:cubicBezTo>
                        <a:cubicBezTo>
                          <a:pt x="3539529" y="-62206"/>
                          <a:pt x="3534001" y="8853"/>
                          <a:pt x="3641493" y="0"/>
                        </a:cubicBezTo>
                        <a:cubicBezTo>
                          <a:pt x="3748985" y="-8853"/>
                          <a:pt x="4032356" y="62177"/>
                          <a:pt x="4349561" y="0"/>
                        </a:cubicBezTo>
                        <a:cubicBezTo>
                          <a:pt x="4666766" y="-62177"/>
                          <a:pt x="4723410" y="61711"/>
                          <a:pt x="5057629" y="0"/>
                        </a:cubicBezTo>
                        <a:cubicBezTo>
                          <a:pt x="5391848" y="-61711"/>
                          <a:pt x="5430117" y="52453"/>
                          <a:pt x="5619588" y="0"/>
                        </a:cubicBezTo>
                        <a:cubicBezTo>
                          <a:pt x="5809059" y="-52453"/>
                          <a:pt x="6166699" y="68738"/>
                          <a:pt x="6327656" y="0"/>
                        </a:cubicBezTo>
                        <a:cubicBezTo>
                          <a:pt x="6488613" y="-68738"/>
                          <a:pt x="6586536" y="52867"/>
                          <a:pt x="6816560" y="0"/>
                        </a:cubicBezTo>
                        <a:cubicBezTo>
                          <a:pt x="7046584" y="-52867"/>
                          <a:pt x="7166651" y="52244"/>
                          <a:pt x="7305464" y="0"/>
                        </a:cubicBezTo>
                        <a:cubicBezTo>
                          <a:pt x="7312255" y="130528"/>
                          <a:pt x="7270225" y="427246"/>
                          <a:pt x="7305464" y="601726"/>
                        </a:cubicBezTo>
                        <a:cubicBezTo>
                          <a:pt x="7340703" y="776206"/>
                          <a:pt x="7281613" y="914559"/>
                          <a:pt x="7305464" y="1185926"/>
                        </a:cubicBezTo>
                        <a:cubicBezTo>
                          <a:pt x="7329315" y="1457293"/>
                          <a:pt x="7294721" y="1615311"/>
                          <a:pt x="7305464" y="1752600"/>
                        </a:cubicBezTo>
                        <a:cubicBezTo>
                          <a:pt x="6996339" y="1827002"/>
                          <a:pt x="6922269" y="1720201"/>
                          <a:pt x="6670451" y="1752600"/>
                        </a:cubicBezTo>
                        <a:cubicBezTo>
                          <a:pt x="6418633" y="1784999"/>
                          <a:pt x="6323790" y="1743540"/>
                          <a:pt x="6108492" y="1752600"/>
                        </a:cubicBezTo>
                        <a:cubicBezTo>
                          <a:pt x="5893194" y="1761660"/>
                          <a:pt x="5920642" y="1749256"/>
                          <a:pt x="5765697" y="1752600"/>
                        </a:cubicBezTo>
                        <a:cubicBezTo>
                          <a:pt x="5610753" y="1755944"/>
                          <a:pt x="5535099" y="1747169"/>
                          <a:pt x="5349847" y="1752600"/>
                        </a:cubicBezTo>
                        <a:cubicBezTo>
                          <a:pt x="5164595" y="1758031"/>
                          <a:pt x="4860194" y="1728612"/>
                          <a:pt x="4641779" y="1752600"/>
                        </a:cubicBezTo>
                        <a:cubicBezTo>
                          <a:pt x="4423364" y="1776588"/>
                          <a:pt x="4299923" y="1697032"/>
                          <a:pt x="4079821" y="1752600"/>
                        </a:cubicBezTo>
                        <a:cubicBezTo>
                          <a:pt x="3859719" y="1808168"/>
                          <a:pt x="3836159" y="1735521"/>
                          <a:pt x="3663971" y="1752600"/>
                        </a:cubicBezTo>
                        <a:cubicBezTo>
                          <a:pt x="3491783" y="1769679"/>
                          <a:pt x="3339676" y="1741701"/>
                          <a:pt x="3102012" y="1752600"/>
                        </a:cubicBezTo>
                        <a:cubicBezTo>
                          <a:pt x="2864348" y="1763499"/>
                          <a:pt x="2910766" y="1720518"/>
                          <a:pt x="2759218" y="1752600"/>
                        </a:cubicBezTo>
                        <a:cubicBezTo>
                          <a:pt x="2607670" y="1784682"/>
                          <a:pt x="2489438" y="1737056"/>
                          <a:pt x="2416423" y="1752600"/>
                        </a:cubicBezTo>
                        <a:cubicBezTo>
                          <a:pt x="2343409" y="1768144"/>
                          <a:pt x="2117093" y="1719116"/>
                          <a:pt x="1854464" y="1752600"/>
                        </a:cubicBezTo>
                        <a:cubicBezTo>
                          <a:pt x="1591835" y="1786084"/>
                          <a:pt x="1585859" y="1751321"/>
                          <a:pt x="1438614" y="1752600"/>
                        </a:cubicBezTo>
                        <a:cubicBezTo>
                          <a:pt x="1291369" y="1753879"/>
                          <a:pt x="948285" y="1682953"/>
                          <a:pt x="803601" y="1752600"/>
                        </a:cubicBezTo>
                        <a:cubicBezTo>
                          <a:pt x="658917" y="1822247"/>
                          <a:pt x="325470" y="1707642"/>
                          <a:pt x="0" y="1752600"/>
                        </a:cubicBezTo>
                        <a:cubicBezTo>
                          <a:pt x="-62067" y="1540533"/>
                          <a:pt x="15655" y="1428307"/>
                          <a:pt x="0" y="1150874"/>
                        </a:cubicBezTo>
                        <a:cubicBezTo>
                          <a:pt x="-15655" y="873441"/>
                          <a:pt x="28407" y="670107"/>
                          <a:pt x="0" y="549148"/>
                        </a:cubicBezTo>
                        <a:cubicBezTo>
                          <a:pt x="-28407" y="428189"/>
                          <a:pt x="38678" y="211757"/>
                          <a:pt x="0" y="0"/>
                        </a:cubicBezTo>
                        <a:close/>
                      </a:path>
                    </a:pathLst>
                  </a:custGeom>
                  <ask:type>
                    <ask:lineSketchNone/>
                  </ask:type>
                </ask:lineSketchStyleProps>
              </a:ext>
            </a:extLst>
          </a:ln>
        </p:spPr>
        <p:txBody>
          <a:bodyPr>
            <a:normAutofit fontScale="77500" lnSpcReduction="20000"/>
          </a:bodyPr>
          <a:lstStyle/>
          <a:p>
            <a:pPr marL="0" lvl="0" indent="0">
              <a:lnSpc>
                <a:spcPct val="120000"/>
              </a:lnSpc>
              <a:spcBef>
                <a:spcPts val="0"/>
              </a:spcBef>
              <a:buNone/>
            </a:pPr>
            <a:r>
              <a:rPr lang="en-US" dirty="0"/>
              <a:t>2014 reporting paid 01/29/2023, no estimate</a:t>
            </a:r>
          </a:p>
          <a:p>
            <a:pPr marL="461963" lvl="1" indent="-349250">
              <a:lnSpc>
                <a:spcPct val="120000"/>
              </a:lnSpc>
              <a:spcBef>
                <a:spcPts val="0"/>
              </a:spcBef>
              <a:buFont typeface="Courier New" panose="02070309020205020404" pitchFamily="49" charset="0"/>
              <a:buChar char="o"/>
            </a:pPr>
            <a:r>
              <a:rPr lang="en-US" dirty="0"/>
              <a:t>$1,000 for Sales Date 08/2022</a:t>
            </a:r>
          </a:p>
          <a:p>
            <a:pPr marL="461963" lvl="1" indent="-349250">
              <a:lnSpc>
                <a:spcPct val="120000"/>
              </a:lnSpc>
              <a:spcBef>
                <a:spcPts val="0"/>
              </a:spcBef>
              <a:buFont typeface="Courier New" panose="02070309020205020404" pitchFamily="49" charset="0"/>
              <a:buChar char="o"/>
            </a:pPr>
            <a:r>
              <a:rPr lang="en-US" dirty="0"/>
              <a:t>$(600) for Sales Date 09/2022</a:t>
            </a:r>
          </a:p>
          <a:p>
            <a:pPr marL="461963" lvl="1" indent="-349250">
              <a:lnSpc>
                <a:spcPct val="120000"/>
              </a:lnSpc>
              <a:spcBef>
                <a:spcPts val="0"/>
              </a:spcBef>
              <a:buFont typeface="Courier New" panose="02070309020205020404" pitchFamily="49" charset="0"/>
              <a:buChar char="o"/>
            </a:pPr>
            <a:r>
              <a:rPr lang="en-US" dirty="0"/>
              <a:t>$800 for Sales Date 10/2022</a:t>
            </a:r>
          </a:p>
        </p:txBody>
      </p:sp>
      <p:sp>
        <p:nvSpPr>
          <p:cNvPr id="11" name="TextBox 10">
            <a:extLst>
              <a:ext uri="{FF2B5EF4-FFF2-40B4-BE49-F238E27FC236}">
                <a16:creationId xmlns:a16="http://schemas.microsoft.com/office/drawing/2014/main" id="{E98C6C91-9B10-3F4B-2C49-D4A56971F312}"/>
              </a:ext>
            </a:extLst>
          </p:cNvPr>
          <p:cNvSpPr txBox="1"/>
          <p:nvPr/>
        </p:nvSpPr>
        <p:spPr>
          <a:xfrm>
            <a:off x="599986" y="2667000"/>
            <a:ext cx="7477214" cy="369332"/>
          </a:xfrm>
          <a:prstGeom prst="rect">
            <a:avLst/>
          </a:prstGeom>
          <a:noFill/>
        </p:spPr>
        <p:txBody>
          <a:bodyPr wrap="square">
            <a:spAutoFit/>
          </a:bodyPr>
          <a:lstStyle/>
          <a:p>
            <a:pPr lvl="0"/>
            <a:r>
              <a:rPr lang="en-US" sz="1800" dirty="0">
                <a:latin typeface="Univers" panose="020B0503020202020204" pitchFamily="34" charset="0"/>
              </a:rPr>
              <a:t>Interest calculation</a:t>
            </a:r>
            <a:r>
              <a:rPr lang="en-US" sz="1800" b="1" dirty="0">
                <a:latin typeface="Univers" panose="020B0503020202020204" pitchFamily="34" charset="0"/>
              </a:rPr>
              <a:t> (</a:t>
            </a:r>
            <a:r>
              <a:rPr lang="en-US" sz="1800" b="1" i="1" dirty="0">
                <a:latin typeface="Univers" panose="020B0503020202020204" pitchFamily="34" charset="0"/>
              </a:rPr>
              <a:t>interest compounded daily</a:t>
            </a:r>
            <a:r>
              <a:rPr lang="en-US" sz="1800" b="1" dirty="0">
                <a:latin typeface="Univers" panose="020B0503020202020204" pitchFamily="34" charset="0"/>
              </a:rPr>
              <a:t>)</a:t>
            </a:r>
            <a:r>
              <a:rPr lang="en-US" sz="1800" dirty="0">
                <a:latin typeface="Univers" panose="020B0503020202020204" pitchFamily="34" charset="0"/>
              </a:rPr>
              <a:t>:</a:t>
            </a:r>
          </a:p>
        </p:txBody>
      </p:sp>
      <p:graphicFrame>
        <p:nvGraphicFramePr>
          <p:cNvPr id="12" name="Diagram 11" descr="Details explaining interest calculations including interest amount due, principal, interest period, and interest rate">
            <a:extLst>
              <a:ext uri="{FF2B5EF4-FFF2-40B4-BE49-F238E27FC236}">
                <a16:creationId xmlns:a16="http://schemas.microsoft.com/office/drawing/2014/main" id="{B457006C-295D-0FA6-EF58-4A70D5A08C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4610081"/>
              </p:ext>
            </p:extLst>
          </p:nvPr>
        </p:nvGraphicFramePr>
        <p:xfrm>
          <a:off x="685800" y="2971801"/>
          <a:ext cx="83820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60D6B30-529F-478D-A673-7AB8141D43DD}"/>
              </a:ext>
            </a:extLst>
          </p:cNvPr>
          <p:cNvSpPr>
            <a:spLocks noGrp="1"/>
          </p:cNvSpPr>
          <p:nvPr>
            <p:ph type="sldNum" sz="quarter" idx="4"/>
          </p:nvPr>
        </p:nvSpPr>
        <p:spPr>
          <a:xfrm>
            <a:off x="8622397" y="6400800"/>
            <a:ext cx="512638" cy="4635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2584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dgm id="{3F4E3DF3-25B6-45E1-B419-806F72E12146}"/>
                                            </p:graphicEl>
                                          </p:spTgt>
                                        </p:tgtEl>
                                        <p:attrNameLst>
                                          <p:attrName>style.visibility</p:attrName>
                                        </p:attrNameLst>
                                      </p:cBhvr>
                                      <p:to>
                                        <p:strVal val="visible"/>
                                      </p:to>
                                    </p:set>
                                    <p:animEffect transition="in" filter="wipe(left)">
                                      <p:cBhvr>
                                        <p:cTn id="7" dur="500"/>
                                        <p:tgtEl>
                                          <p:spTgt spid="12">
                                            <p:graphicEl>
                                              <a:dgm id="{3F4E3DF3-25B6-45E1-B419-806F72E121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dgm id="{26CB106D-A2C1-4164-B928-C4B1C3818EE4}"/>
                                            </p:graphicEl>
                                          </p:spTgt>
                                        </p:tgtEl>
                                        <p:attrNameLst>
                                          <p:attrName>style.visibility</p:attrName>
                                        </p:attrNameLst>
                                      </p:cBhvr>
                                      <p:to>
                                        <p:strVal val="visible"/>
                                      </p:to>
                                    </p:set>
                                    <p:animEffect transition="in" filter="wipe(left)">
                                      <p:cBhvr>
                                        <p:cTn id="12" dur="500"/>
                                        <p:tgtEl>
                                          <p:spTgt spid="12">
                                            <p:graphicEl>
                                              <a:dgm id="{26CB106D-A2C1-4164-B928-C4B1C3818EE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graphicEl>
                                              <a:dgm id="{81AB86BB-F600-4238-8F96-45E2242D2D53}"/>
                                            </p:graphicEl>
                                          </p:spTgt>
                                        </p:tgtEl>
                                        <p:attrNameLst>
                                          <p:attrName>style.visibility</p:attrName>
                                        </p:attrNameLst>
                                      </p:cBhvr>
                                      <p:to>
                                        <p:strVal val="visible"/>
                                      </p:to>
                                    </p:set>
                                    <p:animEffect transition="in" filter="wipe(left)">
                                      <p:cBhvr>
                                        <p:cTn id="17" dur="500"/>
                                        <p:tgtEl>
                                          <p:spTgt spid="12">
                                            <p:graphicEl>
                                              <a:dgm id="{81AB86BB-F600-4238-8F96-45E2242D2D5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graphicEl>
                                              <a:dgm id="{30B8E70B-9F12-4C2B-902E-B33E8C3EC94F}"/>
                                            </p:graphicEl>
                                          </p:spTgt>
                                        </p:tgtEl>
                                        <p:attrNameLst>
                                          <p:attrName>style.visibility</p:attrName>
                                        </p:attrNameLst>
                                      </p:cBhvr>
                                      <p:to>
                                        <p:strVal val="visible"/>
                                      </p:to>
                                    </p:set>
                                    <p:animEffect transition="in" filter="wipe(left)">
                                      <p:cBhvr>
                                        <p:cTn id="22" dur="500"/>
                                        <p:tgtEl>
                                          <p:spTgt spid="12">
                                            <p:graphicEl>
                                              <a:dgm id="{30B8E70B-9F12-4C2B-902E-B33E8C3EC9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6858001" cy="1143000"/>
          </a:xfrm>
        </p:spPr>
        <p:txBody>
          <a:bodyPr>
            <a:normAutofit fontScale="90000"/>
          </a:bodyPr>
          <a:lstStyle/>
          <a:p>
            <a:r>
              <a:rPr lang="en-US" sz="4000" dirty="0"/>
              <a:t>Interest Invoice</a:t>
            </a:r>
            <a:br>
              <a:rPr lang="en-US" sz="4000" dirty="0"/>
            </a:br>
            <a:r>
              <a:rPr lang="en-US" sz="3300" dirty="0"/>
              <a:t>Obligation Due Dates</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4"/>
          </p:nvPr>
        </p:nvSpPr>
        <p:spPr>
          <a:xfrm>
            <a:off x="8633155" y="6400801"/>
            <a:ext cx="512638" cy="457200"/>
          </a:xfrm>
        </p:spPr>
        <p:txBody>
          <a:bodyPr/>
          <a:lstStyle/>
          <a:p>
            <a:fld id="{850B1B32-CFA8-4BD1-A730-6F4B7E12345B}" type="slidenum">
              <a:rPr lang="en-US" sz="1200" b="1" smtClean="0">
                <a:solidFill>
                  <a:schemeClr val="tx1"/>
                </a:solidFill>
              </a:rPr>
              <a:pPr/>
              <a:t>18</a:t>
            </a:fld>
            <a:endParaRPr lang="en-US" sz="1200" b="1" dirty="0">
              <a:solidFill>
                <a:schemeClr val="tx1"/>
              </a:solidFill>
            </a:endParaRPr>
          </a:p>
        </p:txBody>
      </p:sp>
      <p:graphicFrame>
        <p:nvGraphicFramePr>
          <p:cNvPr id="9" name="Content Placeholder 8" descr="Royalties due end of month following sales date; INT and OTH invoices due by invoice due date; FIN invoices due by lease term obligation due date (not, invoice due date)">
            <a:extLst>
              <a:ext uri="{FF2B5EF4-FFF2-40B4-BE49-F238E27FC236}">
                <a16:creationId xmlns:a16="http://schemas.microsoft.com/office/drawing/2014/main" id="{DDAE9DF0-CCD6-768B-374C-DBBB57D3D5D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109294991"/>
              </p:ext>
            </p:extLst>
          </p:nvPr>
        </p:nvGraphicFramePr>
        <p:xfrm>
          <a:off x="457200" y="1676400"/>
          <a:ext cx="83820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D18FFEA-B670-010A-F769-09F2935F4A5D}"/>
              </a:ext>
            </a:extLst>
          </p:cNvPr>
          <p:cNvSpPr txBox="1"/>
          <p:nvPr/>
        </p:nvSpPr>
        <p:spPr>
          <a:xfrm>
            <a:off x="457198" y="5325070"/>
            <a:ext cx="8381999" cy="830997"/>
          </a:xfrm>
          <a:prstGeom prst="rect">
            <a:avLst/>
          </a:prstGeom>
          <a:noFill/>
        </p:spPr>
        <p:txBody>
          <a:bodyPr wrap="square">
            <a:spAutoFit/>
          </a:bodyPr>
          <a:lstStyle/>
          <a:p>
            <a:pPr marL="57150" indent="0" algn="ctr">
              <a:buNone/>
            </a:pPr>
            <a:r>
              <a:rPr lang="en-US" sz="2400" b="1" i="1" dirty="0">
                <a:solidFill>
                  <a:srgbClr val="21532E"/>
                </a:solidFill>
              </a:rPr>
              <a:t>If due date falls on a weekend or federal holiday, </a:t>
            </a:r>
          </a:p>
          <a:p>
            <a:pPr marL="57150" indent="0" algn="ctr">
              <a:buNone/>
            </a:pPr>
            <a:r>
              <a:rPr lang="en-US" sz="2400" b="1" i="1" dirty="0">
                <a:solidFill>
                  <a:srgbClr val="21532E"/>
                </a:solidFill>
              </a:rPr>
              <a:t>the due date is extended to the next business day.</a:t>
            </a:r>
          </a:p>
        </p:txBody>
      </p:sp>
    </p:spTree>
    <p:extLst>
      <p:ext uri="{BB962C8B-B14F-4D97-AF65-F5344CB8AC3E}">
        <p14:creationId xmlns:p14="http://schemas.microsoft.com/office/powerpoint/2010/main" val="4799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CB346041-9A0D-40FA-9811-900874A11801}"/>
                                            </p:graphicEl>
                                          </p:spTgt>
                                        </p:tgtEl>
                                        <p:attrNameLst>
                                          <p:attrName>style.visibility</p:attrName>
                                        </p:attrNameLst>
                                      </p:cBhvr>
                                      <p:to>
                                        <p:strVal val="visible"/>
                                      </p:to>
                                    </p:set>
                                    <p:animEffect transition="in" filter="fade">
                                      <p:cBhvr>
                                        <p:cTn id="7" dur="500"/>
                                        <p:tgtEl>
                                          <p:spTgt spid="9">
                                            <p:graphicEl>
                                              <a:dgm id="{CB346041-9A0D-40FA-9811-900874A1180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E56F007B-A365-4D79-83D6-BAA261281711}"/>
                                            </p:graphicEl>
                                          </p:spTgt>
                                        </p:tgtEl>
                                        <p:attrNameLst>
                                          <p:attrName>style.visibility</p:attrName>
                                        </p:attrNameLst>
                                      </p:cBhvr>
                                      <p:to>
                                        <p:strVal val="visible"/>
                                      </p:to>
                                    </p:set>
                                    <p:animEffect transition="in" filter="fade">
                                      <p:cBhvr>
                                        <p:cTn id="10" dur="500"/>
                                        <p:tgtEl>
                                          <p:spTgt spid="9">
                                            <p:graphicEl>
                                              <a:dgm id="{E56F007B-A365-4D79-83D6-BAA26128171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44C03EFB-AC8F-4F26-B024-2290BE2170DB}"/>
                                            </p:graphicEl>
                                          </p:spTgt>
                                        </p:tgtEl>
                                        <p:attrNameLst>
                                          <p:attrName>style.visibility</p:attrName>
                                        </p:attrNameLst>
                                      </p:cBhvr>
                                      <p:to>
                                        <p:strVal val="visible"/>
                                      </p:to>
                                    </p:set>
                                    <p:animEffect transition="in" filter="fade">
                                      <p:cBhvr>
                                        <p:cTn id="15" dur="500"/>
                                        <p:tgtEl>
                                          <p:spTgt spid="9">
                                            <p:graphicEl>
                                              <a:dgm id="{44C03EFB-AC8F-4F26-B024-2290BE2170D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FA061346-3E8D-418D-9D5A-550E1F3BBDDE}"/>
                                            </p:graphicEl>
                                          </p:spTgt>
                                        </p:tgtEl>
                                        <p:attrNameLst>
                                          <p:attrName>style.visibility</p:attrName>
                                        </p:attrNameLst>
                                      </p:cBhvr>
                                      <p:to>
                                        <p:strVal val="visible"/>
                                      </p:to>
                                    </p:set>
                                    <p:animEffect transition="in" filter="fade">
                                      <p:cBhvr>
                                        <p:cTn id="18" dur="500"/>
                                        <p:tgtEl>
                                          <p:spTgt spid="9">
                                            <p:graphicEl>
                                              <a:dgm id="{FA061346-3E8D-418D-9D5A-550E1F3BBDD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799"/>
            <a:ext cx="6500112" cy="1066801"/>
          </a:xfrm>
        </p:spPr>
        <p:txBody>
          <a:bodyPr>
            <a:normAutofit fontScale="90000"/>
          </a:bodyPr>
          <a:lstStyle/>
          <a:p>
            <a:r>
              <a:rPr lang="en-US" sz="4000" dirty="0"/>
              <a:t>Interest Invoice</a:t>
            </a:r>
            <a:br>
              <a:rPr lang="en-US" sz="4000" dirty="0"/>
            </a:br>
            <a:r>
              <a:rPr lang="en-US" sz="3300" dirty="0"/>
              <a:t>Enclosures</a:t>
            </a:r>
          </a:p>
        </p:txBody>
      </p:sp>
      <p:sp>
        <p:nvSpPr>
          <p:cNvPr id="4" name="Slide Number Placeholder 3"/>
          <p:cNvSpPr>
            <a:spLocks noGrp="1"/>
          </p:cNvSpPr>
          <p:nvPr>
            <p:ph type="sldNum" sz="quarter" idx="4"/>
          </p:nvPr>
        </p:nvSpPr>
        <p:spPr>
          <a:xfrm>
            <a:off x="8631362" y="6400801"/>
            <a:ext cx="512638" cy="457200"/>
          </a:xfrm>
        </p:spPr>
        <p:txBody>
          <a:bodyPr/>
          <a:lstStyle/>
          <a:p>
            <a:fld id="{850B1B32-CFA8-4BD1-A730-6F4B7E12345B}" type="slidenum">
              <a:rPr lang="en-US" sz="1200" b="1" smtClean="0">
                <a:solidFill>
                  <a:schemeClr val="tx1"/>
                </a:solidFill>
              </a:rPr>
              <a:pPr/>
              <a:t>19</a:t>
            </a:fld>
            <a:endParaRPr lang="en-US" sz="1200" b="1" dirty="0">
              <a:solidFill>
                <a:schemeClr val="tx1"/>
              </a:solidFill>
            </a:endParaRPr>
          </a:p>
        </p:txBody>
      </p:sp>
      <p:graphicFrame>
        <p:nvGraphicFramePr>
          <p:cNvPr id="6" name="Content Placeholder 5" descr="Interest Schedule shows interest type, lease number, and interest details; Estimate report shows estimate amount, royalties, and variance; Late Payment Allocation report shows how payments were applied to each sales date">
            <a:extLst>
              <a:ext uri="{FF2B5EF4-FFF2-40B4-BE49-F238E27FC236}">
                <a16:creationId xmlns:a16="http://schemas.microsoft.com/office/drawing/2014/main" id="{743B41D2-2EBD-CD3E-5A3F-AF043A87B176}"/>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7783937"/>
              </p:ext>
            </p:extLst>
          </p:nvPr>
        </p:nvGraphicFramePr>
        <p:xfrm>
          <a:off x="609600" y="1524000"/>
          <a:ext cx="807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1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46AB856-53BD-4A42-A3FE-4E44FC922043}"/>
                                            </p:graphicEl>
                                          </p:spTgt>
                                        </p:tgtEl>
                                        <p:attrNameLst>
                                          <p:attrName>style.visibility</p:attrName>
                                        </p:attrNameLst>
                                      </p:cBhvr>
                                      <p:to>
                                        <p:strVal val="visible"/>
                                      </p:to>
                                    </p:set>
                                    <p:animEffect transition="in" filter="fade">
                                      <p:cBhvr>
                                        <p:cTn id="7" dur="500"/>
                                        <p:tgtEl>
                                          <p:spTgt spid="6">
                                            <p:graphicEl>
                                              <a:dgm id="{D46AB856-53BD-4A42-A3FE-4E44FC92204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835AB69-A609-4D8F-88E2-FB2DA7792AF7}"/>
                                            </p:graphicEl>
                                          </p:spTgt>
                                        </p:tgtEl>
                                        <p:attrNameLst>
                                          <p:attrName>style.visibility</p:attrName>
                                        </p:attrNameLst>
                                      </p:cBhvr>
                                      <p:to>
                                        <p:strVal val="visible"/>
                                      </p:to>
                                    </p:set>
                                    <p:animEffect transition="in" filter="fade">
                                      <p:cBhvr>
                                        <p:cTn id="10" dur="500"/>
                                        <p:tgtEl>
                                          <p:spTgt spid="6">
                                            <p:graphicEl>
                                              <a:dgm id="{D835AB69-A609-4D8F-88E2-FB2DA7792AF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84D7594C-2CB9-4B92-9D79-6A1217EF0E7B}"/>
                                            </p:graphicEl>
                                          </p:spTgt>
                                        </p:tgtEl>
                                        <p:attrNameLst>
                                          <p:attrName>style.visibility</p:attrName>
                                        </p:attrNameLst>
                                      </p:cBhvr>
                                      <p:to>
                                        <p:strVal val="visible"/>
                                      </p:to>
                                    </p:set>
                                    <p:animEffect transition="in" filter="fade">
                                      <p:cBhvr>
                                        <p:cTn id="15" dur="500"/>
                                        <p:tgtEl>
                                          <p:spTgt spid="6">
                                            <p:graphicEl>
                                              <a:dgm id="{84D7594C-2CB9-4B92-9D79-6A1217EF0E7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FFA19672-FAB4-49C0-BBB7-D2E5D38DF550}"/>
                                            </p:graphicEl>
                                          </p:spTgt>
                                        </p:tgtEl>
                                        <p:attrNameLst>
                                          <p:attrName>style.visibility</p:attrName>
                                        </p:attrNameLst>
                                      </p:cBhvr>
                                      <p:to>
                                        <p:strVal val="visible"/>
                                      </p:to>
                                    </p:set>
                                    <p:animEffect transition="in" filter="fade">
                                      <p:cBhvr>
                                        <p:cTn id="18" dur="500"/>
                                        <p:tgtEl>
                                          <p:spTgt spid="6">
                                            <p:graphicEl>
                                              <a:dgm id="{FFA19672-FAB4-49C0-BBB7-D2E5D38DF55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9484AF74-BCA5-457F-9311-9655EC9F7B40}"/>
                                            </p:graphicEl>
                                          </p:spTgt>
                                        </p:tgtEl>
                                        <p:attrNameLst>
                                          <p:attrName>style.visibility</p:attrName>
                                        </p:attrNameLst>
                                      </p:cBhvr>
                                      <p:to>
                                        <p:strVal val="visible"/>
                                      </p:to>
                                    </p:set>
                                    <p:animEffect transition="in" filter="fade">
                                      <p:cBhvr>
                                        <p:cTn id="23" dur="500"/>
                                        <p:tgtEl>
                                          <p:spTgt spid="6">
                                            <p:graphicEl>
                                              <a:dgm id="{9484AF74-BCA5-457F-9311-9655EC9F7B4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AE95331D-8AC2-4861-B7D2-D5E33176C2A9}"/>
                                            </p:graphicEl>
                                          </p:spTgt>
                                        </p:tgtEl>
                                        <p:attrNameLst>
                                          <p:attrName>style.visibility</p:attrName>
                                        </p:attrNameLst>
                                      </p:cBhvr>
                                      <p:to>
                                        <p:strVal val="visible"/>
                                      </p:to>
                                    </p:set>
                                    <p:animEffect transition="in" filter="fade">
                                      <p:cBhvr>
                                        <p:cTn id="26" dur="500"/>
                                        <p:tgtEl>
                                          <p:spTgt spid="6">
                                            <p:graphicEl>
                                              <a:dgm id="{AE95331D-8AC2-4861-B7D2-D5E33176C2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C10124-2A50-6057-341D-67AD26B15E58}"/>
              </a:ext>
            </a:extLst>
          </p:cNvPr>
          <p:cNvSpPr>
            <a:spLocks noGrp="1"/>
          </p:cNvSpPr>
          <p:nvPr>
            <p:ph type="title"/>
          </p:nvPr>
        </p:nvSpPr>
        <p:spPr/>
        <p:txBody>
          <a:bodyPr/>
          <a:lstStyle/>
          <a:p>
            <a:r>
              <a:rPr lang="en-US" dirty="0"/>
              <a:t>Disclaimer</a:t>
            </a:r>
          </a:p>
        </p:txBody>
      </p:sp>
      <p:sp>
        <p:nvSpPr>
          <p:cNvPr id="11" name="Content Placeholder 10">
            <a:extLst>
              <a:ext uri="{FF2B5EF4-FFF2-40B4-BE49-F238E27FC236}">
                <a16:creationId xmlns:a16="http://schemas.microsoft.com/office/drawing/2014/main" id="{3730623E-FE52-FB02-06C1-FBD1F9638BDF}"/>
              </a:ext>
            </a:extLst>
          </p:cNvPr>
          <p:cNvSpPr>
            <a:spLocks noGrp="1"/>
          </p:cNvSpPr>
          <p:nvPr>
            <p:ph idx="1"/>
          </p:nvPr>
        </p:nvSpPr>
        <p:spPr/>
        <p:txBody>
          <a:bodyPr>
            <a:normAutofit/>
          </a:bodyPr>
          <a:lstStyle/>
          <a:p>
            <a:pPr marL="0" marR="0" algn="l">
              <a:spcBef>
                <a:spcPts val="0"/>
              </a:spcBef>
              <a:spcAft>
                <a:spcPts val="0"/>
              </a:spcAft>
            </a:pPr>
            <a:r>
              <a:rPr lang="en-US" sz="1800" b="0" i="0" dirty="0">
                <a:solidFill>
                  <a:srgbClr val="000000"/>
                </a:solidFill>
                <a:effectLst/>
                <a:latin typeface="Calibri" panose="020F0502020204030204" pitchFamily="34" charset="0"/>
              </a:rPr>
              <a:t>These training materials are offered in a training scenario to serve as guidance to assist in reporting, paying, or determining value for royalties. Because reporting, payment, and valuation circumstances vary from lessee to lessee, be advised that these</a:t>
            </a:r>
            <a:r>
              <a:rPr lang="en-US" sz="1800" b="0" i="1"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training materials may not precisely reflect your scenario. Accordingly, these general materials should not be construed as setting binding or enforceable policy.</a:t>
            </a:r>
          </a:p>
          <a:p>
            <a:pPr marL="0" marR="0" indent="0" algn="l">
              <a:spcBef>
                <a:spcPts val="0"/>
              </a:spcBef>
              <a:spcAft>
                <a:spcPts val="0"/>
              </a:spcAft>
              <a:buNone/>
            </a:pPr>
            <a:r>
              <a:rPr lang="en-US" sz="1800" b="0" i="0" dirty="0">
                <a:solidFill>
                  <a:srgbClr val="000000"/>
                </a:solidFill>
                <a:effectLst/>
                <a:latin typeface="Calibri" panose="020F0502020204030204" pitchFamily="34" charset="0"/>
              </a:rPr>
              <a:t> </a:t>
            </a:r>
          </a:p>
          <a:p>
            <a:pPr marL="0" marR="0" algn="l">
              <a:spcBef>
                <a:spcPts val="0"/>
              </a:spcBef>
              <a:spcAft>
                <a:spcPts val="0"/>
              </a:spcAft>
            </a:pPr>
            <a:r>
              <a:rPr lang="en-US" sz="1800" b="0" i="0" dirty="0">
                <a:solidFill>
                  <a:srgbClr val="000000"/>
                </a:solidFill>
                <a:effectLst/>
                <a:latin typeface="Calibri" panose="020F0502020204030204" pitchFamily="34" charset="0"/>
              </a:rPr>
              <a:t>Reliance on this guidance does not prohibit ONRR from future compliance activities or auditing of your reporting based on your use of the information contained within or from directing you to report and pay in a different manner based on an application of federal law to your unique factual circumstances. These training materials do not constitute an appealable decision or order under 30 C.F.R. 1290, Subpart B. If you have any questions, please use the contact information identified in this presentation or visit </a:t>
            </a:r>
            <a:r>
              <a:rPr lang="en-US" sz="1800" b="0" i="0" u="sng" dirty="0">
                <a:solidFill>
                  <a:srgbClr val="0563C1"/>
                </a:solidFill>
                <a:effectLst/>
                <a:latin typeface="Calibri" panose="020F0502020204030204" pitchFamily="34" charset="0"/>
                <a:hlinkClick r:id="rId2" tooltip="Original URL: https://onrr.gov/about/contact. Click or tap if you trust this link."/>
              </a:rPr>
              <a:t>https://onrr.gov/about/contact</a:t>
            </a:r>
            <a:r>
              <a:rPr lang="en-US" sz="1800" b="0" i="0" dirty="0">
                <a:solidFill>
                  <a:srgbClr val="000000"/>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5412A271-14BC-3A81-8CB4-AEC18571BACC}"/>
              </a:ext>
            </a:extLst>
          </p:cNvPr>
          <p:cNvSpPr>
            <a:spLocks noGrp="1"/>
          </p:cNvSpPr>
          <p:nvPr>
            <p:ph type="sldNum" sz="quarter" idx="4"/>
          </p:nvPr>
        </p:nvSpPr>
        <p:spPr/>
        <p:txBody>
          <a:bodyPr/>
          <a:lstStyle/>
          <a:p>
            <a:fld id="{850B1B32-CFA8-4BD1-A730-6F4B7E12345B}" type="slidenum">
              <a:rPr lang="en-US">
                <a:latin typeface="Verdana"/>
              </a:rPr>
              <a:pPr/>
              <a:t>2</a:t>
            </a:fld>
            <a:endParaRPr lang="en-US">
              <a:latin typeface="Verdana"/>
            </a:endParaRPr>
          </a:p>
        </p:txBody>
      </p:sp>
    </p:spTree>
    <p:extLst>
      <p:ext uri="{BB962C8B-B14F-4D97-AF65-F5344CB8AC3E}">
        <p14:creationId xmlns:p14="http://schemas.microsoft.com/office/powerpoint/2010/main" val="253322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6500-962E-485D-95AE-C2B30114FD46}"/>
              </a:ext>
            </a:extLst>
          </p:cNvPr>
          <p:cNvSpPr>
            <a:spLocks noGrp="1"/>
          </p:cNvSpPr>
          <p:nvPr>
            <p:ph type="title"/>
          </p:nvPr>
        </p:nvSpPr>
        <p:spPr>
          <a:xfrm>
            <a:off x="457201" y="294382"/>
            <a:ext cx="6500114" cy="1077218"/>
          </a:xfrm>
        </p:spPr>
        <p:txBody>
          <a:bodyPr>
            <a:noAutofit/>
          </a:bodyPr>
          <a:lstStyle/>
          <a:p>
            <a:r>
              <a:rPr lang="en-US" sz="3600" dirty="0"/>
              <a:t>Late Payment of Royalties</a:t>
            </a:r>
            <a:br>
              <a:rPr lang="en-US" sz="3600" dirty="0"/>
            </a:br>
            <a:r>
              <a:rPr lang="en-US" sz="3000" dirty="0"/>
              <a:t>Bill Summary Page</a:t>
            </a:r>
          </a:p>
        </p:txBody>
      </p:sp>
      <p:sp>
        <p:nvSpPr>
          <p:cNvPr id="3" name="TextBox 2">
            <a:extLst>
              <a:ext uri="{FF2B5EF4-FFF2-40B4-BE49-F238E27FC236}">
                <a16:creationId xmlns:a16="http://schemas.microsoft.com/office/drawing/2014/main" id="{8F87D046-95F8-4343-A83B-88C0B1FBEF78}"/>
              </a:ext>
            </a:extLst>
          </p:cNvPr>
          <p:cNvSpPr txBox="1"/>
          <p:nvPr/>
        </p:nvSpPr>
        <p:spPr>
          <a:xfrm>
            <a:off x="0" y="1671935"/>
            <a:ext cx="9135035" cy="461665"/>
          </a:xfrm>
          <a:prstGeom prst="rect">
            <a:avLst/>
          </a:prstGeom>
          <a:noFill/>
        </p:spPr>
        <p:txBody>
          <a:bodyPr wrap="square" rtlCol="0">
            <a:spAutoFit/>
          </a:bodyPr>
          <a:lstStyle/>
          <a:p>
            <a:pPr algn="ctr"/>
            <a:r>
              <a:rPr lang="en-US" sz="2400" dirty="0">
                <a:solidFill>
                  <a:schemeClr val="tx1"/>
                </a:solidFill>
              </a:rPr>
              <a:t>Royalties paid late on </a:t>
            </a:r>
            <a:r>
              <a:rPr lang="en-US" sz="2400" dirty="0"/>
              <a:t>L</a:t>
            </a:r>
            <a:r>
              <a:rPr lang="en-US" sz="2400" dirty="0">
                <a:solidFill>
                  <a:schemeClr val="tx1"/>
                </a:solidFill>
              </a:rPr>
              <a:t>ease 0290008880 for Sales Date 08/31/2022</a:t>
            </a:r>
          </a:p>
        </p:txBody>
      </p:sp>
      <p:pic>
        <p:nvPicPr>
          <p:cNvPr id="6" name="Picture 5" descr="Image of an invoice for interest on late payment of royalties">
            <a:extLst>
              <a:ext uri="{FF2B5EF4-FFF2-40B4-BE49-F238E27FC236}">
                <a16:creationId xmlns:a16="http://schemas.microsoft.com/office/drawing/2014/main" id="{E9F04AB9-3813-4723-9DDA-467DD18A3EB0}"/>
              </a:ext>
            </a:extLst>
          </p:cNvPr>
          <p:cNvPicPr>
            <a:picLocks noChangeAspect="1"/>
          </p:cNvPicPr>
          <p:nvPr/>
        </p:nvPicPr>
        <p:blipFill>
          <a:blip r:embed="rId3"/>
          <a:stretch>
            <a:fillRect/>
          </a:stretch>
        </p:blipFill>
        <p:spPr>
          <a:xfrm>
            <a:off x="0" y="2327705"/>
            <a:ext cx="9144000" cy="338729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784DFA51-67FB-4F97-9410-90A287F68AC7}"/>
              </a:ext>
            </a:extLst>
          </p:cNvPr>
          <p:cNvSpPr>
            <a:spLocks noGrp="1"/>
          </p:cNvSpPr>
          <p:nvPr>
            <p:ph type="sldNum" sz="quarter" idx="4"/>
          </p:nvPr>
        </p:nvSpPr>
        <p:spPr>
          <a:xfrm>
            <a:off x="8622397" y="6400801"/>
            <a:ext cx="512638" cy="452718"/>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20</a:t>
            </a:fld>
            <a:endParaRPr lang="en-US" sz="1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785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1F20-FB25-4B8C-BFF1-7F6B87F40C5B}"/>
              </a:ext>
            </a:extLst>
          </p:cNvPr>
          <p:cNvSpPr>
            <a:spLocks noGrp="1"/>
          </p:cNvSpPr>
          <p:nvPr>
            <p:ph type="title"/>
          </p:nvPr>
        </p:nvSpPr>
        <p:spPr>
          <a:xfrm>
            <a:off x="457201" y="304800"/>
            <a:ext cx="6500112" cy="1143000"/>
          </a:xfrm>
        </p:spPr>
        <p:txBody>
          <a:bodyPr>
            <a:noAutofit/>
          </a:bodyPr>
          <a:lstStyle/>
          <a:p>
            <a:r>
              <a:rPr lang="en-US" sz="3600" dirty="0"/>
              <a:t>Late Payment of Royalties</a:t>
            </a:r>
            <a:br>
              <a:rPr lang="en-US" sz="3600" dirty="0"/>
            </a:br>
            <a:r>
              <a:rPr lang="en-US" sz="3000" dirty="0"/>
              <a:t>Interest Schedule</a:t>
            </a:r>
          </a:p>
        </p:txBody>
      </p:sp>
      <p:sp>
        <p:nvSpPr>
          <p:cNvPr id="4" name="Slide Number Placeholder 3">
            <a:extLst>
              <a:ext uri="{FF2B5EF4-FFF2-40B4-BE49-F238E27FC236}">
                <a16:creationId xmlns:a16="http://schemas.microsoft.com/office/drawing/2014/main" id="{81DE6481-6E05-4ADF-9AF7-2ABCA8CF5EF8}"/>
              </a:ext>
            </a:extLst>
          </p:cNvPr>
          <p:cNvSpPr>
            <a:spLocks noGrp="1"/>
          </p:cNvSpPr>
          <p:nvPr>
            <p:ph type="sldNum" sz="quarter" idx="4"/>
          </p:nvPr>
        </p:nvSpPr>
        <p:spPr>
          <a:xfrm>
            <a:off x="8631264" y="6400801"/>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21</a:t>
            </a:fld>
            <a:endParaRPr lang="en-US" sz="1200" b="1" dirty="0">
              <a:solidFill>
                <a:schemeClr val="tx1"/>
              </a:solidFill>
              <a:latin typeface="Calibri" panose="020F0502020204030204" pitchFamily="34" charset="0"/>
              <a:cs typeface="Calibri" panose="020F0502020204030204" pitchFamily="34" charset="0"/>
            </a:endParaRPr>
          </a:p>
        </p:txBody>
      </p:sp>
      <p:pic>
        <p:nvPicPr>
          <p:cNvPr id="6" name="Picture 5" descr="Image of interest schedule showing principal, sales date, royalty due date, royalty payment date, interest period, days late, interest rate, and interest due">
            <a:extLst>
              <a:ext uri="{FF2B5EF4-FFF2-40B4-BE49-F238E27FC236}">
                <a16:creationId xmlns:a16="http://schemas.microsoft.com/office/drawing/2014/main" id="{E4D27FCA-D62D-4DB4-82E8-B5E4559FD0B3}"/>
              </a:ext>
            </a:extLst>
          </p:cNvPr>
          <p:cNvPicPr>
            <a:picLocks noChangeAspect="1"/>
          </p:cNvPicPr>
          <p:nvPr/>
        </p:nvPicPr>
        <p:blipFill>
          <a:blip r:embed="rId3"/>
          <a:stretch>
            <a:fillRect/>
          </a:stretch>
        </p:blipFill>
        <p:spPr>
          <a:xfrm>
            <a:off x="0" y="1752600"/>
            <a:ext cx="9144000" cy="1676400"/>
          </a:xfrm>
          <a:prstGeom prst="rect">
            <a:avLst/>
          </a:prstGeom>
        </p:spPr>
      </p:pic>
      <p:graphicFrame>
        <p:nvGraphicFramePr>
          <p:cNvPr id="5" name="Diagram 4" descr="Points out principal for specific lease, sales date and its due date, royalty payment date, interest period, and interest amount due">
            <a:extLst>
              <a:ext uri="{FF2B5EF4-FFF2-40B4-BE49-F238E27FC236}">
                <a16:creationId xmlns:a16="http://schemas.microsoft.com/office/drawing/2014/main" id="{F407044A-7F22-A7B4-799A-CCA98C58E0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7782779"/>
              </p:ext>
            </p:extLst>
          </p:nvPr>
        </p:nvGraphicFramePr>
        <p:xfrm>
          <a:off x="228600" y="3581400"/>
          <a:ext cx="85344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42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4E492C91-E635-4FFC-9699-C1FCC373497A}"/>
                                            </p:graphicEl>
                                          </p:spTgt>
                                        </p:tgtEl>
                                        <p:attrNameLst>
                                          <p:attrName>style.visibility</p:attrName>
                                        </p:attrNameLst>
                                      </p:cBhvr>
                                      <p:to>
                                        <p:strVal val="visible"/>
                                      </p:to>
                                    </p:set>
                                    <p:animEffect transition="in" filter="wipe(left)">
                                      <p:cBhvr>
                                        <p:cTn id="7" dur="500"/>
                                        <p:tgtEl>
                                          <p:spTgt spid="5">
                                            <p:graphicEl>
                                              <a:dgm id="{4E492C91-E635-4FFC-9699-C1FCC37349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31DDF0BF-25A3-4C1D-8D0D-E10A253A8EF7}"/>
                                            </p:graphicEl>
                                          </p:spTgt>
                                        </p:tgtEl>
                                        <p:attrNameLst>
                                          <p:attrName>style.visibility</p:attrName>
                                        </p:attrNameLst>
                                      </p:cBhvr>
                                      <p:to>
                                        <p:strVal val="visible"/>
                                      </p:to>
                                    </p:set>
                                    <p:animEffect transition="in" filter="wipe(left)">
                                      <p:cBhvr>
                                        <p:cTn id="12" dur="500"/>
                                        <p:tgtEl>
                                          <p:spTgt spid="5">
                                            <p:graphicEl>
                                              <a:dgm id="{31DDF0BF-25A3-4C1D-8D0D-E10A253A8EF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3E20C4D6-3685-4D9F-9EF4-89582A6D10ED}"/>
                                            </p:graphicEl>
                                          </p:spTgt>
                                        </p:tgtEl>
                                        <p:attrNameLst>
                                          <p:attrName>style.visibility</p:attrName>
                                        </p:attrNameLst>
                                      </p:cBhvr>
                                      <p:to>
                                        <p:strVal val="visible"/>
                                      </p:to>
                                    </p:set>
                                    <p:animEffect transition="in" filter="wipe(left)">
                                      <p:cBhvr>
                                        <p:cTn id="17" dur="500"/>
                                        <p:tgtEl>
                                          <p:spTgt spid="5">
                                            <p:graphicEl>
                                              <a:dgm id="{3E20C4D6-3685-4D9F-9EF4-89582A6D10E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BC4495E-9E5A-4F3E-879F-96978D23FF3E}"/>
                                            </p:graphicEl>
                                          </p:spTgt>
                                        </p:tgtEl>
                                        <p:attrNameLst>
                                          <p:attrName>style.visibility</p:attrName>
                                        </p:attrNameLst>
                                      </p:cBhvr>
                                      <p:to>
                                        <p:strVal val="visible"/>
                                      </p:to>
                                    </p:set>
                                    <p:animEffect transition="in" filter="wipe(left)">
                                      <p:cBhvr>
                                        <p:cTn id="22" dur="500"/>
                                        <p:tgtEl>
                                          <p:spTgt spid="5">
                                            <p:graphicEl>
                                              <a:dgm id="{FBC4495E-9E5A-4F3E-879F-96978D23FF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85D0-2BF2-43A9-A426-3A3261F8C3B0}"/>
              </a:ext>
            </a:extLst>
          </p:cNvPr>
          <p:cNvSpPr>
            <a:spLocks noGrp="1"/>
          </p:cNvSpPr>
          <p:nvPr>
            <p:ph type="title"/>
          </p:nvPr>
        </p:nvSpPr>
        <p:spPr>
          <a:xfrm>
            <a:off x="457200" y="76200"/>
            <a:ext cx="6195313" cy="1168400"/>
          </a:xfrm>
        </p:spPr>
        <p:txBody>
          <a:bodyPr>
            <a:noAutofit/>
          </a:bodyPr>
          <a:lstStyle/>
          <a:p>
            <a:r>
              <a:rPr lang="en-US" sz="3600" dirty="0"/>
              <a:t>Late Payment of Royalties</a:t>
            </a:r>
            <a:br>
              <a:rPr lang="en-US" sz="3600" dirty="0"/>
            </a:br>
            <a:r>
              <a:rPr lang="en-US" sz="3000" dirty="0"/>
              <a:t>Late Payment Allocation</a:t>
            </a:r>
          </a:p>
        </p:txBody>
      </p:sp>
      <p:sp>
        <p:nvSpPr>
          <p:cNvPr id="4" name="Slide Number Placeholder 3">
            <a:extLst>
              <a:ext uri="{FF2B5EF4-FFF2-40B4-BE49-F238E27FC236}">
                <a16:creationId xmlns:a16="http://schemas.microsoft.com/office/drawing/2014/main" id="{CD0B45D6-B618-480E-BDA4-844421BBC183}"/>
              </a:ext>
            </a:extLst>
          </p:cNvPr>
          <p:cNvSpPr>
            <a:spLocks noGrp="1"/>
          </p:cNvSpPr>
          <p:nvPr>
            <p:ph type="sldNum" sz="quarter" idx="4"/>
          </p:nvPr>
        </p:nvSpPr>
        <p:spPr>
          <a:xfrm>
            <a:off x="8654670" y="6400801"/>
            <a:ext cx="512638" cy="431202"/>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22</a:t>
            </a:fld>
            <a:endParaRPr lang="en-US" sz="1200" b="1" dirty="0">
              <a:solidFill>
                <a:schemeClr val="tx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1C929D7-8AD1-4D9B-98B3-FC75A101DFDA}"/>
              </a:ext>
            </a:extLst>
          </p:cNvPr>
          <p:cNvSpPr txBox="1"/>
          <p:nvPr/>
        </p:nvSpPr>
        <p:spPr>
          <a:xfrm>
            <a:off x="0" y="1421365"/>
            <a:ext cx="7315200" cy="369332"/>
          </a:xfrm>
          <a:prstGeom prst="rect">
            <a:avLst/>
          </a:prstGeom>
          <a:noFill/>
        </p:spPr>
        <p:txBody>
          <a:bodyPr wrap="square" rtlCol="0">
            <a:spAutoFit/>
          </a:bodyPr>
          <a:lstStyle/>
          <a:p>
            <a:r>
              <a:rPr lang="en-US" dirty="0"/>
              <a:t>Payment(s) applied to receivable:</a:t>
            </a:r>
          </a:p>
        </p:txBody>
      </p:sp>
      <p:sp>
        <p:nvSpPr>
          <p:cNvPr id="9" name="TextBox 8">
            <a:extLst>
              <a:ext uri="{FF2B5EF4-FFF2-40B4-BE49-F238E27FC236}">
                <a16:creationId xmlns:a16="http://schemas.microsoft.com/office/drawing/2014/main" id="{5BA25B0C-FB63-4242-BE7F-9D5893EA2513}"/>
              </a:ext>
            </a:extLst>
          </p:cNvPr>
          <p:cNvSpPr txBox="1"/>
          <p:nvPr/>
        </p:nvSpPr>
        <p:spPr>
          <a:xfrm>
            <a:off x="0" y="3862177"/>
            <a:ext cx="7315200" cy="369332"/>
          </a:xfrm>
          <a:prstGeom prst="rect">
            <a:avLst/>
          </a:prstGeom>
          <a:noFill/>
        </p:spPr>
        <p:txBody>
          <a:bodyPr wrap="square" rtlCol="0">
            <a:spAutoFit/>
          </a:bodyPr>
          <a:lstStyle/>
          <a:p>
            <a:r>
              <a:rPr lang="en-US" dirty="0"/>
              <a:t>Portion of receivable and payment applied:</a:t>
            </a:r>
          </a:p>
        </p:txBody>
      </p:sp>
      <p:pic>
        <p:nvPicPr>
          <p:cNvPr id="20" name="Picture 19" descr="Image showing how payment(s) are applied to late paid royalties">
            <a:extLst>
              <a:ext uri="{FF2B5EF4-FFF2-40B4-BE49-F238E27FC236}">
                <a16:creationId xmlns:a16="http://schemas.microsoft.com/office/drawing/2014/main" id="{902065FB-9DE5-4CDD-833F-4793330E446F}"/>
              </a:ext>
            </a:extLst>
          </p:cNvPr>
          <p:cNvPicPr>
            <a:picLocks noChangeAspect="1"/>
          </p:cNvPicPr>
          <p:nvPr/>
        </p:nvPicPr>
        <p:blipFill>
          <a:blip r:embed="rId3"/>
          <a:stretch>
            <a:fillRect/>
          </a:stretch>
        </p:blipFill>
        <p:spPr>
          <a:xfrm>
            <a:off x="304800" y="4231509"/>
            <a:ext cx="8572500" cy="2005222"/>
          </a:xfrm>
          <a:custGeom>
            <a:avLst/>
            <a:gdLst>
              <a:gd name="connsiteX0" fmla="*/ 0 w 8572500"/>
              <a:gd name="connsiteY0" fmla="*/ 0 h 2005222"/>
              <a:gd name="connsiteX1" fmla="*/ 745148 w 8572500"/>
              <a:gd name="connsiteY1" fmla="*/ 0 h 2005222"/>
              <a:gd name="connsiteX2" fmla="*/ 1576021 w 8572500"/>
              <a:gd name="connsiteY2" fmla="*/ 0 h 2005222"/>
              <a:gd name="connsiteX3" fmla="*/ 2063994 w 8572500"/>
              <a:gd name="connsiteY3" fmla="*/ 0 h 2005222"/>
              <a:gd name="connsiteX4" fmla="*/ 2809142 w 8572500"/>
              <a:gd name="connsiteY4" fmla="*/ 0 h 2005222"/>
              <a:gd name="connsiteX5" fmla="*/ 3297115 w 8572500"/>
              <a:gd name="connsiteY5" fmla="*/ 0 h 2005222"/>
              <a:gd name="connsiteX6" fmla="*/ 3956538 w 8572500"/>
              <a:gd name="connsiteY6" fmla="*/ 0 h 2005222"/>
              <a:gd name="connsiteX7" fmla="*/ 4701687 w 8572500"/>
              <a:gd name="connsiteY7" fmla="*/ 0 h 2005222"/>
              <a:gd name="connsiteX8" fmla="*/ 5103935 w 8572500"/>
              <a:gd name="connsiteY8" fmla="*/ 0 h 2005222"/>
              <a:gd name="connsiteX9" fmla="*/ 5506183 w 8572500"/>
              <a:gd name="connsiteY9" fmla="*/ 0 h 2005222"/>
              <a:gd name="connsiteX10" fmla="*/ 6337056 w 8572500"/>
              <a:gd name="connsiteY10" fmla="*/ 0 h 2005222"/>
              <a:gd name="connsiteX11" fmla="*/ 6996479 w 8572500"/>
              <a:gd name="connsiteY11" fmla="*/ 0 h 2005222"/>
              <a:gd name="connsiteX12" fmla="*/ 7398727 w 8572500"/>
              <a:gd name="connsiteY12" fmla="*/ 0 h 2005222"/>
              <a:gd name="connsiteX13" fmla="*/ 8572500 w 8572500"/>
              <a:gd name="connsiteY13" fmla="*/ 0 h 2005222"/>
              <a:gd name="connsiteX14" fmla="*/ 8572500 w 8572500"/>
              <a:gd name="connsiteY14" fmla="*/ 708512 h 2005222"/>
              <a:gd name="connsiteX15" fmla="*/ 8572500 w 8572500"/>
              <a:gd name="connsiteY15" fmla="*/ 1336815 h 2005222"/>
              <a:gd name="connsiteX16" fmla="*/ 8572500 w 8572500"/>
              <a:gd name="connsiteY16" fmla="*/ 2005222 h 2005222"/>
              <a:gd name="connsiteX17" fmla="*/ 8170252 w 8572500"/>
              <a:gd name="connsiteY17" fmla="*/ 2005222 h 2005222"/>
              <a:gd name="connsiteX18" fmla="*/ 7339379 w 8572500"/>
              <a:gd name="connsiteY18" fmla="*/ 2005222 h 2005222"/>
              <a:gd name="connsiteX19" fmla="*/ 6594231 w 8572500"/>
              <a:gd name="connsiteY19" fmla="*/ 2005222 h 2005222"/>
              <a:gd name="connsiteX20" fmla="*/ 5849083 w 8572500"/>
              <a:gd name="connsiteY20" fmla="*/ 2005222 h 2005222"/>
              <a:gd name="connsiteX21" fmla="*/ 5103935 w 8572500"/>
              <a:gd name="connsiteY21" fmla="*/ 2005222 h 2005222"/>
              <a:gd name="connsiteX22" fmla="*/ 4615962 w 8572500"/>
              <a:gd name="connsiteY22" fmla="*/ 2005222 h 2005222"/>
              <a:gd name="connsiteX23" fmla="*/ 3785088 w 8572500"/>
              <a:gd name="connsiteY23" fmla="*/ 2005222 h 2005222"/>
              <a:gd name="connsiteX24" fmla="*/ 3125665 w 8572500"/>
              <a:gd name="connsiteY24" fmla="*/ 2005222 h 2005222"/>
              <a:gd name="connsiteX25" fmla="*/ 2723417 w 8572500"/>
              <a:gd name="connsiteY25" fmla="*/ 2005222 h 2005222"/>
              <a:gd name="connsiteX26" fmla="*/ 2063994 w 8572500"/>
              <a:gd name="connsiteY26" fmla="*/ 2005222 h 2005222"/>
              <a:gd name="connsiteX27" fmla="*/ 1490296 w 8572500"/>
              <a:gd name="connsiteY27" fmla="*/ 2005222 h 2005222"/>
              <a:gd name="connsiteX28" fmla="*/ 916598 w 8572500"/>
              <a:gd name="connsiteY28" fmla="*/ 2005222 h 2005222"/>
              <a:gd name="connsiteX29" fmla="*/ 0 w 8572500"/>
              <a:gd name="connsiteY29" fmla="*/ 2005222 h 2005222"/>
              <a:gd name="connsiteX30" fmla="*/ 0 w 8572500"/>
              <a:gd name="connsiteY30" fmla="*/ 1356867 h 2005222"/>
              <a:gd name="connsiteX31" fmla="*/ 0 w 8572500"/>
              <a:gd name="connsiteY31" fmla="*/ 668407 h 2005222"/>
              <a:gd name="connsiteX32" fmla="*/ 0 w 8572500"/>
              <a:gd name="connsiteY32" fmla="*/ 0 h 200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72500" h="2005222" fill="none" extrusionOk="0">
                <a:moveTo>
                  <a:pt x="0" y="0"/>
                </a:moveTo>
                <a:cubicBezTo>
                  <a:pt x="168642" y="24933"/>
                  <a:pt x="522262" y="1040"/>
                  <a:pt x="745148" y="0"/>
                </a:cubicBezTo>
                <a:cubicBezTo>
                  <a:pt x="968034" y="-1040"/>
                  <a:pt x="1161698" y="32595"/>
                  <a:pt x="1576021" y="0"/>
                </a:cubicBezTo>
                <a:cubicBezTo>
                  <a:pt x="1990344" y="-32595"/>
                  <a:pt x="1903432" y="9018"/>
                  <a:pt x="2063994" y="0"/>
                </a:cubicBezTo>
                <a:cubicBezTo>
                  <a:pt x="2224556" y="-9018"/>
                  <a:pt x="2579442" y="13887"/>
                  <a:pt x="2809142" y="0"/>
                </a:cubicBezTo>
                <a:cubicBezTo>
                  <a:pt x="3038842" y="-13887"/>
                  <a:pt x="3056716" y="-10592"/>
                  <a:pt x="3297115" y="0"/>
                </a:cubicBezTo>
                <a:cubicBezTo>
                  <a:pt x="3537514" y="10592"/>
                  <a:pt x="3739383" y="11796"/>
                  <a:pt x="3956538" y="0"/>
                </a:cubicBezTo>
                <a:cubicBezTo>
                  <a:pt x="4173693" y="-11796"/>
                  <a:pt x="4369490" y="13143"/>
                  <a:pt x="4701687" y="0"/>
                </a:cubicBezTo>
                <a:cubicBezTo>
                  <a:pt x="5033884" y="-13143"/>
                  <a:pt x="4934270" y="7009"/>
                  <a:pt x="5103935" y="0"/>
                </a:cubicBezTo>
                <a:cubicBezTo>
                  <a:pt x="5273600" y="-7009"/>
                  <a:pt x="5391030" y="-12501"/>
                  <a:pt x="5506183" y="0"/>
                </a:cubicBezTo>
                <a:cubicBezTo>
                  <a:pt x="5621336" y="12501"/>
                  <a:pt x="5929622" y="8418"/>
                  <a:pt x="6337056" y="0"/>
                </a:cubicBezTo>
                <a:cubicBezTo>
                  <a:pt x="6744490" y="-8418"/>
                  <a:pt x="6749781" y="-5554"/>
                  <a:pt x="6996479" y="0"/>
                </a:cubicBezTo>
                <a:cubicBezTo>
                  <a:pt x="7243177" y="5554"/>
                  <a:pt x="7298849" y="9612"/>
                  <a:pt x="7398727" y="0"/>
                </a:cubicBezTo>
                <a:cubicBezTo>
                  <a:pt x="7498605" y="-9612"/>
                  <a:pt x="8299720" y="-34307"/>
                  <a:pt x="8572500" y="0"/>
                </a:cubicBezTo>
                <a:cubicBezTo>
                  <a:pt x="8579524" y="183380"/>
                  <a:pt x="8567284" y="565609"/>
                  <a:pt x="8572500" y="708512"/>
                </a:cubicBezTo>
                <a:cubicBezTo>
                  <a:pt x="8577716" y="851415"/>
                  <a:pt x="8586575" y="1125239"/>
                  <a:pt x="8572500" y="1336815"/>
                </a:cubicBezTo>
                <a:cubicBezTo>
                  <a:pt x="8558425" y="1548391"/>
                  <a:pt x="8550752" y="1708548"/>
                  <a:pt x="8572500" y="2005222"/>
                </a:cubicBezTo>
                <a:cubicBezTo>
                  <a:pt x="8376155" y="2015232"/>
                  <a:pt x="8323073" y="2021450"/>
                  <a:pt x="8170252" y="2005222"/>
                </a:cubicBezTo>
                <a:cubicBezTo>
                  <a:pt x="8017431" y="1988994"/>
                  <a:pt x="7685542" y="2024176"/>
                  <a:pt x="7339379" y="2005222"/>
                </a:cubicBezTo>
                <a:cubicBezTo>
                  <a:pt x="6993216" y="1986268"/>
                  <a:pt x="6917519" y="2029272"/>
                  <a:pt x="6594231" y="2005222"/>
                </a:cubicBezTo>
                <a:cubicBezTo>
                  <a:pt x="6270943" y="1981172"/>
                  <a:pt x="6221643" y="2006828"/>
                  <a:pt x="5849083" y="2005222"/>
                </a:cubicBezTo>
                <a:cubicBezTo>
                  <a:pt x="5476523" y="2003616"/>
                  <a:pt x="5304809" y="1999675"/>
                  <a:pt x="5103935" y="2005222"/>
                </a:cubicBezTo>
                <a:cubicBezTo>
                  <a:pt x="4903061" y="2010769"/>
                  <a:pt x="4716000" y="2008520"/>
                  <a:pt x="4615962" y="2005222"/>
                </a:cubicBezTo>
                <a:cubicBezTo>
                  <a:pt x="4515924" y="2001924"/>
                  <a:pt x="3987153" y="2018717"/>
                  <a:pt x="3785088" y="2005222"/>
                </a:cubicBezTo>
                <a:cubicBezTo>
                  <a:pt x="3583023" y="1991727"/>
                  <a:pt x="3314736" y="1989685"/>
                  <a:pt x="3125665" y="2005222"/>
                </a:cubicBezTo>
                <a:cubicBezTo>
                  <a:pt x="2936594" y="2020759"/>
                  <a:pt x="2814230" y="2000350"/>
                  <a:pt x="2723417" y="2005222"/>
                </a:cubicBezTo>
                <a:cubicBezTo>
                  <a:pt x="2632604" y="2010094"/>
                  <a:pt x="2356367" y="1977123"/>
                  <a:pt x="2063994" y="2005222"/>
                </a:cubicBezTo>
                <a:cubicBezTo>
                  <a:pt x="1771621" y="2033321"/>
                  <a:pt x="1742015" y="2013195"/>
                  <a:pt x="1490296" y="2005222"/>
                </a:cubicBezTo>
                <a:cubicBezTo>
                  <a:pt x="1238577" y="1997249"/>
                  <a:pt x="1200425" y="2012252"/>
                  <a:pt x="916598" y="2005222"/>
                </a:cubicBezTo>
                <a:cubicBezTo>
                  <a:pt x="632771" y="1998192"/>
                  <a:pt x="278519" y="2048856"/>
                  <a:pt x="0" y="2005222"/>
                </a:cubicBezTo>
                <a:cubicBezTo>
                  <a:pt x="-27831" y="1780834"/>
                  <a:pt x="-22909" y="1666718"/>
                  <a:pt x="0" y="1356867"/>
                </a:cubicBezTo>
                <a:cubicBezTo>
                  <a:pt x="22909" y="1047016"/>
                  <a:pt x="-28581" y="826085"/>
                  <a:pt x="0" y="668407"/>
                </a:cubicBezTo>
                <a:cubicBezTo>
                  <a:pt x="28581" y="510729"/>
                  <a:pt x="-21060" y="310976"/>
                  <a:pt x="0" y="0"/>
                </a:cubicBezTo>
                <a:close/>
              </a:path>
              <a:path w="8572500" h="2005222" stroke="0" extrusionOk="0">
                <a:moveTo>
                  <a:pt x="0" y="0"/>
                </a:moveTo>
                <a:cubicBezTo>
                  <a:pt x="235095" y="19167"/>
                  <a:pt x="450880" y="9669"/>
                  <a:pt x="573698" y="0"/>
                </a:cubicBezTo>
                <a:cubicBezTo>
                  <a:pt x="696516" y="-9669"/>
                  <a:pt x="844055" y="4261"/>
                  <a:pt x="975946" y="0"/>
                </a:cubicBezTo>
                <a:cubicBezTo>
                  <a:pt x="1107837" y="-4261"/>
                  <a:pt x="1632577" y="-28201"/>
                  <a:pt x="1806819" y="0"/>
                </a:cubicBezTo>
                <a:cubicBezTo>
                  <a:pt x="1981061" y="28201"/>
                  <a:pt x="2203823" y="-9655"/>
                  <a:pt x="2380517" y="0"/>
                </a:cubicBezTo>
                <a:cubicBezTo>
                  <a:pt x="2557211" y="9655"/>
                  <a:pt x="2741772" y="-9603"/>
                  <a:pt x="2954215" y="0"/>
                </a:cubicBezTo>
                <a:cubicBezTo>
                  <a:pt x="3166658" y="9603"/>
                  <a:pt x="3499902" y="15719"/>
                  <a:pt x="3785088" y="0"/>
                </a:cubicBezTo>
                <a:cubicBezTo>
                  <a:pt x="4070274" y="-15719"/>
                  <a:pt x="4173250" y="13006"/>
                  <a:pt x="4273062" y="0"/>
                </a:cubicBezTo>
                <a:cubicBezTo>
                  <a:pt x="4372874" y="-13006"/>
                  <a:pt x="4695632" y="13577"/>
                  <a:pt x="5103935" y="0"/>
                </a:cubicBezTo>
                <a:cubicBezTo>
                  <a:pt x="5512238" y="-13577"/>
                  <a:pt x="5704593" y="-35386"/>
                  <a:pt x="5934808" y="0"/>
                </a:cubicBezTo>
                <a:cubicBezTo>
                  <a:pt x="6165023" y="35386"/>
                  <a:pt x="6453327" y="15689"/>
                  <a:pt x="6594231" y="0"/>
                </a:cubicBezTo>
                <a:cubicBezTo>
                  <a:pt x="6735135" y="-15689"/>
                  <a:pt x="7221812" y="-4759"/>
                  <a:pt x="7425104" y="0"/>
                </a:cubicBezTo>
                <a:cubicBezTo>
                  <a:pt x="7628396" y="4759"/>
                  <a:pt x="7796639" y="-6016"/>
                  <a:pt x="7998802" y="0"/>
                </a:cubicBezTo>
                <a:cubicBezTo>
                  <a:pt x="8200965" y="6016"/>
                  <a:pt x="8353284" y="-5244"/>
                  <a:pt x="8572500" y="0"/>
                </a:cubicBezTo>
                <a:cubicBezTo>
                  <a:pt x="8579884" y="217174"/>
                  <a:pt x="8602090" y="418433"/>
                  <a:pt x="8572500" y="688460"/>
                </a:cubicBezTo>
                <a:cubicBezTo>
                  <a:pt x="8542910" y="958487"/>
                  <a:pt x="8582362" y="1094502"/>
                  <a:pt x="8572500" y="1356867"/>
                </a:cubicBezTo>
                <a:cubicBezTo>
                  <a:pt x="8562638" y="1619232"/>
                  <a:pt x="8591347" y="1791703"/>
                  <a:pt x="8572500" y="2005222"/>
                </a:cubicBezTo>
                <a:cubicBezTo>
                  <a:pt x="8200172" y="1978013"/>
                  <a:pt x="8070113" y="1998944"/>
                  <a:pt x="7827352" y="2005222"/>
                </a:cubicBezTo>
                <a:cubicBezTo>
                  <a:pt x="7584591" y="2011500"/>
                  <a:pt x="7415274" y="1997400"/>
                  <a:pt x="7167929" y="2005222"/>
                </a:cubicBezTo>
                <a:cubicBezTo>
                  <a:pt x="6920584" y="2013044"/>
                  <a:pt x="6908862" y="2010195"/>
                  <a:pt x="6765681" y="2005222"/>
                </a:cubicBezTo>
                <a:cubicBezTo>
                  <a:pt x="6622500" y="2000249"/>
                  <a:pt x="6405648" y="1980944"/>
                  <a:pt x="6277708" y="2005222"/>
                </a:cubicBezTo>
                <a:cubicBezTo>
                  <a:pt x="6149768" y="2029500"/>
                  <a:pt x="5789705" y="1965843"/>
                  <a:pt x="5446835" y="2005222"/>
                </a:cubicBezTo>
                <a:cubicBezTo>
                  <a:pt x="5103965" y="2044601"/>
                  <a:pt x="4953452" y="1973224"/>
                  <a:pt x="4787412" y="2005222"/>
                </a:cubicBezTo>
                <a:cubicBezTo>
                  <a:pt x="4621372" y="2037220"/>
                  <a:pt x="4443194" y="2001814"/>
                  <a:pt x="4299438" y="2005222"/>
                </a:cubicBezTo>
                <a:cubicBezTo>
                  <a:pt x="4155682" y="2008630"/>
                  <a:pt x="3886359" y="2033786"/>
                  <a:pt x="3640015" y="2005222"/>
                </a:cubicBezTo>
                <a:cubicBezTo>
                  <a:pt x="3393671" y="1976658"/>
                  <a:pt x="3433271" y="2001413"/>
                  <a:pt x="3237767" y="2005222"/>
                </a:cubicBezTo>
                <a:cubicBezTo>
                  <a:pt x="3042263" y="2009031"/>
                  <a:pt x="2975577" y="1994143"/>
                  <a:pt x="2835519" y="2005222"/>
                </a:cubicBezTo>
                <a:cubicBezTo>
                  <a:pt x="2695461" y="2016301"/>
                  <a:pt x="2492963" y="1986805"/>
                  <a:pt x="2176096" y="2005222"/>
                </a:cubicBezTo>
                <a:cubicBezTo>
                  <a:pt x="1859229" y="2023639"/>
                  <a:pt x="1853527" y="2029606"/>
                  <a:pt x="1688123" y="2005222"/>
                </a:cubicBezTo>
                <a:cubicBezTo>
                  <a:pt x="1522719" y="1980838"/>
                  <a:pt x="1125036" y="2020676"/>
                  <a:pt x="942975" y="2005222"/>
                </a:cubicBezTo>
                <a:cubicBezTo>
                  <a:pt x="760914" y="1989768"/>
                  <a:pt x="392562" y="2000658"/>
                  <a:pt x="0" y="2005222"/>
                </a:cubicBezTo>
                <a:cubicBezTo>
                  <a:pt x="22759" y="1763571"/>
                  <a:pt x="17444" y="1570453"/>
                  <a:pt x="0" y="1316762"/>
                </a:cubicBezTo>
                <a:cubicBezTo>
                  <a:pt x="-17444" y="1063071"/>
                  <a:pt x="28167" y="909178"/>
                  <a:pt x="0" y="628303"/>
                </a:cubicBezTo>
                <a:cubicBezTo>
                  <a:pt x="-28167" y="347428"/>
                  <a:pt x="19831" y="300519"/>
                  <a:pt x="0" y="0"/>
                </a:cubicBezTo>
                <a:close/>
              </a:path>
            </a:pathLst>
          </a:custGeom>
          <a:ln w="9525">
            <a:solidFill>
              <a:srgbClr val="5F9B4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5" name="Picture 4" descr="Image of details shown on Late Payment Allocation report that's included with mailed invoice">
            <a:extLst>
              <a:ext uri="{FF2B5EF4-FFF2-40B4-BE49-F238E27FC236}">
                <a16:creationId xmlns:a16="http://schemas.microsoft.com/office/drawing/2014/main" id="{FC3CF6A6-EA87-93D7-D9A8-FCED846E604A}"/>
              </a:ext>
            </a:extLst>
          </p:cNvPr>
          <p:cNvPicPr>
            <a:picLocks noChangeAspect="1"/>
          </p:cNvPicPr>
          <p:nvPr/>
        </p:nvPicPr>
        <p:blipFill>
          <a:blip r:embed="rId4"/>
          <a:stretch>
            <a:fillRect/>
          </a:stretch>
        </p:blipFill>
        <p:spPr>
          <a:xfrm>
            <a:off x="266700" y="1805150"/>
            <a:ext cx="8610600" cy="1852450"/>
          </a:xfrm>
          <a:custGeom>
            <a:avLst/>
            <a:gdLst>
              <a:gd name="connsiteX0" fmla="*/ 0 w 8610600"/>
              <a:gd name="connsiteY0" fmla="*/ 0 h 1852450"/>
              <a:gd name="connsiteX1" fmla="*/ 315722 w 8610600"/>
              <a:gd name="connsiteY1" fmla="*/ 0 h 1852450"/>
              <a:gd name="connsiteX2" fmla="*/ 631444 w 8610600"/>
              <a:gd name="connsiteY2" fmla="*/ 0 h 1852450"/>
              <a:gd name="connsiteX3" fmla="*/ 947166 w 8610600"/>
              <a:gd name="connsiteY3" fmla="*/ 0 h 1852450"/>
              <a:gd name="connsiteX4" fmla="*/ 1693418 w 8610600"/>
              <a:gd name="connsiteY4" fmla="*/ 0 h 1852450"/>
              <a:gd name="connsiteX5" fmla="*/ 2267458 w 8610600"/>
              <a:gd name="connsiteY5" fmla="*/ 0 h 1852450"/>
              <a:gd name="connsiteX6" fmla="*/ 2583180 w 8610600"/>
              <a:gd name="connsiteY6" fmla="*/ 0 h 1852450"/>
              <a:gd name="connsiteX7" fmla="*/ 3157220 w 8610600"/>
              <a:gd name="connsiteY7" fmla="*/ 0 h 1852450"/>
              <a:gd name="connsiteX8" fmla="*/ 3903472 w 8610600"/>
              <a:gd name="connsiteY8" fmla="*/ 0 h 1852450"/>
              <a:gd name="connsiteX9" fmla="*/ 4391406 w 8610600"/>
              <a:gd name="connsiteY9" fmla="*/ 0 h 1852450"/>
              <a:gd name="connsiteX10" fmla="*/ 4879340 w 8610600"/>
              <a:gd name="connsiteY10" fmla="*/ 0 h 1852450"/>
              <a:gd name="connsiteX11" fmla="*/ 5453380 w 8610600"/>
              <a:gd name="connsiteY11" fmla="*/ 0 h 1852450"/>
              <a:gd name="connsiteX12" fmla="*/ 6113526 w 8610600"/>
              <a:gd name="connsiteY12" fmla="*/ 0 h 1852450"/>
              <a:gd name="connsiteX13" fmla="*/ 6773672 w 8610600"/>
              <a:gd name="connsiteY13" fmla="*/ 0 h 1852450"/>
              <a:gd name="connsiteX14" fmla="*/ 7433818 w 8610600"/>
              <a:gd name="connsiteY14" fmla="*/ 0 h 1852450"/>
              <a:gd name="connsiteX15" fmla="*/ 8610600 w 8610600"/>
              <a:gd name="connsiteY15" fmla="*/ 0 h 1852450"/>
              <a:gd name="connsiteX16" fmla="*/ 8610600 w 8610600"/>
              <a:gd name="connsiteY16" fmla="*/ 463113 h 1852450"/>
              <a:gd name="connsiteX17" fmla="*/ 8610600 w 8610600"/>
              <a:gd name="connsiteY17" fmla="*/ 926225 h 1852450"/>
              <a:gd name="connsiteX18" fmla="*/ 8610600 w 8610600"/>
              <a:gd name="connsiteY18" fmla="*/ 1407862 h 1852450"/>
              <a:gd name="connsiteX19" fmla="*/ 8610600 w 8610600"/>
              <a:gd name="connsiteY19" fmla="*/ 1852450 h 1852450"/>
              <a:gd name="connsiteX20" fmla="*/ 7950454 w 8610600"/>
              <a:gd name="connsiteY20" fmla="*/ 1852450 h 1852450"/>
              <a:gd name="connsiteX21" fmla="*/ 7462520 w 8610600"/>
              <a:gd name="connsiteY21" fmla="*/ 1852450 h 1852450"/>
              <a:gd name="connsiteX22" fmla="*/ 6974586 w 8610600"/>
              <a:gd name="connsiteY22" fmla="*/ 1852450 h 1852450"/>
              <a:gd name="connsiteX23" fmla="*/ 6486652 w 8610600"/>
              <a:gd name="connsiteY23" fmla="*/ 1852450 h 1852450"/>
              <a:gd name="connsiteX24" fmla="*/ 5998718 w 8610600"/>
              <a:gd name="connsiteY24" fmla="*/ 1852450 h 1852450"/>
              <a:gd name="connsiteX25" fmla="*/ 5338572 w 8610600"/>
              <a:gd name="connsiteY25" fmla="*/ 1852450 h 1852450"/>
              <a:gd name="connsiteX26" fmla="*/ 4764532 w 8610600"/>
              <a:gd name="connsiteY26" fmla="*/ 1852450 h 1852450"/>
              <a:gd name="connsiteX27" fmla="*/ 4448810 w 8610600"/>
              <a:gd name="connsiteY27" fmla="*/ 1852450 h 1852450"/>
              <a:gd name="connsiteX28" fmla="*/ 3960876 w 8610600"/>
              <a:gd name="connsiteY28" fmla="*/ 1852450 h 1852450"/>
              <a:gd name="connsiteX29" fmla="*/ 3300730 w 8610600"/>
              <a:gd name="connsiteY29" fmla="*/ 1852450 h 1852450"/>
              <a:gd name="connsiteX30" fmla="*/ 2898902 w 8610600"/>
              <a:gd name="connsiteY30" fmla="*/ 1852450 h 1852450"/>
              <a:gd name="connsiteX31" fmla="*/ 2152650 w 8610600"/>
              <a:gd name="connsiteY31" fmla="*/ 1852450 h 1852450"/>
              <a:gd name="connsiteX32" fmla="*/ 1406398 w 8610600"/>
              <a:gd name="connsiteY32" fmla="*/ 1852450 h 1852450"/>
              <a:gd name="connsiteX33" fmla="*/ 832358 w 8610600"/>
              <a:gd name="connsiteY33" fmla="*/ 1852450 h 1852450"/>
              <a:gd name="connsiteX34" fmla="*/ 0 w 8610600"/>
              <a:gd name="connsiteY34" fmla="*/ 1852450 h 1852450"/>
              <a:gd name="connsiteX35" fmla="*/ 0 w 8610600"/>
              <a:gd name="connsiteY35" fmla="*/ 1389338 h 1852450"/>
              <a:gd name="connsiteX36" fmla="*/ 0 w 8610600"/>
              <a:gd name="connsiteY36" fmla="*/ 963274 h 1852450"/>
              <a:gd name="connsiteX37" fmla="*/ 0 w 8610600"/>
              <a:gd name="connsiteY37" fmla="*/ 537211 h 1852450"/>
              <a:gd name="connsiteX38" fmla="*/ 0 w 8610600"/>
              <a:gd name="connsiteY38" fmla="*/ 0 h 18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10600" h="1852450" fill="none" extrusionOk="0">
                <a:moveTo>
                  <a:pt x="0" y="0"/>
                </a:moveTo>
                <a:cubicBezTo>
                  <a:pt x="148152" y="-2679"/>
                  <a:pt x="158397" y="15615"/>
                  <a:pt x="315722" y="0"/>
                </a:cubicBezTo>
                <a:cubicBezTo>
                  <a:pt x="473047" y="-15615"/>
                  <a:pt x="515081" y="22134"/>
                  <a:pt x="631444" y="0"/>
                </a:cubicBezTo>
                <a:cubicBezTo>
                  <a:pt x="747807" y="-22134"/>
                  <a:pt x="866589" y="20704"/>
                  <a:pt x="947166" y="0"/>
                </a:cubicBezTo>
                <a:cubicBezTo>
                  <a:pt x="1027743" y="-20704"/>
                  <a:pt x="1327517" y="1362"/>
                  <a:pt x="1693418" y="0"/>
                </a:cubicBezTo>
                <a:cubicBezTo>
                  <a:pt x="2059319" y="-1362"/>
                  <a:pt x="2143093" y="19656"/>
                  <a:pt x="2267458" y="0"/>
                </a:cubicBezTo>
                <a:cubicBezTo>
                  <a:pt x="2391823" y="-19656"/>
                  <a:pt x="2508556" y="29973"/>
                  <a:pt x="2583180" y="0"/>
                </a:cubicBezTo>
                <a:cubicBezTo>
                  <a:pt x="2657804" y="-29973"/>
                  <a:pt x="2907696" y="13696"/>
                  <a:pt x="3157220" y="0"/>
                </a:cubicBezTo>
                <a:cubicBezTo>
                  <a:pt x="3406744" y="-13696"/>
                  <a:pt x="3538065" y="57182"/>
                  <a:pt x="3903472" y="0"/>
                </a:cubicBezTo>
                <a:cubicBezTo>
                  <a:pt x="4268879" y="-57182"/>
                  <a:pt x="4280290" y="41670"/>
                  <a:pt x="4391406" y="0"/>
                </a:cubicBezTo>
                <a:cubicBezTo>
                  <a:pt x="4502522" y="-41670"/>
                  <a:pt x="4703551" y="6690"/>
                  <a:pt x="4879340" y="0"/>
                </a:cubicBezTo>
                <a:cubicBezTo>
                  <a:pt x="5055129" y="-6690"/>
                  <a:pt x="5184665" y="13747"/>
                  <a:pt x="5453380" y="0"/>
                </a:cubicBezTo>
                <a:cubicBezTo>
                  <a:pt x="5722095" y="-13747"/>
                  <a:pt x="5862791" y="22430"/>
                  <a:pt x="6113526" y="0"/>
                </a:cubicBezTo>
                <a:cubicBezTo>
                  <a:pt x="6364261" y="-22430"/>
                  <a:pt x="6502408" y="32583"/>
                  <a:pt x="6773672" y="0"/>
                </a:cubicBezTo>
                <a:cubicBezTo>
                  <a:pt x="7044936" y="-32583"/>
                  <a:pt x="7292038" y="72812"/>
                  <a:pt x="7433818" y="0"/>
                </a:cubicBezTo>
                <a:cubicBezTo>
                  <a:pt x="7575598" y="-72812"/>
                  <a:pt x="8319922" y="120116"/>
                  <a:pt x="8610600" y="0"/>
                </a:cubicBezTo>
                <a:cubicBezTo>
                  <a:pt x="8635323" y="152029"/>
                  <a:pt x="8602170" y="326735"/>
                  <a:pt x="8610600" y="463113"/>
                </a:cubicBezTo>
                <a:cubicBezTo>
                  <a:pt x="8619030" y="599491"/>
                  <a:pt x="8555671" y="776571"/>
                  <a:pt x="8610600" y="926225"/>
                </a:cubicBezTo>
                <a:cubicBezTo>
                  <a:pt x="8665529" y="1075879"/>
                  <a:pt x="8572950" y="1214006"/>
                  <a:pt x="8610600" y="1407862"/>
                </a:cubicBezTo>
                <a:cubicBezTo>
                  <a:pt x="8648250" y="1601718"/>
                  <a:pt x="8592799" y="1718975"/>
                  <a:pt x="8610600" y="1852450"/>
                </a:cubicBezTo>
                <a:cubicBezTo>
                  <a:pt x="8310778" y="1918310"/>
                  <a:pt x="8200435" y="1787571"/>
                  <a:pt x="7950454" y="1852450"/>
                </a:cubicBezTo>
                <a:cubicBezTo>
                  <a:pt x="7700473" y="1917329"/>
                  <a:pt x="7623541" y="1813914"/>
                  <a:pt x="7462520" y="1852450"/>
                </a:cubicBezTo>
                <a:cubicBezTo>
                  <a:pt x="7301499" y="1890986"/>
                  <a:pt x="7178537" y="1811815"/>
                  <a:pt x="6974586" y="1852450"/>
                </a:cubicBezTo>
                <a:cubicBezTo>
                  <a:pt x="6770635" y="1893085"/>
                  <a:pt x="6605269" y="1809886"/>
                  <a:pt x="6486652" y="1852450"/>
                </a:cubicBezTo>
                <a:cubicBezTo>
                  <a:pt x="6368035" y="1895014"/>
                  <a:pt x="6198202" y="1847312"/>
                  <a:pt x="5998718" y="1852450"/>
                </a:cubicBezTo>
                <a:cubicBezTo>
                  <a:pt x="5799234" y="1857588"/>
                  <a:pt x="5616678" y="1780935"/>
                  <a:pt x="5338572" y="1852450"/>
                </a:cubicBezTo>
                <a:cubicBezTo>
                  <a:pt x="5060466" y="1923965"/>
                  <a:pt x="5032325" y="1831141"/>
                  <a:pt x="4764532" y="1852450"/>
                </a:cubicBezTo>
                <a:cubicBezTo>
                  <a:pt x="4496739" y="1873759"/>
                  <a:pt x="4569618" y="1851408"/>
                  <a:pt x="4448810" y="1852450"/>
                </a:cubicBezTo>
                <a:cubicBezTo>
                  <a:pt x="4328002" y="1853492"/>
                  <a:pt x="4098755" y="1841621"/>
                  <a:pt x="3960876" y="1852450"/>
                </a:cubicBezTo>
                <a:cubicBezTo>
                  <a:pt x="3822997" y="1863279"/>
                  <a:pt x="3467713" y="1804648"/>
                  <a:pt x="3300730" y="1852450"/>
                </a:cubicBezTo>
                <a:cubicBezTo>
                  <a:pt x="3133747" y="1900252"/>
                  <a:pt x="3018916" y="1806963"/>
                  <a:pt x="2898902" y="1852450"/>
                </a:cubicBezTo>
                <a:cubicBezTo>
                  <a:pt x="2778888" y="1897937"/>
                  <a:pt x="2313478" y="1800480"/>
                  <a:pt x="2152650" y="1852450"/>
                </a:cubicBezTo>
                <a:cubicBezTo>
                  <a:pt x="1991822" y="1904420"/>
                  <a:pt x="1767860" y="1805257"/>
                  <a:pt x="1406398" y="1852450"/>
                </a:cubicBezTo>
                <a:cubicBezTo>
                  <a:pt x="1044936" y="1899643"/>
                  <a:pt x="1039576" y="1831023"/>
                  <a:pt x="832358" y="1852450"/>
                </a:cubicBezTo>
                <a:cubicBezTo>
                  <a:pt x="625140" y="1873877"/>
                  <a:pt x="262094" y="1820163"/>
                  <a:pt x="0" y="1852450"/>
                </a:cubicBezTo>
                <a:cubicBezTo>
                  <a:pt x="-5233" y="1715580"/>
                  <a:pt x="29020" y="1619079"/>
                  <a:pt x="0" y="1389338"/>
                </a:cubicBezTo>
                <a:cubicBezTo>
                  <a:pt x="-29020" y="1159597"/>
                  <a:pt x="23151" y="1056335"/>
                  <a:pt x="0" y="963274"/>
                </a:cubicBezTo>
                <a:cubicBezTo>
                  <a:pt x="-23151" y="870213"/>
                  <a:pt x="47022" y="636985"/>
                  <a:pt x="0" y="537211"/>
                </a:cubicBezTo>
                <a:cubicBezTo>
                  <a:pt x="-47022" y="437437"/>
                  <a:pt x="27194" y="147018"/>
                  <a:pt x="0" y="0"/>
                </a:cubicBezTo>
                <a:close/>
              </a:path>
              <a:path w="8610600" h="1852450" stroke="0" extrusionOk="0">
                <a:moveTo>
                  <a:pt x="0" y="0"/>
                </a:moveTo>
                <a:cubicBezTo>
                  <a:pt x="239264" y="-39250"/>
                  <a:pt x="345813" y="1919"/>
                  <a:pt x="487934" y="0"/>
                </a:cubicBezTo>
                <a:cubicBezTo>
                  <a:pt x="630055" y="-1919"/>
                  <a:pt x="717481" y="8214"/>
                  <a:pt x="803656" y="0"/>
                </a:cubicBezTo>
                <a:cubicBezTo>
                  <a:pt x="889831" y="-8214"/>
                  <a:pt x="1247868" y="21272"/>
                  <a:pt x="1549908" y="0"/>
                </a:cubicBezTo>
                <a:cubicBezTo>
                  <a:pt x="1851948" y="-21272"/>
                  <a:pt x="1916448" y="33334"/>
                  <a:pt x="2037842" y="0"/>
                </a:cubicBezTo>
                <a:cubicBezTo>
                  <a:pt x="2159236" y="-33334"/>
                  <a:pt x="2357697" y="32748"/>
                  <a:pt x="2525776" y="0"/>
                </a:cubicBezTo>
                <a:cubicBezTo>
                  <a:pt x="2693855" y="-32748"/>
                  <a:pt x="3051829" y="68295"/>
                  <a:pt x="3272028" y="0"/>
                </a:cubicBezTo>
                <a:cubicBezTo>
                  <a:pt x="3492227" y="-68295"/>
                  <a:pt x="3512563" y="47655"/>
                  <a:pt x="3673856" y="0"/>
                </a:cubicBezTo>
                <a:cubicBezTo>
                  <a:pt x="3835149" y="-47655"/>
                  <a:pt x="4144795" y="25331"/>
                  <a:pt x="4420108" y="0"/>
                </a:cubicBezTo>
                <a:cubicBezTo>
                  <a:pt x="4695421" y="-25331"/>
                  <a:pt x="4839877" y="82857"/>
                  <a:pt x="5166360" y="0"/>
                </a:cubicBezTo>
                <a:cubicBezTo>
                  <a:pt x="5492843" y="-82857"/>
                  <a:pt x="5561465" y="68240"/>
                  <a:pt x="5740400" y="0"/>
                </a:cubicBezTo>
                <a:cubicBezTo>
                  <a:pt x="5919335" y="-68240"/>
                  <a:pt x="6168974" y="64199"/>
                  <a:pt x="6486652" y="0"/>
                </a:cubicBezTo>
                <a:cubicBezTo>
                  <a:pt x="6804330" y="-64199"/>
                  <a:pt x="6838901" y="80"/>
                  <a:pt x="6974586" y="0"/>
                </a:cubicBezTo>
                <a:cubicBezTo>
                  <a:pt x="7110271" y="-80"/>
                  <a:pt x="7260975" y="28800"/>
                  <a:pt x="7462520" y="0"/>
                </a:cubicBezTo>
                <a:cubicBezTo>
                  <a:pt x="7664065" y="-28800"/>
                  <a:pt x="7882458" y="57704"/>
                  <a:pt x="8122666" y="0"/>
                </a:cubicBezTo>
                <a:cubicBezTo>
                  <a:pt x="8362874" y="-57704"/>
                  <a:pt x="8401920" y="48635"/>
                  <a:pt x="8610600" y="0"/>
                </a:cubicBezTo>
                <a:cubicBezTo>
                  <a:pt x="8629603" y="156722"/>
                  <a:pt x="8580458" y="341518"/>
                  <a:pt x="8610600" y="500162"/>
                </a:cubicBezTo>
                <a:cubicBezTo>
                  <a:pt x="8640742" y="658806"/>
                  <a:pt x="8559529" y="866736"/>
                  <a:pt x="8610600" y="981799"/>
                </a:cubicBezTo>
                <a:cubicBezTo>
                  <a:pt x="8661671" y="1096862"/>
                  <a:pt x="8510362" y="1599162"/>
                  <a:pt x="8610600" y="1852450"/>
                </a:cubicBezTo>
                <a:cubicBezTo>
                  <a:pt x="8385938" y="1893526"/>
                  <a:pt x="8222412" y="1810926"/>
                  <a:pt x="7950454" y="1852450"/>
                </a:cubicBezTo>
                <a:cubicBezTo>
                  <a:pt x="7678496" y="1893974"/>
                  <a:pt x="7661307" y="1805769"/>
                  <a:pt x="7548626" y="1852450"/>
                </a:cubicBezTo>
                <a:cubicBezTo>
                  <a:pt x="7435945" y="1899131"/>
                  <a:pt x="7084670" y="1790680"/>
                  <a:pt x="6802374" y="1852450"/>
                </a:cubicBezTo>
                <a:cubicBezTo>
                  <a:pt x="6520078" y="1914220"/>
                  <a:pt x="6351653" y="1822909"/>
                  <a:pt x="6228334" y="1852450"/>
                </a:cubicBezTo>
                <a:cubicBezTo>
                  <a:pt x="6105015" y="1881991"/>
                  <a:pt x="5995486" y="1827748"/>
                  <a:pt x="5826506" y="1852450"/>
                </a:cubicBezTo>
                <a:cubicBezTo>
                  <a:pt x="5657526" y="1877152"/>
                  <a:pt x="5436048" y="1822986"/>
                  <a:pt x="5252466" y="1852450"/>
                </a:cubicBezTo>
                <a:cubicBezTo>
                  <a:pt x="5068884" y="1881914"/>
                  <a:pt x="5083377" y="1837044"/>
                  <a:pt x="4936744" y="1852450"/>
                </a:cubicBezTo>
                <a:cubicBezTo>
                  <a:pt x="4790111" y="1867856"/>
                  <a:pt x="4749020" y="1815031"/>
                  <a:pt x="4621022" y="1852450"/>
                </a:cubicBezTo>
                <a:cubicBezTo>
                  <a:pt x="4493024" y="1889869"/>
                  <a:pt x="4291646" y="1824397"/>
                  <a:pt x="4046982" y="1852450"/>
                </a:cubicBezTo>
                <a:cubicBezTo>
                  <a:pt x="3802318" y="1880503"/>
                  <a:pt x="3751295" y="1843389"/>
                  <a:pt x="3645154" y="1852450"/>
                </a:cubicBezTo>
                <a:cubicBezTo>
                  <a:pt x="3539013" y="1861511"/>
                  <a:pt x="3216970" y="1776984"/>
                  <a:pt x="2985008" y="1852450"/>
                </a:cubicBezTo>
                <a:cubicBezTo>
                  <a:pt x="2753046" y="1927916"/>
                  <a:pt x="2744924" y="1837206"/>
                  <a:pt x="2583180" y="1852450"/>
                </a:cubicBezTo>
                <a:cubicBezTo>
                  <a:pt x="2421436" y="1867694"/>
                  <a:pt x="2087612" y="1822681"/>
                  <a:pt x="1923034" y="1852450"/>
                </a:cubicBezTo>
                <a:cubicBezTo>
                  <a:pt x="1758456" y="1882219"/>
                  <a:pt x="1741925" y="1823415"/>
                  <a:pt x="1607312" y="1852450"/>
                </a:cubicBezTo>
                <a:cubicBezTo>
                  <a:pt x="1472699" y="1881485"/>
                  <a:pt x="1174351" y="1798825"/>
                  <a:pt x="947166" y="1852450"/>
                </a:cubicBezTo>
                <a:cubicBezTo>
                  <a:pt x="719981" y="1906075"/>
                  <a:pt x="655346" y="1840823"/>
                  <a:pt x="545338" y="1852450"/>
                </a:cubicBezTo>
                <a:cubicBezTo>
                  <a:pt x="435330" y="1864077"/>
                  <a:pt x="117338" y="1847750"/>
                  <a:pt x="0" y="1852450"/>
                </a:cubicBezTo>
                <a:cubicBezTo>
                  <a:pt x="-19415" y="1707027"/>
                  <a:pt x="16507" y="1577554"/>
                  <a:pt x="0" y="1426387"/>
                </a:cubicBezTo>
                <a:cubicBezTo>
                  <a:pt x="-16507" y="1275220"/>
                  <a:pt x="59127" y="1074164"/>
                  <a:pt x="0" y="926225"/>
                </a:cubicBezTo>
                <a:cubicBezTo>
                  <a:pt x="-59127" y="778286"/>
                  <a:pt x="21276" y="626120"/>
                  <a:pt x="0" y="500162"/>
                </a:cubicBezTo>
                <a:cubicBezTo>
                  <a:pt x="-21276" y="374204"/>
                  <a:pt x="7034" y="103160"/>
                  <a:pt x="0" y="0"/>
                </a:cubicBezTo>
                <a:close/>
              </a:path>
            </a:pathLst>
          </a:custGeom>
          <a:ln>
            <a:solidFill>
              <a:srgbClr val="5F9B4B"/>
            </a:solidFill>
            <a:prstDash val="solid"/>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1659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1F20-FB25-4B8C-BFF1-7F6B87F40C5B}"/>
              </a:ext>
            </a:extLst>
          </p:cNvPr>
          <p:cNvSpPr>
            <a:spLocks noGrp="1"/>
          </p:cNvSpPr>
          <p:nvPr>
            <p:ph type="title"/>
          </p:nvPr>
        </p:nvSpPr>
        <p:spPr>
          <a:xfrm>
            <a:off x="457201" y="228600"/>
            <a:ext cx="6500112" cy="1168400"/>
          </a:xfrm>
        </p:spPr>
        <p:txBody>
          <a:bodyPr>
            <a:noAutofit/>
          </a:bodyPr>
          <a:lstStyle/>
          <a:p>
            <a:r>
              <a:rPr lang="en-US" sz="3600" dirty="0"/>
              <a:t>Late Payment of FIN Invoice</a:t>
            </a:r>
            <a:br>
              <a:rPr lang="en-US" sz="3600" dirty="0"/>
            </a:br>
            <a:r>
              <a:rPr lang="en-US" sz="3000" dirty="0"/>
              <a:t>Interest Schedule</a:t>
            </a:r>
          </a:p>
        </p:txBody>
      </p:sp>
      <p:sp>
        <p:nvSpPr>
          <p:cNvPr id="4" name="Slide Number Placeholder 3">
            <a:extLst>
              <a:ext uri="{FF2B5EF4-FFF2-40B4-BE49-F238E27FC236}">
                <a16:creationId xmlns:a16="http://schemas.microsoft.com/office/drawing/2014/main" id="{81DE6481-6E05-4ADF-9AF7-2ABCA8CF5EF8}"/>
              </a:ext>
            </a:extLst>
          </p:cNvPr>
          <p:cNvSpPr>
            <a:spLocks noGrp="1"/>
          </p:cNvSpPr>
          <p:nvPr>
            <p:ph type="sldNum" sz="quarter" idx="4"/>
          </p:nvPr>
        </p:nvSpPr>
        <p:spPr>
          <a:xfrm>
            <a:off x="8631264" y="6400801"/>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23</a:t>
            </a:fld>
            <a:endParaRPr lang="en-US" sz="1200" b="1"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89FAA99-D634-4019-AA7B-B27685986F7F}"/>
              </a:ext>
            </a:extLst>
          </p:cNvPr>
          <p:cNvSpPr/>
          <p:nvPr/>
        </p:nvSpPr>
        <p:spPr>
          <a:xfrm>
            <a:off x="0" y="5337412"/>
            <a:ext cx="9144000" cy="910988"/>
          </a:xfrm>
          <a:prstGeom prst="rect">
            <a:avLst/>
          </a:prstGeom>
          <a:solidFill>
            <a:srgbClr val="08AFE6"/>
          </a:solidFill>
        </p:spPr>
        <p:txBody>
          <a:bodyPr/>
          <a:lstStyle/>
          <a:p>
            <a:pPr lvl="0" algn="ctr"/>
            <a:r>
              <a:rPr lang="en-US" sz="2000" dirty="0">
                <a:latin typeface="Comic Sans MS" panose="030F0702030302020204" pitchFamily="66" charset="0"/>
              </a:rPr>
              <a:t>FIN100311</a:t>
            </a:r>
            <a:r>
              <a:rPr lang="en-US" sz="2000" dirty="0">
                <a:solidFill>
                  <a:srgbClr val="000000"/>
                </a:solidFill>
                <a:latin typeface="Comic Sans MS" panose="030F0702030302020204" pitchFamily="66" charset="0"/>
              </a:rPr>
              <a:t>1</a:t>
            </a:r>
            <a:r>
              <a:rPr lang="en-US" sz="2000" dirty="0">
                <a:latin typeface="Comic Sans MS" panose="030F0702030302020204" pitchFamily="66" charset="0"/>
              </a:rPr>
              <a:t>11 issued for Minimum Royalty due</a:t>
            </a:r>
          </a:p>
          <a:p>
            <a:pPr lvl="0" algn="ctr"/>
            <a:endParaRPr lang="en-US" sz="800" dirty="0">
              <a:latin typeface="Comic Sans MS" panose="030F0702030302020204" pitchFamily="66" charset="0"/>
            </a:endParaRPr>
          </a:p>
          <a:p>
            <a:pPr lvl="0" algn="ctr"/>
            <a:r>
              <a:rPr lang="en-US" sz="2000" dirty="0">
                <a:latin typeface="Comic Sans MS" panose="030F0702030302020204" pitchFamily="66" charset="0"/>
              </a:rPr>
              <a:t>04/30/2022 and 04/30/2019 at $84.00/lease year</a:t>
            </a:r>
          </a:p>
        </p:txBody>
      </p:sp>
      <p:pic>
        <p:nvPicPr>
          <p:cNvPr id="11" name="Picture 10" descr="Image of lines on interest invoice for the late payment of a FIN invoice">
            <a:extLst>
              <a:ext uri="{FF2B5EF4-FFF2-40B4-BE49-F238E27FC236}">
                <a16:creationId xmlns:a16="http://schemas.microsoft.com/office/drawing/2014/main" id="{2FA6C492-8BF6-4D29-99B5-98F959835688}"/>
              </a:ext>
            </a:extLst>
          </p:cNvPr>
          <p:cNvPicPr>
            <a:picLocks noChangeAspect="1"/>
          </p:cNvPicPr>
          <p:nvPr/>
        </p:nvPicPr>
        <p:blipFill>
          <a:blip r:embed="rId3"/>
          <a:stretch>
            <a:fillRect/>
          </a:stretch>
        </p:blipFill>
        <p:spPr>
          <a:xfrm>
            <a:off x="0" y="1593376"/>
            <a:ext cx="9144000" cy="3512024"/>
          </a:xfrm>
          <a:custGeom>
            <a:avLst/>
            <a:gdLst>
              <a:gd name="connsiteX0" fmla="*/ 0 w 9144000"/>
              <a:gd name="connsiteY0" fmla="*/ 0 h 3512024"/>
              <a:gd name="connsiteX1" fmla="*/ 480060 w 9144000"/>
              <a:gd name="connsiteY1" fmla="*/ 0 h 3512024"/>
              <a:gd name="connsiteX2" fmla="*/ 1051560 w 9144000"/>
              <a:gd name="connsiteY2" fmla="*/ 0 h 3512024"/>
              <a:gd name="connsiteX3" fmla="*/ 1714500 w 9144000"/>
              <a:gd name="connsiteY3" fmla="*/ 0 h 3512024"/>
              <a:gd name="connsiteX4" fmla="*/ 2377440 w 9144000"/>
              <a:gd name="connsiteY4" fmla="*/ 0 h 3512024"/>
              <a:gd name="connsiteX5" fmla="*/ 3040380 w 9144000"/>
              <a:gd name="connsiteY5" fmla="*/ 0 h 3512024"/>
              <a:gd name="connsiteX6" fmla="*/ 3794760 w 9144000"/>
              <a:gd name="connsiteY6" fmla="*/ 0 h 3512024"/>
              <a:gd name="connsiteX7" fmla="*/ 4366260 w 9144000"/>
              <a:gd name="connsiteY7" fmla="*/ 0 h 3512024"/>
              <a:gd name="connsiteX8" fmla="*/ 5029200 w 9144000"/>
              <a:gd name="connsiteY8" fmla="*/ 0 h 3512024"/>
              <a:gd name="connsiteX9" fmla="*/ 5600700 w 9144000"/>
              <a:gd name="connsiteY9" fmla="*/ 0 h 3512024"/>
              <a:gd name="connsiteX10" fmla="*/ 6172200 w 9144000"/>
              <a:gd name="connsiteY10" fmla="*/ 0 h 3512024"/>
              <a:gd name="connsiteX11" fmla="*/ 6743700 w 9144000"/>
              <a:gd name="connsiteY11" fmla="*/ 0 h 3512024"/>
              <a:gd name="connsiteX12" fmla="*/ 7040880 w 9144000"/>
              <a:gd name="connsiteY12" fmla="*/ 0 h 3512024"/>
              <a:gd name="connsiteX13" fmla="*/ 7703820 w 9144000"/>
              <a:gd name="connsiteY13" fmla="*/ 0 h 3512024"/>
              <a:gd name="connsiteX14" fmla="*/ 8001000 w 9144000"/>
              <a:gd name="connsiteY14" fmla="*/ 0 h 3512024"/>
              <a:gd name="connsiteX15" fmla="*/ 8572500 w 9144000"/>
              <a:gd name="connsiteY15" fmla="*/ 0 h 3512024"/>
              <a:gd name="connsiteX16" fmla="*/ 9144000 w 9144000"/>
              <a:gd name="connsiteY16" fmla="*/ 0 h 3512024"/>
              <a:gd name="connsiteX17" fmla="*/ 9144000 w 9144000"/>
              <a:gd name="connsiteY17" fmla="*/ 655578 h 3512024"/>
              <a:gd name="connsiteX18" fmla="*/ 9144000 w 9144000"/>
              <a:gd name="connsiteY18" fmla="*/ 1135554 h 3512024"/>
              <a:gd name="connsiteX19" fmla="*/ 9144000 w 9144000"/>
              <a:gd name="connsiteY19" fmla="*/ 1650651 h 3512024"/>
              <a:gd name="connsiteX20" fmla="*/ 9144000 w 9144000"/>
              <a:gd name="connsiteY20" fmla="*/ 2165748 h 3512024"/>
              <a:gd name="connsiteX21" fmla="*/ 9144000 w 9144000"/>
              <a:gd name="connsiteY21" fmla="*/ 2751085 h 3512024"/>
              <a:gd name="connsiteX22" fmla="*/ 9144000 w 9144000"/>
              <a:gd name="connsiteY22" fmla="*/ 3512024 h 3512024"/>
              <a:gd name="connsiteX23" fmla="*/ 8663940 w 9144000"/>
              <a:gd name="connsiteY23" fmla="*/ 3512024 h 3512024"/>
              <a:gd name="connsiteX24" fmla="*/ 8092440 w 9144000"/>
              <a:gd name="connsiteY24" fmla="*/ 3512024 h 3512024"/>
              <a:gd name="connsiteX25" fmla="*/ 7338060 w 9144000"/>
              <a:gd name="connsiteY25" fmla="*/ 3512024 h 3512024"/>
              <a:gd name="connsiteX26" fmla="*/ 6766560 w 9144000"/>
              <a:gd name="connsiteY26" fmla="*/ 3512024 h 3512024"/>
              <a:gd name="connsiteX27" fmla="*/ 6103620 w 9144000"/>
              <a:gd name="connsiteY27" fmla="*/ 3512024 h 3512024"/>
              <a:gd name="connsiteX28" fmla="*/ 5806440 w 9144000"/>
              <a:gd name="connsiteY28" fmla="*/ 3512024 h 3512024"/>
              <a:gd name="connsiteX29" fmla="*/ 5052060 w 9144000"/>
              <a:gd name="connsiteY29" fmla="*/ 3512024 h 3512024"/>
              <a:gd name="connsiteX30" fmla="*/ 4572000 w 9144000"/>
              <a:gd name="connsiteY30" fmla="*/ 3512024 h 3512024"/>
              <a:gd name="connsiteX31" fmla="*/ 3909060 w 9144000"/>
              <a:gd name="connsiteY31" fmla="*/ 3512024 h 3512024"/>
              <a:gd name="connsiteX32" fmla="*/ 3611880 w 9144000"/>
              <a:gd name="connsiteY32" fmla="*/ 3512024 h 3512024"/>
              <a:gd name="connsiteX33" fmla="*/ 2857500 w 9144000"/>
              <a:gd name="connsiteY33" fmla="*/ 3512024 h 3512024"/>
              <a:gd name="connsiteX34" fmla="*/ 2377440 w 9144000"/>
              <a:gd name="connsiteY34" fmla="*/ 3512024 h 3512024"/>
              <a:gd name="connsiteX35" fmla="*/ 1805940 w 9144000"/>
              <a:gd name="connsiteY35" fmla="*/ 3512024 h 3512024"/>
              <a:gd name="connsiteX36" fmla="*/ 1417320 w 9144000"/>
              <a:gd name="connsiteY36" fmla="*/ 3512024 h 3512024"/>
              <a:gd name="connsiteX37" fmla="*/ 754380 w 9144000"/>
              <a:gd name="connsiteY37" fmla="*/ 3512024 h 3512024"/>
              <a:gd name="connsiteX38" fmla="*/ 0 w 9144000"/>
              <a:gd name="connsiteY38" fmla="*/ 3512024 h 3512024"/>
              <a:gd name="connsiteX39" fmla="*/ 0 w 9144000"/>
              <a:gd name="connsiteY39" fmla="*/ 2961807 h 3512024"/>
              <a:gd name="connsiteX40" fmla="*/ 0 w 9144000"/>
              <a:gd name="connsiteY40" fmla="*/ 2481830 h 3512024"/>
              <a:gd name="connsiteX41" fmla="*/ 0 w 9144000"/>
              <a:gd name="connsiteY41" fmla="*/ 1861373 h 3512024"/>
              <a:gd name="connsiteX42" fmla="*/ 0 w 9144000"/>
              <a:gd name="connsiteY42" fmla="*/ 1276035 h 3512024"/>
              <a:gd name="connsiteX43" fmla="*/ 0 w 9144000"/>
              <a:gd name="connsiteY43" fmla="*/ 655578 h 3512024"/>
              <a:gd name="connsiteX44" fmla="*/ 0 w 9144000"/>
              <a:gd name="connsiteY44" fmla="*/ 0 h 3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44000" h="3512024" fill="none" extrusionOk="0">
                <a:moveTo>
                  <a:pt x="0" y="0"/>
                </a:moveTo>
                <a:cubicBezTo>
                  <a:pt x="158409" y="-7230"/>
                  <a:pt x="264905" y="44912"/>
                  <a:pt x="480060" y="0"/>
                </a:cubicBezTo>
                <a:cubicBezTo>
                  <a:pt x="695215" y="-44912"/>
                  <a:pt x="773371" y="67392"/>
                  <a:pt x="1051560" y="0"/>
                </a:cubicBezTo>
                <a:cubicBezTo>
                  <a:pt x="1329749" y="-67392"/>
                  <a:pt x="1485309" y="52697"/>
                  <a:pt x="1714500" y="0"/>
                </a:cubicBezTo>
                <a:cubicBezTo>
                  <a:pt x="1943691" y="-52697"/>
                  <a:pt x="2236100" y="19019"/>
                  <a:pt x="2377440" y="0"/>
                </a:cubicBezTo>
                <a:cubicBezTo>
                  <a:pt x="2518780" y="-19019"/>
                  <a:pt x="2795803" y="77963"/>
                  <a:pt x="3040380" y="0"/>
                </a:cubicBezTo>
                <a:cubicBezTo>
                  <a:pt x="3284957" y="-77963"/>
                  <a:pt x="3605822" y="34101"/>
                  <a:pt x="3794760" y="0"/>
                </a:cubicBezTo>
                <a:cubicBezTo>
                  <a:pt x="3983698" y="-34101"/>
                  <a:pt x="4081736" y="53641"/>
                  <a:pt x="4366260" y="0"/>
                </a:cubicBezTo>
                <a:cubicBezTo>
                  <a:pt x="4650784" y="-53641"/>
                  <a:pt x="4809700" y="64891"/>
                  <a:pt x="5029200" y="0"/>
                </a:cubicBezTo>
                <a:cubicBezTo>
                  <a:pt x="5248700" y="-64891"/>
                  <a:pt x="5458185" y="68194"/>
                  <a:pt x="5600700" y="0"/>
                </a:cubicBezTo>
                <a:cubicBezTo>
                  <a:pt x="5743215" y="-68194"/>
                  <a:pt x="5889019" y="51575"/>
                  <a:pt x="6172200" y="0"/>
                </a:cubicBezTo>
                <a:cubicBezTo>
                  <a:pt x="6455381" y="-51575"/>
                  <a:pt x="6579631" y="42442"/>
                  <a:pt x="6743700" y="0"/>
                </a:cubicBezTo>
                <a:cubicBezTo>
                  <a:pt x="6907769" y="-42442"/>
                  <a:pt x="6915407" y="23775"/>
                  <a:pt x="7040880" y="0"/>
                </a:cubicBezTo>
                <a:cubicBezTo>
                  <a:pt x="7166353" y="-23775"/>
                  <a:pt x="7402739" y="43868"/>
                  <a:pt x="7703820" y="0"/>
                </a:cubicBezTo>
                <a:cubicBezTo>
                  <a:pt x="8004901" y="-43868"/>
                  <a:pt x="7932196" y="33096"/>
                  <a:pt x="8001000" y="0"/>
                </a:cubicBezTo>
                <a:cubicBezTo>
                  <a:pt x="8069804" y="-33096"/>
                  <a:pt x="8355495" y="49732"/>
                  <a:pt x="8572500" y="0"/>
                </a:cubicBezTo>
                <a:cubicBezTo>
                  <a:pt x="8789505" y="-49732"/>
                  <a:pt x="9026512" y="13382"/>
                  <a:pt x="9144000" y="0"/>
                </a:cubicBezTo>
                <a:cubicBezTo>
                  <a:pt x="9152689" y="295461"/>
                  <a:pt x="9141122" y="395059"/>
                  <a:pt x="9144000" y="655578"/>
                </a:cubicBezTo>
                <a:cubicBezTo>
                  <a:pt x="9146878" y="916097"/>
                  <a:pt x="9094124" y="1027743"/>
                  <a:pt x="9144000" y="1135554"/>
                </a:cubicBezTo>
                <a:cubicBezTo>
                  <a:pt x="9193876" y="1243365"/>
                  <a:pt x="9123879" y="1536335"/>
                  <a:pt x="9144000" y="1650651"/>
                </a:cubicBezTo>
                <a:cubicBezTo>
                  <a:pt x="9164121" y="1764967"/>
                  <a:pt x="9112046" y="1974300"/>
                  <a:pt x="9144000" y="2165748"/>
                </a:cubicBezTo>
                <a:cubicBezTo>
                  <a:pt x="9175954" y="2357196"/>
                  <a:pt x="9088355" y="2459642"/>
                  <a:pt x="9144000" y="2751085"/>
                </a:cubicBezTo>
                <a:cubicBezTo>
                  <a:pt x="9199645" y="3042528"/>
                  <a:pt x="9121429" y="3216143"/>
                  <a:pt x="9144000" y="3512024"/>
                </a:cubicBezTo>
                <a:cubicBezTo>
                  <a:pt x="8930189" y="3566867"/>
                  <a:pt x="8779176" y="3465501"/>
                  <a:pt x="8663940" y="3512024"/>
                </a:cubicBezTo>
                <a:cubicBezTo>
                  <a:pt x="8548704" y="3558547"/>
                  <a:pt x="8262670" y="3474747"/>
                  <a:pt x="8092440" y="3512024"/>
                </a:cubicBezTo>
                <a:cubicBezTo>
                  <a:pt x="7922210" y="3549301"/>
                  <a:pt x="7489848" y="3474921"/>
                  <a:pt x="7338060" y="3512024"/>
                </a:cubicBezTo>
                <a:cubicBezTo>
                  <a:pt x="7186272" y="3549127"/>
                  <a:pt x="6892266" y="3511373"/>
                  <a:pt x="6766560" y="3512024"/>
                </a:cubicBezTo>
                <a:cubicBezTo>
                  <a:pt x="6640854" y="3512675"/>
                  <a:pt x="6376178" y="3447027"/>
                  <a:pt x="6103620" y="3512024"/>
                </a:cubicBezTo>
                <a:cubicBezTo>
                  <a:pt x="5831062" y="3577021"/>
                  <a:pt x="5903836" y="3502707"/>
                  <a:pt x="5806440" y="3512024"/>
                </a:cubicBezTo>
                <a:cubicBezTo>
                  <a:pt x="5709044" y="3521341"/>
                  <a:pt x="5285007" y="3457095"/>
                  <a:pt x="5052060" y="3512024"/>
                </a:cubicBezTo>
                <a:cubicBezTo>
                  <a:pt x="4819113" y="3566953"/>
                  <a:pt x="4799768" y="3462257"/>
                  <a:pt x="4572000" y="3512024"/>
                </a:cubicBezTo>
                <a:cubicBezTo>
                  <a:pt x="4344232" y="3561791"/>
                  <a:pt x="4076940" y="3455370"/>
                  <a:pt x="3909060" y="3512024"/>
                </a:cubicBezTo>
                <a:cubicBezTo>
                  <a:pt x="3741180" y="3568678"/>
                  <a:pt x="3703817" y="3504359"/>
                  <a:pt x="3611880" y="3512024"/>
                </a:cubicBezTo>
                <a:cubicBezTo>
                  <a:pt x="3519943" y="3519689"/>
                  <a:pt x="3186346" y="3489960"/>
                  <a:pt x="2857500" y="3512024"/>
                </a:cubicBezTo>
                <a:cubicBezTo>
                  <a:pt x="2528654" y="3534088"/>
                  <a:pt x="2541161" y="3480846"/>
                  <a:pt x="2377440" y="3512024"/>
                </a:cubicBezTo>
                <a:cubicBezTo>
                  <a:pt x="2213719" y="3543202"/>
                  <a:pt x="1925239" y="3482869"/>
                  <a:pt x="1805940" y="3512024"/>
                </a:cubicBezTo>
                <a:cubicBezTo>
                  <a:pt x="1686641" y="3541179"/>
                  <a:pt x="1600171" y="3510243"/>
                  <a:pt x="1417320" y="3512024"/>
                </a:cubicBezTo>
                <a:cubicBezTo>
                  <a:pt x="1234469" y="3513805"/>
                  <a:pt x="1001304" y="3457155"/>
                  <a:pt x="754380" y="3512024"/>
                </a:cubicBezTo>
                <a:cubicBezTo>
                  <a:pt x="507456" y="3566893"/>
                  <a:pt x="270282" y="3491390"/>
                  <a:pt x="0" y="3512024"/>
                </a:cubicBezTo>
                <a:cubicBezTo>
                  <a:pt x="-64681" y="3324039"/>
                  <a:pt x="58373" y="3170842"/>
                  <a:pt x="0" y="2961807"/>
                </a:cubicBezTo>
                <a:cubicBezTo>
                  <a:pt x="-58373" y="2752772"/>
                  <a:pt x="54040" y="2600086"/>
                  <a:pt x="0" y="2481830"/>
                </a:cubicBezTo>
                <a:cubicBezTo>
                  <a:pt x="-54040" y="2363574"/>
                  <a:pt x="59468" y="2141639"/>
                  <a:pt x="0" y="1861373"/>
                </a:cubicBezTo>
                <a:cubicBezTo>
                  <a:pt x="-59468" y="1581107"/>
                  <a:pt x="55943" y="1450542"/>
                  <a:pt x="0" y="1276035"/>
                </a:cubicBezTo>
                <a:cubicBezTo>
                  <a:pt x="-55943" y="1101528"/>
                  <a:pt x="48714" y="860064"/>
                  <a:pt x="0" y="655578"/>
                </a:cubicBezTo>
                <a:cubicBezTo>
                  <a:pt x="-48714" y="451092"/>
                  <a:pt x="24983" y="263993"/>
                  <a:pt x="0" y="0"/>
                </a:cubicBezTo>
                <a:close/>
              </a:path>
              <a:path w="9144000" h="3512024" stroke="0" extrusionOk="0">
                <a:moveTo>
                  <a:pt x="0" y="0"/>
                </a:moveTo>
                <a:cubicBezTo>
                  <a:pt x="208060" y="-22851"/>
                  <a:pt x="244539" y="5790"/>
                  <a:pt x="480060" y="0"/>
                </a:cubicBezTo>
                <a:cubicBezTo>
                  <a:pt x="715581" y="-5790"/>
                  <a:pt x="649383" y="1265"/>
                  <a:pt x="777240" y="0"/>
                </a:cubicBezTo>
                <a:cubicBezTo>
                  <a:pt x="905097" y="-1265"/>
                  <a:pt x="1301485" y="69370"/>
                  <a:pt x="1531620" y="0"/>
                </a:cubicBezTo>
                <a:cubicBezTo>
                  <a:pt x="1761755" y="-69370"/>
                  <a:pt x="1873259" y="32481"/>
                  <a:pt x="2011680" y="0"/>
                </a:cubicBezTo>
                <a:cubicBezTo>
                  <a:pt x="2150101" y="-32481"/>
                  <a:pt x="2390501" y="55364"/>
                  <a:pt x="2491740" y="0"/>
                </a:cubicBezTo>
                <a:cubicBezTo>
                  <a:pt x="2592979" y="-55364"/>
                  <a:pt x="2946883" y="47813"/>
                  <a:pt x="3246120" y="0"/>
                </a:cubicBezTo>
                <a:cubicBezTo>
                  <a:pt x="3545357" y="-47813"/>
                  <a:pt x="3485394" y="19186"/>
                  <a:pt x="3634740" y="0"/>
                </a:cubicBezTo>
                <a:cubicBezTo>
                  <a:pt x="3784086" y="-19186"/>
                  <a:pt x="4018439" y="72209"/>
                  <a:pt x="4389120" y="0"/>
                </a:cubicBezTo>
                <a:cubicBezTo>
                  <a:pt x="4759801" y="-72209"/>
                  <a:pt x="4969075" y="78407"/>
                  <a:pt x="5143500" y="0"/>
                </a:cubicBezTo>
                <a:cubicBezTo>
                  <a:pt x="5317925" y="-78407"/>
                  <a:pt x="5483930" y="6061"/>
                  <a:pt x="5715000" y="0"/>
                </a:cubicBezTo>
                <a:cubicBezTo>
                  <a:pt x="5946070" y="-6061"/>
                  <a:pt x="6237373" y="18662"/>
                  <a:pt x="6469380" y="0"/>
                </a:cubicBezTo>
                <a:cubicBezTo>
                  <a:pt x="6701387" y="-18662"/>
                  <a:pt x="6793238" y="52109"/>
                  <a:pt x="6949440" y="0"/>
                </a:cubicBezTo>
                <a:cubicBezTo>
                  <a:pt x="7105642" y="-52109"/>
                  <a:pt x="7258964" y="24167"/>
                  <a:pt x="7429500" y="0"/>
                </a:cubicBezTo>
                <a:cubicBezTo>
                  <a:pt x="7600036" y="-24167"/>
                  <a:pt x="7779242" y="64379"/>
                  <a:pt x="8092440" y="0"/>
                </a:cubicBezTo>
                <a:cubicBezTo>
                  <a:pt x="8405638" y="-64379"/>
                  <a:pt x="8393387" y="22971"/>
                  <a:pt x="8572500" y="0"/>
                </a:cubicBezTo>
                <a:cubicBezTo>
                  <a:pt x="8751613" y="-22971"/>
                  <a:pt x="8928623" y="14505"/>
                  <a:pt x="9144000" y="0"/>
                </a:cubicBezTo>
                <a:cubicBezTo>
                  <a:pt x="9156019" y="175518"/>
                  <a:pt x="9082000" y="442774"/>
                  <a:pt x="9144000" y="655578"/>
                </a:cubicBezTo>
                <a:cubicBezTo>
                  <a:pt x="9206000" y="868382"/>
                  <a:pt x="9092082" y="1019868"/>
                  <a:pt x="9144000" y="1276035"/>
                </a:cubicBezTo>
                <a:cubicBezTo>
                  <a:pt x="9195918" y="1532202"/>
                  <a:pt x="9092986" y="1600118"/>
                  <a:pt x="9144000" y="1896493"/>
                </a:cubicBezTo>
                <a:cubicBezTo>
                  <a:pt x="9195014" y="2192868"/>
                  <a:pt x="9134356" y="2240382"/>
                  <a:pt x="9144000" y="2376470"/>
                </a:cubicBezTo>
                <a:cubicBezTo>
                  <a:pt x="9153644" y="2512558"/>
                  <a:pt x="9083996" y="2651894"/>
                  <a:pt x="9144000" y="2891566"/>
                </a:cubicBezTo>
                <a:cubicBezTo>
                  <a:pt x="9204004" y="3131238"/>
                  <a:pt x="9114153" y="3276616"/>
                  <a:pt x="9144000" y="3512024"/>
                </a:cubicBezTo>
                <a:cubicBezTo>
                  <a:pt x="8956403" y="3542613"/>
                  <a:pt x="8814004" y="3466413"/>
                  <a:pt x="8663940" y="3512024"/>
                </a:cubicBezTo>
                <a:cubicBezTo>
                  <a:pt x="8513876" y="3557635"/>
                  <a:pt x="8242768" y="3497190"/>
                  <a:pt x="8092440" y="3512024"/>
                </a:cubicBezTo>
                <a:cubicBezTo>
                  <a:pt x="7942112" y="3526858"/>
                  <a:pt x="7903033" y="3508292"/>
                  <a:pt x="7795260" y="3512024"/>
                </a:cubicBezTo>
                <a:cubicBezTo>
                  <a:pt x="7687487" y="3515756"/>
                  <a:pt x="7606696" y="3488229"/>
                  <a:pt x="7498080" y="3512024"/>
                </a:cubicBezTo>
                <a:cubicBezTo>
                  <a:pt x="7389464" y="3535819"/>
                  <a:pt x="7160857" y="3476656"/>
                  <a:pt x="6926580" y="3512024"/>
                </a:cubicBezTo>
                <a:cubicBezTo>
                  <a:pt x="6692303" y="3547392"/>
                  <a:pt x="6623024" y="3475836"/>
                  <a:pt x="6537960" y="3512024"/>
                </a:cubicBezTo>
                <a:cubicBezTo>
                  <a:pt x="6452896" y="3548212"/>
                  <a:pt x="6203314" y="3502700"/>
                  <a:pt x="5875020" y="3512024"/>
                </a:cubicBezTo>
                <a:cubicBezTo>
                  <a:pt x="5546726" y="3521348"/>
                  <a:pt x="5578449" y="3507631"/>
                  <a:pt x="5486400" y="3512024"/>
                </a:cubicBezTo>
                <a:cubicBezTo>
                  <a:pt x="5394351" y="3516417"/>
                  <a:pt x="5009621" y="3485791"/>
                  <a:pt x="4823460" y="3512024"/>
                </a:cubicBezTo>
                <a:cubicBezTo>
                  <a:pt x="4637299" y="3538257"/>
                  <a:pt x="4599559" y="3478661"/>
                  <a:pt x="4526280" y="3512024"/>
                </a:cubicBezTo>
                <a:cubicBezTo>
                  <a:pt x="4453001" y="3545387"/>
                  <a:pt x="3998561" y="3495554"/>
                  <a:pt x="3863340" y="3512024"/>
                </a:cubicBezTo>
                <a:cubicBezTo>
                  <a:pt x="3728119" y="3528494"/>
                  <a:pt x="3575586" y="3476866"/>
                  <a:pt x="3474720" y="3512024"/>
                </a:cubicBezTo>
                <a:cubicBezTo>
                  <a:pt x="3373854" y="3547182"/>
                  <a:pt x="3287701" y="3479557"/>
                  <a:pt x="3177540" y="3512024"/>
                </a:cubicBezTo>
                <a:cubicBezTo>
                  <a:pt x="3067379" y="3544491"/>
                  <a:pt x="2898854" y="3482234"/>
                  <a:pt x="2788920" y="3512024"/>
                </a:cubicBezTo>
                <a:cubicBezTo>
                  <a:pt x="2678986" y="3541814"/>
                  <a:pt x="2309596" y="3483730"/>
                  <a:pt x="2125980" y="3512024"/>
                </a:cubicBezTo>
                <a:cubicBezTo>
                  <a:pt x="1942364" y="3540318"/>
                  <a:pt x="1854939" y="3470826"/>
                  <a:pt x="1737360" y="3512024"/>
                </a:cubicBezTo>
                <a:cubicBezTo>
                  <a:pt x="1619781" y="3553222"/>
                  <a:pt x="1578083" y="3493159"/>
                  <a:pt x="1440180" y="3512024"/>
                </a:cubicBezTo>
                <a:cubicBezTo>
                  <a:pt x="1302277" y="3530889"/>
                  <a:pt x="1156836" y="3496267"/>
                  <a:pt x="1051560" y="3512024"/>
                </a:cubicBezTo>
                <a:cubicBezTo>
                  <a:pt x="946284" y="3527781"/>
                  <a:pt x="722307" y="3487904"/>
                  <a:pt x="571500" y="3512024"/>
                </a:cubicBezTo>
                <a:cubicBezTo>
                  <a:pt x="420693" y="3536144"/>
                  <a:pt x="163602" y="3475028"/>
                  <a:pt x="0" y="3512024"/>
                </a:cubicBezTo>
                <a:cubicBezTo>
                  <a:pt x="-35057" y="3397023"/>
                  <a:pt x="14596" y="3113832"/>
                  <a:pt x="0" y="2996927"/>
                </a:cubicBezTo>
                <a:cubicBezTo>
                  <a:pt x="-14596" y="2880022"/>
                  <a:pt x="47791" y="2623087"/>
                  <a:pt x="0" y="2481830"/>
                </a:cubicBezTo>
                <a:cubicBezTo>
                  <a:pt x="-47791" y="2340573"/>
                  <a:pt x="2850" y="2056501"/>
                  <a:pt x="0" y="1896493"/>
                </a:cubicBezTo>
                <a:cubicBezTo>
                  <a:pt x="-2850" y="1736485"/>
                  <a:pt x="5410" y="1517242"/>
                  <a:pt x="0" y="1311156"/>
                </a:cubicBezTo>
                <a:cubicBezTo>
                  <a:pt x="-5410" y="1105070"/>
                  <a:pt x="63938" y="882425"/>
                  <a:pt x="0" y="725818"/>
                </a:cubicBezTo>
                <a:cubicBezTo>
                  <a:pt x="-63938" y="569211"/>
                  <a:pt x="24233" y="307104"/>
                  <a:pt x="0" y="0"/>
                </a:cubicBezTo>
                <a:close/>
              </a:path>
            </a:pathLst>
          </a:custGeom>
          <a:ln w="12700">
            <a:solidFill>
              <a:srgbClr val="5F9B4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44987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6500112" cy="1219200"/>
          </a:xfrm>
        </p:spPr>
        <p:txBody>
          <a:bodyPr>
            <a:noAutofit/>
          </a:bodyPr>
          <a:lstStyle/>
          <a:p>
            <a:r>
              <a:rPr lang="en-US" sz="3600" dirty="0"/>
              <a:t>INT Invoice Example</a:t>
            </a:r>
            <a:br>
              <a:rPr lang="en-US" sz="3600" dirty="0"/>
            </a:br>
            <a:r>
              <a:rPr lang="en-US" sz="3000" dirty="0"/>
              <a:t>Insufficient Estimate</a:t>
            </a:r>
          </a:p>
        </p:txBody>
      </p:sp>
      <p:sp>
        <p:nvSpPr>
          <p:cNvPr id="4" name="Slide Number Placeholder 3"/>
          <p:cNvSpPr>
            <a:spLocks noGrp="1"/>
          </p:cNvSpPr>
          <p:nvPr>
            <p:ph type="sldNum" sz="quarter" idx="4"/>
          </p:nvPr>
        </p:nvSpPr>
        <p:spPr>
          <a:xfrm>
            <a:off x="8620981" y="6400801"/>
            <a:ext cx="512638" cy="431202"/>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24</a:t>
            </a:fld>
            <a:endParaRPr lang="en-US" sz="1200" b="1" dirty="0">
              <a:solidFill>
                <a:schemeClr val="tx1"/>
              </a:solidFill>
              <a:latin typeface="Calibri" panose="020F0502020204030204" pitchFamily="34" charset="0"/>
              <a:cs typeface="Calibri" panose="020F0502020204030204" pitchFamily="34" charset="0"/>
            </a:endParaRPr>
          </a:p>
        </p:txBody>
      </p:sp>
      <p:graphicFrame>
        <p:nvGraphicFramePr>
          <p:cNvPr id="7" name="Content Placeholder 6" descr="Sales Date 08/2022 due 09/30/2022, extended due date with estimate is 10/31/2022; therefore, extended estimate period is 10/01/2022 - 10/31/2022">
            <a:extLst>
              <a:ext uri="{FF2B5EF4-FFF2-40B4-BE49-F238E27FC236}">
                <a16:creationId xmlns:a16="http://schemas.microsoft.com/office/drawing/2014/main" id="{5CBF1D64-334F-9F37-091C-2B16D55B5D7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332146575"/>
              </p:ext>
            </p:extLst>
          </p:nvPr>
        </p:nvGraphicFramePr>
        <p:xfrm>
          <a:off x="457200" y="3505200"/>
          <a:ext cx="8534400" cy="165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016F120-5625-9CFB-FF20-3329DF7CABFA}"/>
              </a:ext>
            </a:extLst>
          </p:cNvPr>
          <p:cNvSpPr txBox="1"/>
          <p:nvPr/>
        </p:nvSpPr>
        <p:spPr>
          <a:xfrm>
            <a:off x="0" y="5574268"/>
            <a:ext cx="9144000" cy="415498"/>
          </a:xfrm>
          <a:prstGeom prst="rect">
            <a:avLst/>
          </a:prstGeom>
          <a:solidFill>
            <a:srgbClr val="2B3990"/>
          </a:solidFill>
        </p:spPr>
        <p:txBody>
          <a:bodyPr wrap="square">
            <a:spAutoFit/>
          </a:bodyPr>
          <a:lstStyle/>
          <a:p>
            <a:pPr marL="0" lvl="0" indent="0" algn="ctr">
              <a:buNone/>
            </a:pPr>
            <a:r>
              <a:rPr lang="en-US" sz="2100" i="1" dirty="0">
                <a:solidFill>
                  <a:schemeClr val="bg1"/>
                </a:solidFill>
              </a:rPr>
              <a:t>If reporting is received after 10/31/2022, estimate due date will NOT be extended</a:t>
            </a:r>
          </a:p>
        </p:txBody>
      </p:sp>
      <p:pic>
        <p:nvPicPr>
          <p:cNvPr id="10" name="Picture 9" descr="Image of details from Insufficient Estimate report included with mailed invoice">
            <a:extLst>
              <a:ext uri="{FF2B5EF4-FFF2-40B4-BE49-F238E27FC236}">
                <a16:creationId xmlns:a16="http://schemas.microsoft.com/office/drawing/2014/main" id="{5390B388-B8BC-5E53-0ABF-18B5F37B89D2}"/>
              </a:ext>
            </a:extLst>
          </p:cNvPr>
          <p:cNvPicPr>
            <a:picLocks noChangeAspect="1"/>
          </p:cNvPicPr>
          <p:nvPr/>
        </p:nvPicPr>
        <p:blipFill>
          <a:blip r:embed="rId8"/>
          <a:stretch>
            <a:fillRect/>
          </a:stretch>
        </p:blipFill>
        <p:spPr>
          <a:xfrm>
            <a:off x="90487" y="1981200"/>
            <a:ext cx="8963025" cy="1295400"/>
          </a:xfrm>
          <a:prstGeom prst="rect">
            <a:avLst/>
          </a:prstGeom>
          <a:ln>
            <a:solidFill>
              <a:srgbClr val="08AFE6"/>
            </a:solidFill>
            <a:extLst>
              <a:ext uri="{C807C97D-BFC1-408E-A445-0C87EB9F89A2}">
                <ask:lineSketchStyleProps xmlns:ask="http://schemas.microsoft.com/office/drawing/2018/sketchyshapes" sd="1219033472">
                  <a:custGeom>
                    <a:avLst/>
                    <a:gdLst>
                      <a:gd name="connsiteX0" fmla="*/ 0 w 8963025"/>
                      <a:gd name="connsiteY0" fmla="*/ 0 h 1295400"/>
                      <a:gd name="connsiteX1" fmla="*/ 8963025 w 8963025"/>
                      <a:gd name="connsiteY1" fmla="*/ 0 h 1295400"/>
                      <a:gd name="connsiteX2" fmla="*/ 8963025 w 8963025"/>
                      <a:gd name="connsiteY2" fmla="*/ 1295400 h 1295400"/>
                      <a:gd name="connsiteX3" fmla="*/ 0 w 8963025"/>
                      <a:gd name="connsiteY3" fmla="*/ 1295400 h 1295400"/>
                      <a:gd name="connsiteX4" fmla="*/ 0 w 8963025"/>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025" h="1295400" fill="none" extrusionOk="0">
                        <a:moveTo>
                          <a:pt x="0" y="0"/>
                        </a:moveTo>
                        <a:cubicBezTo>
                          <a:pt x="1642367" y="-49533"/>
                          <a:pt x="6171848" y="-14809"/>
                          <a:pt x="8963025" y="0"/>
                        </a:cubicBezTo>
                        <a:cubicBezTo>
                          <a:pt x="8904430" y="373277"/>
                          <a:pt x="8846656" y="991032"/>
                          <a:pt x="8963025" y="1295400"/>
                        </a:cubicBezTo>
                        <a:cubicBezTo>
                          <a:pt x="6007844" y="1247169"/>
                          <a:pt x="4079520" y="1379855"/>
                          <a:pt x="0" y="1295400"/>
                        </a:cubicBezTo>
                        <a:cubicBezTo>
                          <a:pt x="28161" y="687315"/>
                          <a:pt x="12919" y="324157"/>
                          <a:pt x="0" y="0"/>
                        </a:cubicBezTo>
                        <a:close/>
                      </a:path>
                      <a:path w="8963025" h="1295400" stroke="0" extrusionOk="0">
                        <a:moveTo>
                          <a:pt x="0" y="0"/>
                        </a:moveTo>
                        <a:cubicBezTo>
                          <a:pt x="1323017" y="118645"/>
                          <a:pt x="6243768" y="116012"/>
                          <a:pt x="8963025" y="0"/>
                        </a:cubicBezTo>
                        <a:cubicBezTo>
                          <a:pt x="8963457" y="546541"/>
                          <a:pt x="9037198" y="830746"/>
                          <a:pt x="8963025" y="1295400"/>
                        </a:cubicBezTo>
                        <a:cubicBezTo>
                          <a:pt x="6708464" y="1430000"/>
                          <a:pt x="1130698" y="1138204"/>
                          <a:pt x="0" y="1295400"/>
                        </a:cubicBezTo>
                        <a:cubicBezTo>
                          <a:pt x="80487" y="788829"/>
                          <a:pt x="-32426" y="578496"/>
                          <a:pt x="0" y="0"/>
                        </a:cubicBezTo>
                        <a:close/>
                      </a:path>
                    </a:pathLst>
                  </a:custGeom>
                  <ask:type>
                    <ask:lineSketchNone/>
                  </ask:type>
                </ask:lineSketchStyleProps>
              </a:ext>
            </a:extLst>
          </a:ln>
        </p:spPr>
      </p:pic>
    </p:spTree>
    <p:extLst>
      <p:ext uri="{BB962C8B-B14F-4D97-AF65-F5344CB8AC3E}">
        <p14:creationId xmlns:p14="http://schemas.microsoft.com/office/powerpoint/2010/main" val="37924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8F8F-C6E3-48F9-A4A2-9A67A0B7F599}"/>
              </a:ext>
            </a:extLst>
          </p:cNvPr>
          <p:cNvSpPr>
            <a:spLocks noGrp="1"/>
          </p:cNvSpPr>
          <p:nvPr>
            <p:ph type="title"/>
          </p:nvPr>
        </p:nvSpPr>
        <p:spPr>
          <a:xfrm>
            <a:off x="457201" y="304800"/>
            <a:ext cx="6500112" cy="1168400"/>
          </a:xfrm>
        </p:spPr>
        <p:txBody>
          <a:bodyPr>
            <a:noAutofit/>
          </a:bodyPr>
          <a:lstStyle/>
          <a:p>
            <a:r>
              <a:rPr lang="en-US" sz="3600" dirty="0"/>
              <a:t>Insufficient Estimate</a:t>
            </a:r>
            <a:br>
              <a:rPr lang="en-US" sz="3600" dirty="0"/>
            </a:br>
            <a:r>
              <a:rPr lang="en-US" sz="3000" dirty="0"/>
              <a:t>Interest Schedule</a:t>
            </a:r>
          </a:p>
        </p:txBody>
      </p:sp>
      <p:pic>
        <p:nvPicPr>
          <p:cNvPr id="19" name="Picture 18" descr="Image showing insufficient estimate interest details including sales date, due date, payment date, variance (or, principal), interest period, and days late">
            <a:extLst>
              <a:ext uri="{FF2B5EF4-FFF2-40B4-BE49-F238E27FC236}">
                <a16:creationId xmlns:a16="http://schemas.microsoft.com/office/drawing/2014/main" id="{75425D1E-28AE-46BC-B21C-11EED54262E7}"/>
              </a:ext>
            </a:extLst>
          </p:cNvPr>
          <p:cNvPicPr>
            <a:picLocks noChangeAspect="1"/>
          </p:cNvPicPr>
          <p:nvPr/>
        </p:nvPicPr>
        <p:blipFill>
          <a:blip r:embed="rId3"/>
          <a:stretch>
            <a:fillRect/>
          </a:stretch>
        </p:blipFill>
        <p:spPr>
          <a:xfrm>
            <a:off x="0" y="1982839"/>
            <a:ext cx="9144000" cy="1369961"/>
          </a:xfrm>
          <a:custGeom>
            <a:avLst/>
            <a:gdLst>
              <a:gd name="connsiteX0" fmla="*/ 0 w 9144000"/>
              <a:gd name="connsiteY0" fmla="*/ 0 h 1369961"/>
              <a:gd name="connsiteX1" fmla="*/ 744583 w 9144000"/>
              <a:gd name="connsiteY1" fmla="*/ 0 h 1369961"/>
              <a:gd name="connsiteX2" fmla="*/ 1580606 w 9144000"/>
              <a:gd name="connsiteY2" fmla="*/ 0 h 1369961"/>
              <a:gd name="connsiteX3" fmla="*/ 2050869 w 9144000"/>
              <a:gd name="connsiteY3" fmla="*/ 0 h 1369961"/>
              <a:gd name="connsiteX4" fmla="*/ 2795451 w 9144000"/>
              <a:gd name="connsiteY4" fmla="*/ 0 h 1369961"/>
              <a:gd name="connsiteX5" fmla="*/ 3265714 w 9144000"/>
              <a:gd name="connsiteY5" fmla="*/ 0 h 1369961"/>
              <a:gd name="connsiteX6" fmla="*/ 3918857 w 9144000"/>
              <a:gd name="connsiteY6" fmla="*/ 0 h 1369961"/>
              <a:gd name="connsiteX7" fmla="*/ 4663440 w 9144000"/>
              <a:gd name="connsiteY7" fmla="*/ 0 h 1369961"/>
              <a:gd name="connsiteX8" fmla="*/ 5042263 w 9144000"/>
              <a:gd name="connsiteY8" fmla="*/ 0 h 1369961"/>
              <a:gd name="connsiteX9" fmla="*/ 5421086 w 9144000"/>
              <a:gd name="connsiteY9" fmla="*/ 0 h 1369961"/>
              <a:gd name="connsiteX10" fmla="*/ 6257109 w 9144000"/>
              <a:gd name="connsiteY10" fmla="*/ 0 h 1369961"/>
              <a:gd name="connsiteX11" fmla="*/ 6910251 w 9144000"/>
              <a:gd name="connsiteY11" fmla="*/ 0 h 1369961"/>
              <a:gd name="connsiteX12" fmla="*/ 7289074 w 9144000"/>
              <a:gd name="connsiteY12" fmla="*/ 0 h 1369961"/>
              <a:gd name="connsiteX13" fmla="*/ 7942217 w 9144000"/>
              <a:gd name="connsiteY13" fmla="*/ 0 h 1369961"/>
              <a:gd name="connsiteX14" fmla="*/ 9144000 w 9144000"/>
              <a:gd name="connsiteY14" fmla="*/ 0 h 1369961"/>
              <a:gd name="connsiteX15" fmla="*/ 9144000 w 9144000"/>
              <a:gd name="connsiteY15" fmla="*/ 671281 h 1369961"/>
              <a:gd name="connsiteX16" fmla="*/ 9144000 w 9144000"/>
              <a:gd name="connsiteY16" fmla="*/ 1369961 h 1369961"/>
              <a:gd name="connsiteX17" fmla="*/ 8765177 w 9144000"/>
              <a:gd name="connsiteY17" fmla="*/ 1369961 h 1369961"/>
              <a:gd name="connsiteX18" fmla="*/ 7929154 w 9144000"/>
              <a:gd name="connsiteY18" fmla="*/ 1369961 h 1369961"/>
              <a:gd name="connsiteX19" fmla="*/ 7184571 w 9144000"/>
              <a:gd name="connsiteY19" fmla="*/ 1369961 h 1369961"/>
              <a:gd name="connsiteX20" fmla="*/ 6439989 w 9144000"/>
              <a:gd name="connsiteY20" fmla="*/ 1369961 h 1369961"/>
              <a:gd name="connsiteX21" fmla="*/ 5695406 w 9144000"/>
              <a:gd name="connsiteY21" fmla="*/ 1369961 h 1369961"/>
              <a:gd name="connsiteX22" fmla="*/ 5225143 w 9144000"/>
              <a:gd name="connsiteY22" fmla="*/ 1369961 h 1369961"/>
              <a:gd name="connsiteX23" fmla="*/ 4389120 w 9144000"/>
              <a:gd name="connsiteY23" fmla="*/ 1369961 h 1369961"/>
              <a:gd name="connsiteX24" fmla="*/ 3735977 w 9144000"/>
              <a:gd name="connsiteY24" fmla="*/ 1369961 h 1369961"/>
              <a:gd name="connsiteX25" fmla="*/ 3357154 w 9144000"/>
              <a:gd name="connsiteY25" fmla="*/ 1369961 h 1369961"/>
              <a:gd name="connsiteX26" fmla="*/ 2704011 w 9144000"/>
              <a:gd name="connsiteY26" fmla="*/ 1369961 h 1369961"/>
              <a:gd name="connsiteX27" fmla="*/ 2142309 w 9144000"/>
              <a:gd name="connsiteY27" fmla="*/ 1369961 h 1369961"/>
              <a:gd name="connsiteX28" fmla="*/ 1580606 w 9144000"/>
              <a:gd name="connsiteY28" fmla="*/ 1369961 h 1369961"/>
              <a:gd name="connsiteX29" fmla="*/ 1018903 w 9144000"/>
              <a:gd name="connsiteY29" fmla="*/ 1369961 h 1369961"/>
              <a:gd name="connsiteX30" fmla="*/ 0 w 9144000"/>
              <a:gd name="connsiteY30" fmla="*/ 1369961 h 1369961"/>
              <a:gd name="connsiteX31" fmla="*/ 0 w 9144000"/>
              <a:gd name="connsiteY31" fmla="*/ 671281 h 1369961"/>
              <a:gd name="connsiteX32" fmla="*/ 0 w 9144000"/>
              <a:gd name="connsiteY32" fmla="*/ 0 h 136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44000" h="1369961" fill="none" extrusionOk="0">
                <a:moveTo>
                  <a:pt x="0" y="0"/>
                </a:moveTo>
                <a:cubicBezTo>
                  <a:pt x="262395" y="35323"/>
                  <a:pt x="382833" y="-13091"/>
                  <a:pt x="744583" y="0"/>
                </a:cubicBezTo>
                <a:cubicBezTo>
                  <a:pt x="1106333" y="13091"/>
                  <a:pt x="1231879" y="14118"/>
                  <a:pt x="1580606" y="0"/>
                </a:cubicBezTo>
                <a:cubicBezTo>
                  <a:pt x="1929333" y="-14118"/>
                  <a:pt x="1903382" y="-18911"/>
                  <a:pt x="2050869" y="0"/>
                </a:cubicBezTo>
                <a:cubicBezTo>
                  <a:pt x="2198356" y="18911"/>
                  <a:pt x="2566448" y="13634"/>
                  <a:pt x="2795451" y="0"/>
                </a:cubicBezTo>
                <a:cubicBezTo>
                  <a:pt x="3024454" y="-13634"/>
                  <a:pt x="3038784" y="21107"/>
                  <a:pt x="3265714" y="0"/>
                </a:cubicBezTo>
                <a:cubicBezTo>
                  <a:pt x="3492644" y="-21107"/>
                  <a:pt x="3767452" y="-25774"/>
                  <a:pt x="3918857" y="0"/>
                </a:cubicBezTo>
                <a:cubicBezTo>
                  <a:pt x="4070262" y="25774"/>
                  <a:pt x="4397538" y="-27905"/>
                  <a:pt x="4663440" y="0"/>
                </a:cubicBezTo>
                <a:cubicBezTo>
                  <a:pt x="4929342" y="27905"/>
                  <a:pt x="4860320" y="3204"/>
                  <a:pt x="5042263" y="0"/>
                </a:cubicBezTo>
                <a:cubicBezTo>
                  <a:pt x="5224206" y="-3204"/>
                  <a:pt x="5318848" y="-5061"/>
                  <a:pt x="5421086" y="0"/>
                </a:cubicBezTo>
                <a:cubicBezTo>
                  <a:pt x="5523324" y="5061"/>
                  <a:pt x="5858063" y="-5431"/>
                  <a:pt x="6257109" y="0"/>
                </a:cubicBezTo>
                <a:cubicBezTo>
                  <a:pt x="6656155" y="5431"/>
                  <a:pt x="6696681" y="-5805"/>
                  <a:pt x="6910251" y="0"/>
                </a:cubicBezTo>
                <a:cubicBezTo>
                  <a:pt x="7123821" y="5805"/>
                  <a:pt x="7174362" y="16437"/>
                  <a:pt x="7289074" y="0"/>
                </a:cubicBezTo>
                <a:cubicBezTo>
                  <a:pt x="7403786" y="-16437"/>
                  <a:pt x="7716966" y="8318"/>
                  <a:pt x="7942217" y="0"/>
                </a:cubicBezTo>
                <a:cubicBezTo>
                  <a:pt x="8167468" y="-8318"/>
                  <a:pt x="8753983" y="-41292"/>
                  <a:pt x="9144000" y="0"/>
                </a:cubicBezTo>
                <a:cubicBezTo>
                  <a:pt x="9175175" y="300670"/>
                  <a:pt x="9112843" y="478964"/>
                  <a:pt x="9144000" y="671281"/>
                </a:cubicBezTo>
                <a:cubicBezTo>
                  <a:pt x="9175157" y="863598"/>
                  <a:pt x="9150263" y="1030443"/>
                  <a:pt x="9144000" y="1369961"/>
                </a:cubicBezTo>
                <a:cubicBezTo>
                  <a:pt x="8988970" y="1380261"/>
                  <a:pt x="8866044" y="1376789"/>
                  <a:pt x="8765177" y="1369961"/>
                </a:cubicBezTo>
                <a:cubicBezTo>
                  <a:pt x="8664310" y="1363133"/>
                  <a:pt x="8307230" y="1409582"/>
                  <a:pt x="7929154" y="1369961"/>
                </a:cubicBezTo>
                <a:cubicBezTo>
                  <a:pt x="7551078" y="1330340"/>
                  <a:pt x="7499748" y="1360000"/>
                  <a:pt x="7184571" y="1369961"/>
                </a:cubicBezTo>
                <a:cubicBezTo>
                  <a:pt x="6869394" y="1379922"/>
                  <a:pt x="6636692" y="1350889"/>
                  <a:pt x="6439989" y="1369961"/>
                </a:cubicBezTo>
                <a:cubicBezTo>
                  <a:pt x="6243286" y="1389033"/>
                  <a:pt x="5997961" y="1380735"/>
                  <a:pt x="5695406" y="1369961"/>
                </a:cubicBezTo>
                <a:cubicBezTo>
                  <a:pt x="5392851" y="1359187"/>
                  <a:pt x="5342275" y="1382469"/>
                  <a:pt x="5225143" y="1369961"/>
                </a:cubicBezTo>
                <a:cubicBezTo>
                  <a:pt x="5108011" y="1357453"/>
                  <a:pt x="4779838" y="1332571"/>
                  <a:pt x="4389120" y="1369961"/>
                </a:cubicBezTo>
                <a:cubicBezTo>
                  <a:pt x="3998402" y="1407351"/>
                  <a:pt x="3962958" y="1394780"/>
                  <a:pt x="3735977" y="1369961"/>
                </a:cubicBezTo>
                <a:cubicBezTo>
                  <a:pt x="3508996" y="1345142"/>
                  <a:pt x="3439339" y="1378945"/>
                  <a:pt x="3357154" y="1369961"/>
                </a:cubicBezTo>
                <a:cubicBezTo>
                  <a:pt x="3274969" y="1360977"/>
                  <a:pt x="2881294" y="1387214"/>
                  <a:pt x="2704011" y="1369961"/>
                </a:cubicBezTo>
                <a:cubicBezTo>
                  <a:pt x="2526728" y="1352708"/>
                  <a:pt x="2311240" y="1356768"/>
                  <a:pt x="2142309" y="1369961"/>
                </a:cubicBezTo>
                <a:cubicBezTo>
                  <a:pt x="1973378" y="1383154"/>
                  <a:pt x="1820108" y="1346274"/>
                  <a:pt x="1580606" y="1369961"/>
                </a:cubicBezTo>
                <a:cubicBezTo>
                  <a:pt x="1341104" y="1393648"/>
                  <a:pt x="1159507" y="1357850"/>
                  <a:pt x="1018903" y="1369961"/>
                </a:cubicBezTo>
                <a:cubicBezTo>
                  <a:pt x="878299" y="1382072"/>
                  <a:pt x="259087" y="1414333"/>
                  <a:pt x="0" y="1369961"/>
                </a:cubicBezTo>
                <a:cubicBezTo>
                  <a:pt x="9380" y="1223741"/>
                  <a:pt x="12276" y="934631"/>
                  <a:pt x="0" y="671281"/>
                </a:cubicBezTo>
                <a:cubicBezTo>
                  <a:pt x="-12276" y="407931"/>
                  <a:pt x="23966" y="197617"/>
                  <a:pt x="0" y="0"/>
                </a:cubicBezTo>
                <a:close/>
              </a:path>
              <a:path w="9144000" h="1369961" stroke="0" extrusionOk="0">
                <a:moveTo>
                  <a:pt x="0" y="0"/>
                </a:moveTo>
                <a:cubicBezTo>
                  <a:pt x="198878" y="-10557"/>
                  <a:pt x="407088" y="-8082"/>
                  <a:pt x="561703" y="0"/>
                </a:cubicBezTo>
                <a:cubicBezTo>
                  <a:pt x="716318" y="8082"/>
                  <a:pt x="835202" y="-18772"/>
                  <a:pt x="940526" y="0"/>
                </a:cubicBezTo>
                <a:cubicBezTo>
                  <a:pt x="1045850" y="18772"/>
                  <a:pt x="1393324" y="-3579"/>
                  <a:pt x="1776549" y="0"/>
                </a:cubicBezTo>
                <a:cubicBezTo>
                  <a:pt x="2159774" y="3579"/>
                  <a:pt x="2190081" y="-10610"/>
                  <a:pt x="2338251" y="0"/>
                </a:cubicBezTo>
                <a:cubicBezTo>
                  <a:pt x="2486421" y="10610"/>
                  <a:pt x="2645997" y="17984"/>
                  <a:pt x="2899954" y="0"/>
                </a:cubicBezTo>
                <a:cubicBezTo>
                  <a:pt x="3153911" y="-17984"/>
                  <a:pt x="3493774" y="11651"/>
                  <a:pt x="3735977" y="0"/>
                </a:cubicBezTo>
                <a:cubicBezTo>
                  <a:pt x="3978180" y="-11651"/>
                  <a:pt x="4089476" y="16082"/>
                  <a:pt x="4206240" y="0"/>
                </a:cubicBezTo>
                <a:cubicBezTo>
                  <a:pt x="4323004" y="-16082"/>
                  <a:pt x="4870551" y="33406"/>
                  <a:pt x="5042263" y="0"/>
                </a:cubicBezTo>
                <a:cubicBezTo>
                  <a:pt x="5213975" y="-33406"/>
                  <a:pt x="5518384" y="-39039"/>
                  <a:pt x="5878286" y="0"/>
                </a:cubicBezTo>
                <a:cubicBezTo>
                  <a:pt x="6238188" y="39039"/>
                  <a:pt x="6358789" y="24913"/>
                  <a:pt x="6531429" y="0"/>
                </a:cubicBezTo>
                <a:cubicBezTo>
                  <a:pt x="6704069" y="-24913"/>
                  <a:pt x="7047419" y="-5128"/>
                  <a:pt x="7367451" y="0"/>
                </a:cubicBezTo>
                <a:cubicBezTo>
                  <a:pt x="7687483" y="5128"/>
                  <a:pt x="7814430" y="-16092"/>
                  <a:pt x="7929154" y="0"/>
                </a:cubicBezTo>
                <a:cubicBezTo>
                  <a:pt x="8043878" y="16092"/>
                  <a:pt x="8250575" y="-17929"/>
                  <a:pt x="8490857" y="0"/>
                </a:cubicBezTo>
                <a:cubicBezTo>
                  <a:pt x="8731139" y="17929"/>
                  <a:pt x="8898894" y="-15257"/>
                  <a:pt x="9144000" y="0"/>
                </a:cubicBezTo>
                <a:cubicBezTo>
                  <a:pt x="9166832" y="318102"/>
                  <a:pt x="9142227" y="532868"/>
                  <a:pt x="9144000" y="671281"/>
                </a:cubicBezTo>
                <a:cubicBezTo>
                  <a:pt x="9145773" y="809694"/>
                  <a:pt x="9143591" y="1127457"/>
                  <a:pt x="9144000" y="1369961"/>
                </a:cubicBezTo>
                <a:cubicBezTo>
                  <a:pt x="8945849" y="1371761"/>
                  <a:pt x="8642473" y="1371951"/>
                  <a:pt x="8399417" y="1369961"/>
                </a:cubicBezTo>
                <a:cubicBezTo>
                  <a:pt x="8156361" y="1367971"/>
                  <a:pt x="8000910" y="1350258"/>
                  <a:pt x="7746274" y="1369961"/>
                </a:cubicBezTo>
                <a:cubicBezTo>
                  <a:pt x="7491638" y="1389664"/>
                  <a:pt x="7539137" y="1375977"/>
                  <a:pt x="7367451" y="1369961"/>
                </a:cubicBezTo>
                <a:cubicBezTo>
                  <a:pt x="7195765" y="1363945"/>
                  <a:pt x="7103813" y="1353131"/>
                  <a:pt x="6897189" y="1369961"/>
                </a:cubicBezTo>
                <a:cubicBezTo>
                  <a:pt x="6690565" y="1386791"/>
                  <a:pt x="6424425" y="1389373"/>
                  <a:pt x="6061166" y="1369961"/>
                </a:cubicBezTo>
                <a:cubicBezTo>
                  <a:pt x="5697907" y="1350549"/>
                  <a:pt x="5680290" y="1374213"/>
                  <a:pt x="5408023" y="1369961"/>
                </a:cubicBezTo>
                <a:cubicBezTo>
                  <a:pt x="5135756" y="1365709"/>
                  <a:pt x="5104702" y="1352563"/>
                  <a:pt x="4937760" y="1369961"/>
                </a:cubicBezTo>
                <a:cubicBezTo>
                  <a:pt x="4770818" y="1387359"/>
                  <a:pt x="4524353" y="1368423"/>
                  <a:pt x="4284617" y="1369961"/>
                </a:cubicBezTo>
                <a:cubicBezTo>
                  <a:pt x="4044881" y="1371499"/>
                  <a:pt x="4062748" y="1388452"/>
                  <a:pt x="3905794" y="1369961"/>
                </a:cubicBezTo>
                <a:cubicBezTo>
                  <a:pt x="3748840" y="1351470"/>
                  <a:pt x="3669854" y="1360346"/>
                  <a:pt x="3526971" y="1369961"/>
                </a:cubicBezTo>
                <a:cubicBezTo>
                  <a:pt x="3384088" y="1379576"/>
                  <a:pt x="3195773" y="1345477"/>
                  <a:pt x="2873829" y="1369961"/>
                </a:cubicBezTo>
                <a:cubicBezTo>
                  <a:pt x="2551885" y="1394445"/>
                  <a:pt x="2520987" y="1356243"/>
                  <a:pt x="2403566" y="1369961"/>
                </a:cubicBezTo>
                <a:cubicBezTo>
                  <a:pt x="2286145" y="1383679"/>
                  <a:pt x="1914274" y="1344380"/>
                  <a:pt x="1658983" y="1369961"/>
                </a:cubicBezTo>
                <a:cubicBezTo>
                  <a:pt x="1403692" y="1395542"/>
                  <a:pt x="1353305" y="1355761"/>
                  <a:pt x="1188720" y="1369961"/>
                </a:cubicBezTo>
                <a:cubicBezTo>
                  <a:pt x="1024135" y="1384161"/>
                  <a:pt x="516889" y="1428767"/>
                  <a:pt x="0" y="1369961"/>
                </a:cubicBezTo>
                <a:cubicBezTo>
                  <a:pt x="-13862" y="1189309"/>
                  <a:pt x="25535" y="910118"/>
                  <a:pt x="0" y="726079"/>
                </a:cubicBezTo>
                <a:cubicBezTo>
                  <a:pt x="-25535" y="542040"/>
                  <a:pt x="-23124" y="152569"/>
                  <a:pt x="0" y="0"/>
                </a:cubicBezTo>
                <a:close/>
              </a:path>
            </a:pathLst>
          </a:custGeom>
          <a:ln w="12700">
            <a:solidFill>
              <a:schemeClr val="lt1">
                <a:hueOff val="0"/>
                <a:satOff val="0"/>
                <a:lumOff val="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graphicFrame>
        <p:nvGraphicFramePr>
          <p:cNvPr id="5" name="Diagram 4" descr="Explains the variance above the estimate balance shouldn't have received an additional month in which to remit payment">
            <a:extLst>
              <a:ext uri="{FF2B5EF4-FFF2-40B4-BE49-F238E27FC236}">
                <a16:creationId xmlns:a16="http://schemas.microsoft.com/office/drawing/2014/main" id="{C9592512-D149-7ECF-E765-4D6FA69385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5758586"/>
              </p:ext>
            </p:extLst>
          </p:nvPr>
        </p:nvGraphicFramePr>
        <p:xfrm>
          <a:off x="609599" y="3733800"/>
          <a:ext cx="7924800" cy="236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AF902567-A734-4C98-8DDE-DD4B84A6CA4D}"/>
              </a:ext>
            </a:extLst>
          </p:cNvPr>
          <p:cNvSpPr>
            <a:spLocks noGrp="1"/>
          </p:cNvSpPr>
          <p:nvPr>
            <p:ph type="sldNum" sz="quarter" idx="4"/>
          </p:nvPr>
        </p:nvSpPr>
        <p:spPr>
          <a:xfrm>
            <a:off x="8631362" y="6400801"/>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25</a:t>
            </a:fld>
            <a:endParaRPr lang="en-US" sz="1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368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B43F-5788-416D-81BB-CFD6B5992276}"/>
              </a:ext>
            </a:extLst>
          </p:cNvPr>
          <p:cNvSpPr>
            <a:spLocks noGrp="1"/>
          </p:cNvSpPr>
          <p:nvPr>
            <p:ph type="title"/>
          </p:nvPr>
        </p:nvSpPr>
        <p:spPr>
          <a:xfrm>
            <a:off x="457200" y="304800"/>
            <a:ext cx="7086600" cy="1143000"/>
          </a:xfrm>
          <a:solidFill>
            <a:schemeClr val="bg1"/>
          </a:solidFill>
        </p:spPr>
        <p:txBody>
          <a:bodyPr>
            <a:noAutofit/>
          </a:bodyPr>
          <a:lstStyle/>
          <a:p>
            <a:r>
              <a:rPr lang="en-US" sz="3600" dirty="0"/>
              <a:t>Insufficient Estimate</a:t>
            </a:r>
            <a:br>
              <a:rPr lang="en-US" sz="3600" dirty="0"/>
            </a:br>
            <a:r>
              <a:rPr lang="en-US" sz="3000" dirty="0" err="1"/>
              <a:t>Estimate</a:t>
            </a:r>
            <a:r>
              <a:rPr lang="en-US" sz="3000" dirty="0"/>
              <a:t> Exception Bill Details</a:t>
            </a:r>
          </a:p>
        </p:txBody>
      </p:sp>
      <p:sp>
        <p:nvSpPr>
          <p:cNvPr id="4" name="Slide Number Placeholder 3">
            <a:extLst>
              <a:ext uri="{FF2B5EF4-FFF2-40B4-BE49-F238E27FC236}">
                <a16:creationId xmlns:a16="http://schemas.microsoft.com/office/drawing/2014/main" id="{250F7079-E69A-4628-AD0A-4D46C5DBD925}"/>
              </a:ext>
            </a:extLst>
          </p:cNvPr>
          <p:cNvSpPr>
            <a:spLocks noGrp="1"/>
          </p:cNvSpPr>
          <p:nvPr>
            <p:ph type="sldNum" sz="quarter" idx="4"/>
          </p:nvPr>
        </p:nvSpPr>
        <p:spPr>
          <a:xfrm>
            <a:off x="8631362" y="6400801"/>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26</a:t>
            </a:fld>
            <a:endParaRPr lang="en-US" sz="1200" b="1"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11E339E-2E8B-4B28-92E0-6386CB129298}"/>
              </a:ext>
            </a:extLst>
          </p:cNvPr>
          <p:cNvSpPr txBox="1"/>
          <p:nvPr/>
        </p:nvSpPr>
        <p:spPr>
          <a:xfrm>
            <a:off x="0" y="5029200"/>
            <a:ext cx="9144000" cy="816636"/>
          </a:xfrm>
          <a:prstGeom prst="rect">
            <a:avLst/>
          </a:prstGeom>
        </p:spPr>
        <p:txBody>
          <a:bodyPr vert="horz" wrap="square" lIns="91440" tIns="45720" rIns="91440" bIns="45720" rtlCol="0" anchor="ctr">
            <a:noAutofit/>
          </a:bodyPr>
          <a:lstStyle/>
          <a:p>
            <a:pPr algn="ctr"/>
            <a:r>
              <a:rPr lang="en-US" sz="1900" b="1" dirty="0">
                <a:solidFill>
                  <a:srgbClr val="21532E"/>
                </a:solidFill>
                <a:latin typeface="Arial" panose="020B0604020202020204" pitchFamily="34" charset="0"/>
                <a:cs typeface="Arial" panose="020B0604020202020204" pitchFamily="34" charset="0"/>
              </a:rPr>
              <a:t>Interest due from 10/01/2022 to 10/31/2022 on estimate variance</a:t>
            </a:r>
          </a:p>
          <a:p>
            <a:pPr algn="ctr"/>
            <a:r>
              <a:rPr lang="en-US" sz="1900" b="1" dirty="0">
                <a:solidFill>
                  <a:srgbClr val="21532E"/>
                </a:solidFill>
                <a:latin typeface="Arial" panose="020B0604020202020204" pitchFamily="34" charset="0"/>
                <a:cs typeface="Arial" panose="020B0604020202020204" pitchFamily="34" charset="0"/>
              </a:rPr>
              <a:t>(the amount not covered by an estimate)</a:t>
            </a:r>
          </a:p>
        </p:txBody>
      </p:sp>
      <p:pic>
        <p:nvPicPr>
          <p:cNvPr id="5" name="Picture 4" descr="Image showing insufficient estimate details that determine variance (or, principal) including estimate balance and royalties used in calculation">
            <a:extLst>
              <a:ext uri="{FF2B5EF4-FFF2-40B4-BE49-F238E27FC236}">
                <a16:creationId xmlns:a16="http://schemas.microsoft.com/office/drawing/2014/main" id="{0612291A-7CB0-45EC-8338-B209CD64226E}"/>
              </a:ext>
            </a:extLst>
          </p:cNvPr>
          <p:cNvPicPr>
            <a:picLocks noChangeAspect="1"/>
          </p:cNvPicPr>
          <p:nvPr/>
        </p:nvPicPr>
        <p:blipFill>
          <a:blip r:embed="rId3"/>
          <a:stretch>
            <a:fillRect/>
          </a:stretch>
        </p:blipFill>
        <p:spPr>
          <a:xfrm>
            <a:off x="0" y="1866151"/>
            <a:ext cx="9144000" cy="2858249"/>
          </a:xfrm>
          <a:prstGeom prst="rect">
            <a:avLst/>
          </a:prstGeom>
        </p:spPr>
      </p:pic>
    </p:spTree>
    <p:extLst>
      <p:ext uri="{BB962C8B-B14F-4D97-AF65-F5344CB8AC3E}">
        <p14:creationId xmlns:p14="http://schemas.microsoft.com/office/powerpoint/2010/main" val="80104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04DFB1-B729-6FE7-CA34-21B04E8A81B9}"/>
              </a:ext>
            </a:extLst>
          </p:cNvPr>
          <p:cNvSpPr>
            <a:spLocks noGrp="1"/>
          </p:cNvSpPr>
          <p:nvPr>
            <p:ph type="title"/>
          </p:nvPr>
        </p:nvSpPr>
        <p:spPr>
          <a:xfrm>
            <a:off x="0" y="2087599"/>
            <a:ext cx="9144000" cy="1798601"/>
          </a:xfrm>
        </p:spPr>
        <p:txBody>
          <a:bodyPr>
            <a:noAutofit/>
          </a:bodyPr>
          <a:lstStyle/>
          <a:p>
            <a:r>
              <a:rPr lang="en-US" sz="6600" dirty="0">
                <a:solidFill>
                  <a:srgbClr val="2B3990"/>
                </a:solidFill>
              </a:rPr>
              <a:t>Supplemental Information</a:t>
            </a:r>
          </a:p>
        </p:txBody>
      </p:sp>
      <p:sp>
        <p:nvSpPr>
          <p:cNvPr id="7" name="Text Placeholder 6">
            <a:extLst>
              <a:ext uri="{FF2B5EF4-FFF2-40B4-BE49-F238E27FC236}">
                <a16:creationId xmlns:a16="http://schemas.microsoft.com/office/drawing/2014/main" id="{1E939C75-7DB8-149D-E352-41B6E615A43B}"/>
              </a:ext>
            </a:extLst>
          </p:cNvPr>
          <p:cNvSpPr>
            <a:spLocks noGrp="1"/>
          </p:cNvSpPr>
          <p:nvPr>
            <p:ph type="body" idx="1"/>
          </p:nvPr>
        </p:nvSpPr>
        <p:spPr>
          <a:xfrm>
            <a:off x="0" y="4363724"/>
            <a:ext cx="9144000" cy="970276"/>
          </a:xfrm>
        </p:spPr>
        <p:txBody>
          <a:bodyPr/>
          <a:lstStyle/>
          <a:p>
            <a:r>
              <a:rPr lang="en-US" b="1" dirty="0">
                <a:solidFill>
                  <a:srgbClr val="2B3990"/>
                </a:solidFill>
              </a:rPr>
              <a:t>Adjustment Reason Code 35 and Cross Lease Netting</a:t>
            </a:r>
          </a:p>
        </p:txBody>
      </p:sp>
    </p:spTree>
    <p:extLst>
      <p:ext uri="{BB962C8B-B14F-4D97-AF65-F5344CB8AC3E}">
        <p14:creationId xmlns:p14="http://schemas.microsoft.com/office/powerpoint/2010/main" val="187568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9774-FCC4-46A4-9FF8-84D08E4D2683}"/>
              </a:ext>
            </a:extLst>
          </p:cNvPr>
          <p:cNvSpPr>
            <a:spLocks noGrp="1"/>
          </p:cNvSpPr>
          <p:nvPr>
            <p:ph type="title"/>
          </p:nvPr>
        </p:nvSpPr>
        <p:spPr>
          <a:xfrm>
            <a:off x="228600" y="304800"/>
            <a:ext cx="7467600" cy="1219200"/>
          </a:xfrm>
        </p:spPr>
        <p:txBody>
          <a:bodyPr>
            <a:noAutofit/>
          </a:bodyPr>
          <a:lstStyle/>
          <a:p>
            <a:r>
              <a:rPr lang="en-US" sz="3600" dirty="0"/>
              <a:t>Adjustment Reason Code (ARC) 35</a:t>
            </a:r>
            <a:br>
              <a:rPr lang="en-US" sz="3400" dirty="0"/>
            </a:br>
            <a:r>
              <a:rPr lang="en-US" sz="3000" dirty="0"/>
              <a:t>Agreement-Related Adjustments</a:t>
            </a:r>
          </a:p>
        </p:txBody>
      </p:sp>
      <p:graphicFrame>
        <p:nvGraphicFramePr>
          <p:cNvPr id="15" name="Diagram 14" descr="Unit agreement, communitization agreement, participating area">
            <a:extLst>
              <a:ext uri="{FF2B5EF4-FFF2-40B4-BE49-F238E27FC236}">
                <a16:creationId xmlns:a16="http://schemas.microsoft.com/office/drawing/2014/main" id="{F81ED8B5-F23D-B572-49E3-6FD408E115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9236603"/>
              </p:ext>
            </p:extLst>
          </p:nvPr>
        </p:nvGraphicFramePr>
        <p:xfrm>
          <a:off x="0" y="1688102"/>
          <a:ext cx="9144000" cy="644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7085D0CC-18E0-D921-08A8-49C9524C917F}"/>
              </a:ext>
            </a:extLst>
          </p:cNvPr>
          <p:cNvSpPr txBox="1"/>
          <p:nvPr/>
        </p:nvSpPr>
        <p:spPr>
          <a:xfrm>
            <a:off x="0" y="2612648"/>
            <a:ext cx="9144000" cy="892552"/>
          </a:xfrm>
          <a:prstGeom prst="rect">
            <a:avLst/>
          </a:prstGeom>
          <a:noFill/>
        </p:spPr>
        <p:txBody>
          <a:bodyPr wrap="square">
            <a:spAutoFit/>
          </a:bodyPr>
          <a:lstStyle/>
          <a:p>
            <a:pPr marL="0" lvl="0" indent="0" algn="ctr">
              <a:buNone/>
            </a:pPr>
            <a:r>
              <a:rPr lang="en-US" sz="2600" b="1" i="1" dirty="0">
                <a:solidFill>
                  <a:srgbClr val="2B3990"/>
                </a:solidFill>
                <a:latin typeface="Arial" panose="020B0604020202020204" pitchFamily="34" charset="0"/>
                <a:cs typeface="Arial" panose="020B0604020202020204" pitchFamily="34" charset="0"/>
              </a:rPr>
              <a:t>For a new or revised agreement, royalty due date is </a:t>
            </a:r>
          </a:p>
          <a:p>
            <a:pPr marL="0" lvl="0" indent="0" algn="ctr">
              <a:buNone/>
            </a:pPr>
            <a:r>
              <a:rPr lang="en-US" sz="2600" b="1" i="1" dirty="0">
                <a:solidFill>
                  <a:srgbClr val="2B3990"/>
                </a:solidFill>
                <a:latin typeface="Arial" panose="020B0604020202020204" pitchFamily="34" charset="0"/>
                <a:cs typeface="Arial" panose="020B0604020202020204" pitchFamily="34" charset="0"/>
              </a:rPr>
              <a:t>last day of month </a:t>
            </a:r>
            <a:r>
              <a:rPr lang="en-US" sz="2600" b="1" i="1" u="sng" dirty="0">
                <a:solidFill>
                  <a:srgbClr val="2B3990"/>
                </a:solidFill>
                <a:latin typeface="Arial" panose="020B0604020202020204" pitchFamily="34" charset="0"/>
                <a:cs typeface="Arial" panose="020B0604020202020204" pitchFamily="34" charset="0"/>
              </a:rPr>
              <a:t>after</a:t>
            </a:r>
            <a:r>
              <a:rPr lang="en-US" sz="2600" b="1" i="1" dirty="0">
                <a:solidFill>
                  <a:srgbClr val="2B3990"/>
                </a:solidFill>
                <a:latin typeface="Arial" panose="020B0604020202020204" pitchFamily="34" charset="0"/>
                <a:cs typeface="Arial" panose="020B0604020202020204" pitchFamily="34" charset="0"/>
              </a:rPr>
              <a:t> date of approval letter</a:t>
            </a:r>
          </a:p>
        </p:txBody>
      </p:sp>
      <p:graphicFrame>
        <p:nvGraphicFramePr>
          <p:cNvPr id="14" name="Content Placeholder 8" descr="2014 reporting - sales dates between agreement effective date and approval date, use ARC 35; sales dates prior to agreement effective date and/or after BLM approval date, use ARC 10">
            <a:extLst>
              <a:ext uri="{FF2B5EF4-FFF2-40B4-BE49-F238E27FC236}">
                <a16:creationId xmlns:a16="http://schemas.microsoft.com/office/drawing/2014/main" id="{C43A285B-148C-7FF1-A3C5-C98885D6FD7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39069603"/>
              </p:ext>
            </p:extLst>
          </p:nvPr>
        </p:nvGraphicFramePr>
        <p:xfrm>
          <a:off x="0" y="3753820"/>
          <a:ext cx="9144000" cy="25707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a:extLst>
              <a:ext uri="{FF2B5EF4-FFF2-40B4-BE49-F238E27FC236}">
                <a16:creationId xmlns:a16="http://schemas.microsoft.com/office/drawing/2014/main" id="{2A70177E-2743-4962-8665-4CE4E105C46A}"/>
              </a:ext>
            </a:extLst>
          </p:cNvPr>
          <p:cNvSpPr>
            <a:spLocks noGrp="1"/>
          </p:cNvSpPr>
          <p:nvPr>
            <p:ph type="sldNum" sz="quarter" idx="4"/>
          </p:nvPr>
        </p:nvSpPr>
        <p:spPr>
          <a:xfrm>
            <a:off x="8631362" y="6400801"/>
            <a:ext cx="512638"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9431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86600" cy="685800"/>
          </a:xfrm>
        </p:spPr>
        <p:txBody>
          <a:bodyPr>
            <a:noAutofit/>
          </a:bodyPr>
          <a:lstStyle/>
          <a:p>
            <a:r>
              <a:rPr lang="en-US" sz="3600" dirty="0"/>
              <a:t>Agreement Example</a:t>
            </a:r>
          </a:p>
        </p:txBody>
      </p:sp>
      <p:sp>
        <p:nvSpPr>
          <p:cNvPr id="4" name="Slide Number Placeholder 3"/>
          <p:cNvSpPr>
            <a:spLocks noGrp="1"/>
          </p:cNvSpPr>
          <p:nvPr>
            <p:ph type="sldNum" sz="quarter" idx="4"/>
          </p:nvPr>
        </p:nvSpPr>
        <p:spPr>
          <a:xfrm>
            <a:off x="8631362" y="6400801"/>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29</a:t>
            </a:fld>
            <a:endParaRPr lang="en-US" sz="1200" b="1" dirty="0">
              <a:solidFill>
                <a:schemeClr val="tx1"/>
              </a:solidFill>
              <a:latin typeface="Calibri" panose="020F0502020204030204" pitchFamily="34" charset="0"/>
              <a:cs typeface="Calibri" panose="020F0502020204030204" pitchFamily="34" charset="0"/>
            </a:endParaRPr>
          </a:p>
        </p:txBody>
      </p:sp>
      <p:graphicFrame>
        <p:nvGraphicFramePr>
          <p:cNvPr id="13" name="Content Placeholder 12" descr="For example, BLM approval dated 03/29/2022 for agreement effective 09/01/2021 - no interest due if sales dates between 09/2021 and 03/2022 are adjusted AND payment received by 04/30/2022">
            <a:extLst>
              <a:ext uri="{FF2B5EF4-FFF2-40B4-BE49-F238E27FC236}">
                <a16:creationId xmlns:a16="http://schemas.microsoft.com/office/drawing/2014/main" id="{336DA77E-F4BE-7997-852F-9AE97EA9D77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050749133"/>
              </p:ext>
            </p:extLst>
          </p:nvPr>
        </p:nvGraphicFramePr>
        <p:xfrm>
          <a:off x="228600" y="1447800"/>
          <a:ext cx="86868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descr="Report sales dates between 09/2021 and 03/2022 using ARC 35; report sales dates prior to 09/2021 and/or sales dates after 03/2022 using ARC 10">
            <a:extLst>
              <a:ext uri="{FF2B5EF4-FFF2-40B4-BE49-F238E27FC236}">
                <a16:creationId xmlns:a16="http://schemas.microsoft.com/office/drawing/2014/main" id="{74D6F7FA-058C-ADBD-DAA7-BCA41DE974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6404932"/>
              </p:ext>
            </p:extLst>
          </p:nvPr>
        </p:nvGraphicFramePr>
        <p:xfrm>
          <a:off x="457200" y="3885962"/>
          <a:ext cx="8382000" cy="1639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40842C87-195D-227E-680B-8BFB8DB8C955}"/>
              </a:ext>
            </a:extLst>
          </p:cNvPr>
          <p:cNvSpPr txBox="1"/>
          <p:nvPr/>
        </p:nvSpPr>
        <p:spPr>
          <a:xfrm>
            <a:off x="0" y="5778669"/>
            <a:ext cx="9144000" cy="369332"/>
          </a:xfrm>
          <a:prstGeom prst="rect">
            <a:avLst/>
          </a:prstGeom>
          <a:solidFill>
            <a:srgbClr val="00BB54"/>
          </a:solidFill>
        </p:spPr>
        <p:txBody>
          <a:bodyPr wrap="square">
            <a:spAutoFit/>
          </a:bodyPr>
          <a:lstStyle/>
          <a:p>
            <a:pPr marL="0" lvl="1" indent="0" algn="ctr">
              <a:buNone/>
            </a:pPr>
            <a:r>
              <a:rPr lang="en-US" sz="1800" b="1" dirty="0">
                <a:solidFill>
                  <a:srgbClr val="000000"/>
                </a:solidFill>
              </a:rPr>
              <a:t>To receive interest due date extension for ARC 35, report adjustments on its own 2014</a:t>
            </a:r>
            <a:endParaRPr lang="en-US" b="1" dirty="0">
              <a:solidFill>
                <a:srgbClr val="000000"/>
              </a:solidFill>
            </a:endParaRPr>
          </a:p>
        </p:txBody>
      </p:sp>
    </p:spTree>
    <p:extLst>
      <p:ext uri="{BB962C8B-B14F-4D97-AF65-F5344CB8AC3E}">
        <p14:creationId xmlns:p14="http://schemas.microsoft.com/office/powerpoint/2010/main" val="7703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2" grpId="0">
        <p:bldAsOne/>
      </p:bldGraphic>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b="1" dirty="0">
                <a:solidFill>
                  <a:srgbClr val="2B3990"/>
                </a:solidFill>
              </a:rPr>
              <a:t>FINANCIAL SERVICES</a:t>
            </a:r>
          </a:p>
        </p:txBody>
      </p:sp>
      <p:sp>
        <p:nvSpPr>
          <p:cNvPr id="3" name="Subtitle 2"/>
          <p:cNvSpPr>
            <a:spLocks noGrp="1"/>
          </p:cNvSpPr>
          <p:nvPr>
            <p:ph type="body" idx="1"/>
          </p:nvPr>
        </p:nvSpPr>
        <p:spPr/>
        <p:txBody>
          <a:bodyPr>
            <a:normAutofit/>
          </a:bodyPr>
          <a:lstStyle/>
          <a:p>
            <a:pPr algn="ctr"/>
            <a:r>
              <a:rPr lang="en-US" b="1" dirty="0">
                <a:solidFill>
                  <a:srgbClr val="2B3990"/>
                </a:solidFill>
              </a:rPr>
              <a:t>Federal Billing</a:t>
            </a:r>
          </a:p>
          <a:p>
            <a:pPr algn="ctr"/>
            <a:r>
              <a:rPr lang="en-US" b="1" dirty="0">
                <a:solidFill>
                  <a:srgbClr val="2B3990"/>
                </a:solidFill>
              </a:rPr>
              <a:t>Jessica Sheets</a:t>
            </a:r>
          </a:p>
        </p:txBody>
      </p:sp>
    </p:spTree>
    <p:extLst>
      <p:ext uri="{BB962C8B-B14F-4D97-AF65-F5344CB8AC3E}">
        <p14:creationId xmlns:p14="http://schemas.microsoft.com/office/powerpoint/2010/main" val="4097406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5410200" cy="990600"/>
          </a:xfrm>
          <a:solidFill>
            <a:schemeClr val="bg1"/>
          </a:solidFill>
        </p:spPr>
        <p:txBody>
          <a:bodyPr>
            <a:noAutofit/>
          </a:bodyPr>
          <a:lstStyle/>
          <a:p>
            <a:r>
              <a:rPr lang="en-US" sz="3400" dirty="0"/>
              <a:t>Cross Lease Netting (CLN)</a:t>
            </a:r>
          </a:p>
        </p:txBody>
      </p:sp>
      <p:sp>
        <p:nvSpPr>
          <p:cNvPr id="3" name="Action Button: Blank 2" descr="Action button that will take reader to 30 Code of Federal Regulations, Section 1218.42 Paragraph (b)">
            <a:hlinkClick r:id="rId3" highlightClick="1"/>
            <a:extLst>
              <a:ext uri="{FF2B5EF4-FFF2-40B4-BE49-F238E27FC236}">
                <a16:creationId xmlns:a16="http://schemas.microsoft.com/office/drawing/2014/main" id="{8FD1A836-6B3F-67DF-2225-3CF984C66AA5}"/>
              </a:ext>
            </a:extLst>
          </p:cNvPr>
          <p:cNvSpPr/>
          <p:nvPr/>
        </p:nvSpPr>
        <p:spPr>
          <a:xfrm>
            <a:off x="5715000" y="457200"/>
            <a:ext cx="1981200" cy="685800"/>
          </a:xfrm>
          <a:prstGeom prst="actionButtonBlank">
            <a:avLst/>
          </a:prstGeom>
          <a:solidFill>
            <a:srgbClr val="650D79"/>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30 CFR 1218.42 </a:t>
            </a:r>
            <a:r>
              <a:rPr lang="en-US" sz="1400" dirty="0">
                <a:latin typeface="Comic Sans MS" panose="030F0702030302020204" pitchFamily="66" charset="0"/>
              </a:rPr>
              <a:t>(b)</a:t>
            </a:r>
            <a:endParaRPr lang="en-US" sz="1400" dirty="0"/>
          </a:p>
        </p:txBody>
      </p:sp>
      <p:pic>
        <p:nvPicPr>
          <p:cNvPr id="1026" name="Picture 2" descr="Image of 30 CFR 1218.42 (b)"/>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6200" y="1981200"/>
            <a:ext cx="8949207" cy="3581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a:xfrm>
            <a:off x="8631362" y="6400801"/>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30</a:t>
            </a:fld>
            <a:endParaRPr lang="en-US" sz="1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14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1"/>
            <a:ext cx="6423912" cy="1143000"/>
          </a:xfrm>
        </p:spPr>
        <p:txBody>
          <a:bodyPr>
            <a:noAutofit/>
          </a:bodyPr>
          <a:lstStyle/>
          <a:p>
            <a:r>
              <a:rPr lang="en-US" sz="3600" dirty="0"/>
              <a:t>Cross Lease Netting</a:t>
            </a:r>
            <a:br>
              <a:rPr lang="en-US" sz="3600" dirty="0"/>
            </a:br>
            <a:r>
              <a:rPr lang="en-US" sz="3000" dirty="0"/>
              <a:t>Criteria</a:t>
            </a:r>
          </a:p>
        </p:txBody>
      </p:sp>
      <p:graphicFrame>
        <p:nvGraphicFramePr>
          <p:cNvPr id="7" name="Content Placeholder 6" descr="Sales volumes directly offset, same payor, same lessor, same ultimate recipients, royalty value less allowance amounts don't have to directly offset">
            <a:extLst>
              <a:ext uri="{FF2B5EF4-FFF2-40B4-BE49-F238E27FC236}">
                <a16:creationId xmlns:a16="http://schemas.microsoft.com/office/drawing/2014/main" id="{E9C1DC6E-67C2-DACB-9B68-C9E3C61614C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641380726"/>
              </p:ext>
            </p:extLst>
          </p:nvPr>
        </p:nvGraphicFramePr>
        <p:xfrm>
          <a:off x="381000" y="1371600"/>
          <a:ext cx="8382000" cy="403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AD0401B-7827-4039-BD93-4004988566F0}"/>
              </a:ext>
            </a:extLst>
          </p:cNvPr>
          <p:cNvSpPr txBox="1"/>
          <p:nvPr/>
        </p:nvSpPr>
        <p:spPr>
          <a:xfrm>
            <a:off x="152400" y="5634335"/>
            <a:ext cx="8839200" cy="461665"/>
          </a:xfrm>
          <a:prstGeom prst="rect">
            <a:avLst/>
          </a:prstGeom>
          <a:solidFill>
            <a:srgbClr val="00BB54"/>
          </a:solidFill>
          <a:ln w="19050" cmpd="dbl">
            <a:solidFill>
              <a:schemeClr val="tx1"/>
            </a:solidFill>
            <a:prstDash val="lgDashDot"/>
          </a:ln>
        </p:spPr>
        <p:txBody>
          <a:bodyPr wrap="square" rtlCol="0">
            <a:spAutoFit/>
          </a:bodyPr>
          <a:lstStyle/>
          <a:p>
            <a:pPr marL="0" indent="0" algn="ctr">
              <a:buNone/>
            </a:pPr>
            <a:r>
              <a:rPr lang="en-US" sz="2400" b="1" dirty="0"/>
              <a:t>Report CLN on separate 2014, not with monthly reporting</a:t>
            </a:r>
            <a:endParaRPr lang="en-US" sz="2400" dirty="0"/>
          </a:p>
        </p:txBody>
      </p:sp>
      <p:sp>
        <p:nvSpPr>
          <p:cNvPr id="4" name="Slide Number Placeholder 3"/>
          <p:cNvSpPr>
            <a:spLocks noGrp="1"/>
          </p:cNvSpPr>
          <p:nvPr>
            <p:ph type="sldNum" sz="quarter" idx="4"/>
          </p:nvPr>
        </p:nvSpPr>
        <p:spPr>
          <a:xfrm>
            <a:off x="8633155" y="6400801"/>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31</a:t>
            </a:fld>
            <a:endParaRPr lang="en-US" sz="1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501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89FFC-4091-7697-036D-B35C25DD9873}"/>
              </a:ext>
            </a:extLst>
          </p:cNvPr>
          <p:cNvSpPr>
            <a:spLocks noGrp="1"/>
          </p:cNvSpPr>
          <p:nvPr>
            <p:ph type="title"/>
          </p:nvPr>
        </p:nvSpPr>
        <p:spPr>
          <a:xfrm>
            <a:off x="457201" y="304800"/>
            <a:ext cx="7162800" cy="1143000"/>
          </a:xfrm>
        </p:spPr>
        <p:txBody>
          <a:bodyPr>
            <a:normAutofit/>
          </a:bodyPr>
          <a:lstStyle/>
          <a:p>
            <a:r>
              <a:rPr lang="en-US" sz="3600" dirty="0"/>
              <a:t>Cross Lease Netting Example</a:t>
            </a:r>
          </a:p>
        </p:txBody>
      </p:sp>
      <p:pic>
        <p:nvPicPr>
          <p:cNvPr id="11" name="Picture 10" descr="Excel worksheet showing example of cross letting netting details - specifically state, county code, and offsetting sales volumes">
            <a:extLst>
              <a:ext uri="{FF2B5EF4-FFF2-40B4-BE49-F238E27FC236}">
                <a16:creationId xmlns:a16="http://schemas.microsoft.com/office/drawing/2014/main" id="{DCA78F32-C05A-57B5-DB1F-63BAF9E21D41}"/>
              </a:ext>
            </a:extLst>
          </p:cNvPr>
          <p:cNvPicPr>
            <a:picLocks noChangeAspect="1"/>
          </p:cNvPicPr>
          <p:nvPr/>
        </p:nvPicPr>
        <p:blipFill>
          <a:blip r:embed="rId3"/>
          <a:stretch>
            <a:fillRect/>
          </a:stretch>
        </p:blipFill>
        <p:spPr>
          <a:xfrm>
            <a:off x="554480" y="2072339"/>
            <a:ext cx="8144381" cy="3337861"/>
          </a:xfrm>
          <a:prstGeom prst="rect">
            <a:avLst/>
          </a:prstGeom>
        </p:spPr>
      </p:pic>
      <p:sp>
        <p:nvSpPr>
          <p:cNvPr id="4" name="Slide Number Placeholder 3"/>
          <p:cNvSpPr>
            <a:spLocks noGrp="1"/>
          </p:cNvSpPr>
          <p:nvPr>
            <p:ph type="sldNum" sz="quarter" idx="4"/>
          </p:nvPr>
        </p:nvSpPr>
        <p:spPr>
          <a:xfrm>
            <a:off x="8631362" y="6404911"/>
            <a:ext cx="512638" cy="45309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32</a:t>
            </a:fld>
            <a:endParaRPr lang="en-US" sz="1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8983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79BE-B266-48EE-9EF1-191C751CECFE}"/>
              </a:ext>
            </a:extLst>
          </p:cNvPr>
          <p:cNvSpPr>
            <a:spLocks noGrp="1"/>
          </p:cNvSpPr>
          <p:nvPr>
            <p:ph type="title"/>
          </p:nvPr>
        </p:nvSpPr>
        <p:spPr/>
        <p:txBody>
          <a:bodyPr>
            <a:normAutofit fontScale="90000"/>
          </a:bodyPr>
          <a:lstStyle/>
          <a:p>
            <a:pPr algn="ctr"/>
            <a:r>
              <a:rPr lang="en-US" sz="7300" dirty="0">
                <a:solidFill>
                  <a:srgbClr val="2B3990"/>
                </a:solidFill>
              </a:rPr>
              <a:t>OTH Invoices</a:t>
            </a:r>
            <a:endParaRPr lang="en-US" sz="4700" dirty="0">
              <a:solidFill>
                <a:srgbClr val="2B3990"/>
              </a:solidFill>
            </a:endParaRPr>
          </a:p>
        </p:txBody>
      </p:sp>
      <p:sp>
        <p:nvSpPr>
          <p:cNvPr id="3" name="Text Placeholder 2">
            <a:extLst>
              <a:ext uri="{FF2B5EF4-FFF2-40B4-BE49-F238E27FC236}">
                <a16:creationId xmlns:a16="http://schemas.microsoft.com/office/drawing/2014/main" id="{9F6D321A-B8D7-86D5-0BA0-5021CD9F763B}"/>
              </a:ext>
            </a:extLst>
          </p:cNvPr>
          <p:cNvSpPr>
            <a:spLocks noGrp="1"/>
          </p:cNvSpPr>
          <p:nvPr>
            <p:ph type="body" idx="1"/>
          </p:nvPr>
        </p:nvSpPr>
        <p:spPr/>
        <p:txBody>
          <a:bodyPr/>
          <a:lstStyle/>
          <a:p>
            <a:r>
              <a:rPr lang="en-US" sz="2000" b="1" dirty="0">
                <a:solidFill>
                  <a:srgbClr val="2B3990"/>
                </a:solidFill>
              </a:rPr>
              <a:t>Federal ONLY</a:t>
            </a:r>
            <a:endParaRPr lang="en-US" b="1" dirty="0">
              <a:solidFill>
                <a:srgbClr val="2B3990"/>
              </a:solidFill>
            </a:endParaRPr>
          </a:p>
        </p:txBody>
      </p:sp>
    </p:spTree>
    <p:extLst>
      <p:ext uri="{BB962C8B-B14F-4D97-AF65-F5344CB8AC3E}">
        <p14:creationId xmlns:p14="http://schemas.microsoft.com/office/powerpoint/2010/main" val="1306974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599DBF-7E97-4DA8-A7F8-7A5341FD7584}"/>
              </a:ext>
            </a:extLst>
          </p:cNvPr>
          <p:cNvSpPr>
            <a:spLocks noGrp="1"/>
          </p:cNvSpPr>
          <p:nvPr>
            <p:ph type="title"/>
          </p:nvPr>
        </p:nvSpPr>
        <p:spPr>
          <a:xfrm>
            <a:off x="457200" y="304800"/>
            <a:ext cx="7086600" cy="1066800"/>
          </a:xfrm>
        </p:spPr>
        <p:txBody>
          <a:bodyPr>
            <a:normAutofit fontScale="90000"/>
          </a:bodyPr>
          <a:lstStyle/>
          <a:p>
            <a:r>
              <a:rPr lang="en-US" sz="4000" dirty="0"/>
              <a:t>OTH Invoices</a:t>
            </a:r>
            <a:br>
              <a:rPr lang="en-US" sz="3600" dirty="0"/>
            </a:br>
            <a:r>
              <a:rPr lang="en-US" sz="3300" dirty="0"/>
              <a:t>Types</a:t>
            </a:r>
          </a:p>
        </p:txBody>
      </p:sp>
      <p:sp>
        <p:nvSpPr>
          <p:cNvPr id="5" name="Slide Number Placeholder 4">
            <a:extLst>
              <a:ext uri="{FF2B5EF4-FFF2-40B4-BE49-F238E27FC236}">
                <a16:creationId xmlns:a16="http://schemas.microsoft.com/office/drawing/2014/main" id="{808BCCC9-C9CC-4062-963F-EC84742417B8}"/>
              </a:ext>
            </a:extLst>
          </p:cNvPr>
          <p:cNvSpPr>
            <a:spLocks noGrp="1"/>
          </p:cNvSpPr>
          <p:nvPr>
            <p:ph type="sldNum" sz="quarter" idx="4"/>
          </p:nvPr>
        </p:nvSpPr>
        <p:spPr>
          <a:xfrm>
            <a:off x="8631362" y="6466877"/>
            <a:ext cx="51263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u="none" strike="noStrike" kern="1200" cap="none" spc="0" normalizeH="0" baseline="0" noProof="0" dirty="0">
              <a:ln>
                <a:noFill/>
              </a:ln>
              <a:solidFill>
                <a:schemeClr val="tx1"/>
              </a:solidFill>
              <a:effectLst/>
              <a:uLnTx/>
              <a:uFillTx/>
              <a:latin typeface="Calibri"/>
              <a:ea typeface="+mn-ea"/>
              <a:cs typeface="+mn-cs"/>
            </a:endParaRPr>
          </a:p>
        </p:txBody>
      </p:sp>
      <p:sp>
        <p:nvSpPr>
          <p:cNvPr id="2" name="Content Placeholder 1">
            <a:extLst>
              <a:ext uri="{FF2B5EF4-FFF2-40B4-BE49-F238E27FC236}">
                <a16:creationId xmlns:a16="http://schemas.microsoft.com/office/drawing/2014/main" id="{081D9772-FB4C-4A41-B896-ADA1052EEA05}"/>
              </a:ext>
            </a:extLst>
          </p:cNvPr>
          <p:cNvSpPr>
            <a:spLocks noGrp="1"/>
          </p:cNvSpPr>
          <p:nvPr>
            <p:ph sz="half" idx="1"/>
          </p:nvPr>
        </p:nvSpPr>
        <p:spPr>
          <a:xfrm>
            <a:off x="457200" y="1722439"/>
            <a:ext cx="4495800" cy="3992561"/>
          </a:xfrm>
          <a:custGeom>
            <a:avLst/>
            <a:gdLst>
              <a:gd name="connsiteX0" fmla="*/ 0 w 4495800"/>
              <a:gd name="connsiteY0" fmla="*/ 0 h 3992561"/>
              <a:gd name="connsiteX1" fmla="*/ 687215 w 4495800"/>
              <a:gd name="connsiteY1" fmla="*/ 0 h 3992561"/>
              <a:gd name="connsiteX2" fmla="*/ 1194598 w 4495800"/>
              <a:gd name="connsiteY2" fmla="*/ 0 h 3992561"/>
              <a:gd name="connsiteX3" fmla="*/ 1791897 w 4495800"/>
              <a:gd name="connsiteY3" fmla="*/ 0 h 3992561"/>
              <a:gd name="connsiteX4" fmla="*/ 2524071 w 4495800"/>
              <a:gd name="connsiteY4" fmla="*/ 0 h 3992561"/>
              <a:gd name="connsiteX5" fmla="*/ 3166328 w 4495800"/>
              <a:gd name="connsiteY5" fmla="*/ 0 h 3992561"/>
              <a:gd name="connsiteX6" fmla="*/ 3853543 w 4495800"/>
              <a:gd name="connsiteY6" fmla="*/ 0 h 3992561"/>
              <a:gd name="connsiteX7" fmla="*/ 4495800 w 4495800"/>
              <a:gd name="connsiteY7" fmla="*/ 0 h 3992561"/>
              <a:gd name="connsiteX8" fmla="*/ 4495800 w 4495800"/>
              <a:gd name="connsiteY8" fmla="*/ 665427 h 3992561"/>
              <a:gd name="connsiteX9" fmla="*/ 4495800 w 4495800"/>
              <a:gd name="connsiteY9" fmla="*/ 1370779 h 3992561"/>
              <a:gd name="connsiteX10" fmla="*/ 4495800 w 4495800"/>
              <a:gd name="connsiteY10" fmla="*/ 1956355 h 3992561"/>
              <a:gd name="connsiteX11" fmla="*/ 4495800 w 4495800"/>
              <a:gd name="connsiteY11" fmla="*/ 2502005 h 3992561"/>
              <a:gd name="connsiteX12" fmla="*/ 4495800 w 4495800"/>
              <a:gd name="connsiteY12" fmla="*/ 3087581 h 3992561"/>
              <a:gd name="connsiteX13" fmla="*/ 4495800 w 4495800"/>
              <a:gd name="connsiteY13" fmla="*/ 3992561 h 3992561"/>
              <a:gd name="connsiteX14" fmla="*/ 3853543 w 4495800"/>
              <a:gd name="connsiteY14" fmla="*/ 3992561 h 3992561"/>
              <a:gd name="connsiteX15" fmla="*/ 3211286 w 4495800"/>
              <a:gd name="connsiteY15" fmla="*/ 3992561 h 3992561"/>
              <a:gd name="connsiteX16" fmla="*/ 2658945 w 4495800"/>
              <a:gd name="connsiteY16" fmla="*/ 3992561 h 3992561"/>
              <a:gd name="connsiteX17" fmla="*/ 2016687 w 4495800"/>
              <a:gd name="connsiteY17" fmla="*/ 3992561 h 3992561"/>
              <a:gd name="connsiteX18" fmla="*/ 1374430 w 4495800"/>
              <a:gd name="connsiteY18" fmla="*/ 3992561 h 3992561"/>
              <a:gd name="connsiteX19" fmla="*/ 732173 w 4495800"/>
              <a:gd name="connsiteY19" fmla="*/ 3992561 h 3992561"/>
              <a:gd name="connsiteX20" fmla="*/ 0 w 4495800"/>
              <a:gd name="connsiteY20" fmla="*/ 3992561 h 3992561"/>
              <a:gd name="connsiteX21" fmla="*/ 0 w 4495800"/>
              <a:gd name="connsiteY21" fmla="*/ 3367060 h 3992561"/>
              <a:gd name="connsiteX22" fmla="*/ 0 w 4495800"/>
              <a:gd name="connsiteY22" fmla="*/ 2701633 h 3992561"/>
              <a:gd name="connsiteX23" fmla="*/ 0 w 4495800"/>
              <a:gd name="connsiteY23" fmla="*/ 1996281 h 3992561"/>
              <a:gd name="connsiteX24" fmla="*/ 0 w 4495800"/>
              <a:gd name="connsiteY24" fmla="*/ 1290928 h 3992561"/>
              <a:gd name="connsiteX25" fmla="*/ 0 w 4495800"/>
              <a:gd name="connsiteY25" fmla="*/ 585576 h 3992561"/>
              <a:gd name="connsiteX26" fmla="*/ 0 w 4495800"/>
              <a:gd name="connsiteY26" fmla="*/ 0 h 399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95800" h="3992561" fill="none" extrusionOk="0">
                <a:moveTo>
                  <a:pt x="0" y="0"/>
                </a:moveTo>
                <a:cubicBezTo>
                  <a:pt x="152340" y="-23622"/>
                  <a:pt x="491679" y="9037"/>
                  <a:pt x="687215" y="0"/>
                </a:cubicBezTo>
                <a:cubicBezTo>
                  <a:pt x="882752" y="-9037"/>
                  <a:pt x="1011151" y="18766"/>
                  <a:pt x="1194598" y="0"/>
                </a:cubicBezTo>
                <a:cubicBezTo>
                  <a:pt x="1378045" y="-18766"/>
                  <a:pt x="1541443" y="-19977"/>
                  <a:pt x="1791897" y="0"/>
                </a:cubicBezTo>
                <a:cubicBezTo>
                  <a:pt x="2042351" y="19977"/>
                  <a:pt x="2222740" y="-34202"/>
                  <a:pt x="2524071" y="0"/>
                </a:cubicBezTo>
                <a:cubicBezTo>
                  <a:pt x="2825402" y="34202"/>
                  <a:pt x="2921167" y="-3113"/>
                  <a:pt x="3166328" y="0"/>
                </a:cubicBezTo>
                <a:cubicBezTo>
                  <a:pt x="3411489" y="3113"/>
                  <a:pt x="3648892" y="5685"/>
                  <a:pt x="3853543" y="0"/>
                </a:cubicBezTo>
                <a:cubicBezTo>
                  <a:pt x="4058195" y="-5685"/>
                  <a:pt x="4275325" y="-23748"/>
                  <a:pt x="4495800" y="0"/>
                </a:cubicBezTo>
                <a:cubicBezTo>
                  <a:pt x="4463192" y="286567"/>
                  <a:pt x="4471449" y="519708"/>
                  <a:pt x="4495800" y="665427"/>
                </a:cubicBezTo>
                <a:cubicBezTo>
                  <a:pt x="4520151" y="811146"/>
                  <a:pt x="4510267" y="1229046"/>
                  <a:pt x="4495800" y="1370779"/>
                </a:cubicBezTo>
                <a:cubicBezTo>
                  <a:pt x="4481333" y="1512512"/>
                  <a:pt x="4474355" y="1731647"/>
                  <a:pt x="4495800" y="1956355"/>
                </a:cubicBezTo>
                <a:cubicBezTo>
                  <a:pt x="4517245" y="2181063"/>
                  <a:pt x="4481222" y="2300649"/>
                  <a:pt x="4495800" y="2502005"/>
                </a:cubicBezTo>
                <a:cubicBezTo>
                  <a:pt x="4510379" y="2703361"/>
                  <a:pt x="4496470" y="2837213"/>
                  <a:pt x="4495800" y="3087581"/>
                </a:cubicBezTo>
                <a:cubicBezTo>
                  <a:pt x="4495130" y="3337949"/>
                  <a:pt x="4498799" y="3618017"/>
                  <a:pt x="4495800" y="3992561"/>
                </a:cubicBezTo>
                <a:cubicBezTo>
                  <a:pt x="4336506" y="4011148"/>
                  <a:pt x="3999849" y="4003170"/>
                  <a:pt x="3853543" y="3992561"/>
                </a:cubicBezTo>
                <a:cubicBezTo>
                  <a:pt x="3707237" y="3981952"/>
                  <a:pt x="3492947" y="3977195"/>
                  <a:pt x="3211286" y="3992561"/>
                </a:cubicBezTo>
                <a:cubicBezTo>
                  <a:pt x="2929625" y="4007927"/>
                  <a:pt x="2881981" y="3971286"/>
                  <a:pt x="2658945" y="3992561"/>
                </a:cubicBezTo>
                <a:cubicBezTo>
                  <a:pt x="2435909" y="4013836"/>
                  <a:pt x="2224909" y="4006386"/>
                  <a:pt x="2016687" y="3992561"/>
                </a:cubicBezTo>
                <a:cubicBezTo>
                  <a:pt x="1808465" y="3978736"/>
                  <a:pt x="1625956" y="4006163"/>
                  <a:pt x="1374430" y="3992561"/>
                </a:cubicBezTo>
                <a:cubicBezTo>
                  <a:pt x="1122904" y="3978959"/>
                  <a:pt x="1012564" y="3981084"/>
                  <a:pt x="732173" y="3992561"/>
                </a:cubicBezTo>
                <a:cubicBezTo>
                  <a:pt x="451782" y="4004038"/>
                  <a:pt x="220633" y="3995140"/>
                  <a:pt x="0" y="3992561"/>
                </a:cubicBezTo>
                <a:cubicBezTo>
                  <a:pt x="26748" y="3704208"/>
                  <a:pt x="-3747" y="3527438"/>
                  <a:pt x="0" y="3367060"/>
                </a:cubicBezTo>
                <a:cubicBezTo>
                  <a:pt x="3747" y="3206682"/>
                  <a:pt x="20104" y="2918028"/>
                  <a:pt x="0" y="2701633"/>
                </a:cubicBezTo>
                <a:cubicBezTo>
                  <a:pt x="-20104" y="2485238"/>
                  <a:pt x="-8159" y="2328857"/>
                  <a:pt x="0" y="1996281"/>
                </a:cubicBezTo>
                <a:cubicBezTo>
                  <a:pt x="8159" y="1663705"/>
                  <a:pt x="-26838" y="1533667"/>
                  <a:pt x="0" y="1290928"/>
                </a:cubicBezTo>
                <a:cubicBezTo>
                  <a:pt x="26838" y="1048189"/>
                  <a:pt x="-25053" y="814075"/>
                  <a:pt x="0" y="585576"/>
                </a:cubicBezTo>
                <a:cubicBezTo>
                  <a:pt x="25053" y="357077"/>
                  <a:pt x="-10168" y="248466"/>
                  <a:pt x="0" y="0"/>
                </a:cubicBezTo>
                <a:close/>
              </a:path>
              <a:path w="4495800" h="3992561" stroke="0" extrusionOk="0">
                <a:moveTo>
                  <a:pt x="0" y="0"/>
                </a:moveTo>
                <a:cubicBezTo>
                  <a:pt x="163261" y="-13272"/>
                  <a:pt x="373450" y="23067"/>
                  <a:pt x="597299" y="0"/>
                </a:cubicBezTo>
                <a:cubicBezTo>
                  <a:pt x="821148" y="-23067"/>
                  <a:pt x="918588" y="3547"/>
                  <a:pt x="1104682" y="0"/>
                </a:cubicBezTo>
                <a:cubicBezTo>
                  <a:pt x="1290776" y="-3547"/>
                  <a:pt x="1644761" y="-15954"/>
                  <a:pt x="1836855" y="0"/>
                </a:cubicBezTo>
                <a:cubicBezTo>
                  <a:pt x="2028949" y="15954"/>
                  <a:pt x="2140214" y="28008"/>
                  <a:pt x="2434155" y="0"/>
                </a:cubicBezTo>
                <a:cubicBezTo>
                  <a:pt x="2728096" y="-28008"/>
                  <a:pt x="2902525" y="-28535"/>
                  <a:pt x="3031454" y="0"/>
                </a:cubicBezTo>
                <a:cubicBezTo>
                  <a:pt x="3160383" y="28535"/>
                  <a:pt x="3409467" y="-1941"/>
                  <a:pt x="3763627" y="0"/>
                </a:cubicBezTo>
                <a:cubicBezTo>
                  <a:pt x="4117787" y="1941"/>
                  <a:pt x="4183343" y="-2037"/>
                  <a:pt x="4495800" y="0"/>
                </a:cubicBezTo>
                <a:cubicBezTo>
                  <a:pt x="4518733" y="368770"/>
                  <a:pt x="4477717" y="531893"/>
                  <a:pt x="4495800" y="745278"/>
                </a:cubicBezTo>
                <a:cubicBezTo>
                  <a:pt x="4513883" y="958663"/>
                  <a:pt x="4473404" y="1168651"/>
                  <a:pt x="4495800" y="1330854"/>
                </a:cubicBezTo>
                <a:cubicBezTo>
                  <a:pt x="4518196" y="1493057"/>
                  <a:pt x="4489226" y="1725831"/>
                  <a:pt x="4495800" y="1916429"/>
                </a:cubicBezTo>
                <a:cubicBezTo>
                  <a:pt x="4502374" y="2107028"/>
                  <a:pt x="4520752" y="2264831"/>
                  <a:pt x="4495800" y="2581856"/>
                </a:cubicBezTo>
                <a:cubicBezTo>
                  <a:pt x="4470848" y="2898881"/>
                  <a:pt x="4462721" y="3122630"/>
                  <a:pt x="4495800" y="3287209"/>
                </a:cubicBezTo>
                <a:cubicBezTo>
                  <a:pt x="4528879" y="3451788"/>
                  <a:pt x="4513572" y="3683042"/>
                  <a:pt x="4495800" y="3992561"/>
                </a:cubicBezTo>
                <a:cubicBezTo>
                  <a:pt x="4223211" y="4008668"/>
                  <a:pt x="4160187" y="4005947"/>
                  <a:pt x="3853543" y="3992561"/>
                </a:cubicBezTo>
                <a:cubicBezTo>
                  <a:pt x="3546899" y="3979175"/>
                  <a:pt x="3494909" y="3981023"/>
                  <a:pt x="3301202" y="3992561"/>
                </a:cubicBezTo>
                <a:cubicBezTo>
                  <a:pt x="3107495" y="4004099"/>
                  <a:pt x="2794420" y="4001673"/>
                  <a:pt x="2658945" y="3992561"/>
                </a:cubicBezTo>
                <a:cubicBezTo>
                  <a:pt x="2523470" y="3983449"/>
                  <a:pt x="2086683" y="3961760"/>
                  <a:pt x="1926771" y="3992561"/>
                </a:cubicBezTo>
                <a:cubicBezTo>
                  <a:pt x="1766859" y="4023362"/>
                  <a:pt x="1588291" y="4017552"/>
                  <a:pt x="1284514" y="3992561"/>
                </a:cubicBezTo>
                <a:cubicBezTo>
                  <a:pt x="980737" y="3967570"/>
                  <a:pt x="893144" y="4010153"/>
                  <a:pt x="777131" y="3992561"/>
                </a:cubicBezTo>
                <a:cubicBezTo>
                  <a:pt x="661118" y="3974969"/>
                  <a:pt x="361094" y="4007154"/>
                  <a:pt x="0" y="3992561"/>
                </a:cubicBezTo>
                <a:cubicBezTo>
                  <a:pt x="11031" y="3694525"/>
                  <a:pt x="33760" y="3573151"/>
                  <a:pt x="0" y="3247283"/>
                </a:cubicBezTo>
                <a:cubicBezTo>
                  <a:pt x="-33760" y="2921415"/>
                  <a:pt x="-32236" y="2832819"/>
                  <a:pt x="0" y="2502005"/>
                </a:cubicBezTo>
                <a:cubicBezTo>
                  <a:pt x="32236" y="2171191"/>
                  <a:pt x="-14369" y="2026473"/>
                  <a:pt x="0" y="1836578"/>
                </a:cubicBezTo>
                <a:cubicBezTo>
                  <a:pt x="14369" y="1646683"/>
                  <a:pt x="-22575" y="1386707"/>
                  <a:pt x="0" y="1211077"/>
                </a:cubicBezTo>
                <a:cubicBezTo>
                  <a:pt x="22575" y="1035447"/>
                  <a:pt x="9892" y="872160"/>
                  <a:pt x="0" y="665427"/>
                </a:cubicBezTo>
                <a:cubicBezTo>
                  <a:pt x="-9892" y="458694"/>
                  <a:pt x="22463" y="299395"/>
                  <a:pt x="0" y="0"/>
                </a:cubicBezTo>
                <a:close/>
              </a:path>
            </a:pathLst>
          </a:custGeom>
          <a:solidFill>
            <a:srgbClr val="08AFE6"/>
          </a:solidFill>
          <a:ln w="12700" cmpd="sng">
            <a:solidFill>
              <a:schemeClr val="tx1"/>
            </a:solidFill>
            <a:prstDash val="solid"/>
            <a:extLst>
              <a:ext uri="{C807C97D-BFC1-408E-A445-0C87EB9F89A2}">
                <ask:lineSketchStyleProps xmlns:ask="http://schemas.microsoft.com/office/drawing/2018/sketchyshapes" sd="1219033472">
                  <ask:type>
                    <ask:lineSketchFreehand/>
                  </ask:type>
                </ask:lineSketchStyleProps>
              </a:ext>
            </a:extLst>
          </a:ln>
        </p:spPr>
        <p:txBody>
          <a:bodyPr>
            <a:normAutofit/>
          </a:bodyPr>
          <a:lstStyle/>
          <a:p>
            <a:pPr marL="0" lvl="0" indent="0">
              <a:buNone/>
            </a:pPr>
            <a:r>
              <a:rPr lang="en-US" sz="2400" dirty="0">
                <a:solidFill>
                  <a:schemeClr val="tx1"/>
                </a:solidFill>
              </a:rPr>
              <a:t>Inspection Fees</a:t>
            </a:r>
          </a:p>
          <a:p>
            <a:pPr marL="0" lvl="0" indent="0">
              <a:buNone/>
            </a:pPr>
            <a:endParaRPr lang="en-US" sz="900" dirty="0">
              <a:solidFill>
                <a:schemeClr val="tx1"/>
              </a:solidFill>
            </a:endParaRPr>
          </a:p>
          <a:p>
            <a:pPr marL="569913" lvl="1" indent="-339725">
              <a:buFont typeface="Wingdings" panose="05000000000000000000" pitchFamily="2" charset="2"/>
              <a:buChar char="q"/>
            </a:pPr>
            <a:r>
              <a:rPr lang="en-US" sz="1800" dirty="0">
                <a:solidFill>
                  <a:schemeClr val="tx1"/>
                </a:solidFill>
              </a:rPr>
              <a:t>Rig - Monthly Basis</a:t>
            </a:r>
          </a:p>
          <a:p>
            <a:pPr marL="569913" lvl="1" indent="-339725">
              <a:buFont typeface="Wingdings" panose="05000000000000000000" pitchFamily="2" charset="2"/>
              <a:buChar char="q"/>
            </a:pPr>
            <a:endParaRPr lang="en-US" sz="800" dirty="0">
              <a:solidFill>
                <a:schemeClr val="tx1"/>
              </a:solidFill>
            </a:endParaRPr>
          </a:p>
          <a:p>
            <a:pPr marL="569913" lvl="1" indent="-339725">
              <a:buFont typeface="Wingdings" panose="05000000000000000000" pitchFamily="2" charset="2"/>
              <a:buChar char="q"/>
            </a:pPr>
            <a:r>
              <a:rPr lang="en-US" sz="1800" dirty="0">
                <a:solidFill>
                  <a:schemeClr val="tx1"/>
                </a:solidFill>
              </a:rPr>
              <a:t>Non-Rig - Quarterly Basis</a:t>
            </a:r>
          </a:p>
          <a:p>
            <a:pPr marL="569913" lvl="1" indent="-339725">
              <a:buFont typeface="Wingdings" panose="05000000000000000000" pitchFamily="2" charset="2"/>
              <a:buChar char="q"/>
            </a:pPr>
            <a:endParaRPr lang="en-US" sz="800" dirty="0">
              <a:solidFill>
                <a:schemeClr val="tx1"/>
              </a:solidFill>
            </a:endParaRPr>
          </a:p>
          <a:p>
            <a:pPr marL="569913" lvl="1" indent="-339725">
              <a:buFont typeface="Wingdings" panose="05000000000000000000" pitchFamily="2" charset="2"/>
              <a:buChar char="q"/>
            </a:pPr>
            <a:r>
              <a:rPr lang="en-US" sz="1800" dirty="0">
                <a:solidFill>
                  <a:schemeClr val="tx1"/>
                </a:solidFill>
              </a:rPr>
              <a:t>Fixed Rig - Quarterly Basis</a:t>
            </a:r>
          </a:p>
          <a:p>
            <a:pPr marL="0" lvl="1" indent="0">
              <a:buNone/>
            </a:pPr>
            <a:endParaRPr lang="en-US" dirty="0">
              <a:solidFill>
                <a:schemeClr val="tx1"/>
              </a:solidFill>
            </a:endParaRPr>
          </a:p>
          <a:p>
            <a:pPr marL="0" lvl="1" indent="0">
              <a:buNone/>
            </a:pPr>
            <a:r>
              <a:rPr lang="en-US" dirty="0">
                <a:solidFill>
                  <a:schemeClr val="tx1"/>
                </a:solidFill>
              </a:rPr>
              <a:t>Requested from sister agencies</a:t>
            </a:r>
          </a:p>
          <a:p>
            <a:pPr marL="0" lvl="1" indent="0">
              <a:buNone/>
            </a:pPr>
            <a:endParaRPr lang="en-US" dirty="0">
              <a:solidFill>
                <a:schemeClr val="tx1"/>
              </a:solidFill>
            </a:endParaRPr>
          </a:p>
          <a:p>
            <a:pPr marL="0" lvl="1" indent="0">
              <a:buNone/>
            </a:pPr>
            <a:r>
              <a:rPr lang="en-US" dirty="0">
                <a:solidFill>
                  <a:schemeClr val="tx1"/>
                </a:solidFill>
              </a:rPr>
              <a:t>Fishermen Contingency Fund</a:t>
            </a:r>
          </a:p>
        </p:txBody>
      </p:sp>
      <p:sp>
        <p:nvSpPr>
          <p:cNvPr id="3" name="Content Placeholder 2">
            <a:extLst>
              <a:ext uri="{FF2B5EF4-FFF2-40B4-BE49-F238E27FC236}">
                <a16:creationId xmlns:a16="http://schemas.microsoft.com/office/drawing/2014/main" id="{26D2BF85-A6FA-4EE2-B1E3-D8586162F696}"/>
              </a:ext>
            </a:extLst>
          </p:cNvPr>
          <p:cNvSpPr>
            <a:spLocks noGrp="1"/>
          </p:cNvSpPr>
          <p:nvPr>
            <p:ph sz="half" idx="2"/>
          </p:nvPr>
        </p:nvSpPr>
        <p:spPr>
          <a:xfrm>
            <a:off x="5181600" y="1722439"/>
            <a:ext cx="3505200" cy="3992561"/>
          </a:xfrm>
          <a:custGeom>
            <a:avLst/>
            <a:gdLst>
              <a:gd name="connsiteX0" fmla="*/ 0 w 3505200"/>
              <a:gd name="connsiteY0" fmla="*/ 0 h 3992561"/>
              <a:gd name="connsiteX1" fmla="*/ 479044 w 3505200"/>
              <a:gd name="connsiteY1" fmla="*/ 0 h 3992561"/>
              <a:gd name="connsiteX2" fmla="*/ 1133348 w 3505200"/>
              <a:gd name="connsiteY2" fmla="*/ 0 h 3992561"/>
              <a:gd name="connsiteX3" fmla="*/ 1752600 w 3505200"/>
              <a:gd name="connsiteY3" fmla="*/ 0 h 3992561"/>
              <a:gd name="connsiteX4" fmla="*/ 2231644 w 3505200"/>
              <a:gd name="connsiteY4" fmla="*/ 0 h 3992561"/>
              <a:gd name="connsiteX5" fmla="*/ 2780792 w 3505200"/>
              <a:gd name="connsiteY5" fmla="*/ 0 h 3992561"/>
              <a:gd name="connsiteX6" fmla="*/ 3505200 w 3505200"/>
              <a:gd name="connsiteY6" fmla="*/ 0 h 3992561"/>
              <a:gd name="connsiteX7" fmla="*/ 3505200 w 3505200"/>
              <a:gd name="connsiteY7" fmla="*/ 665427 h 3992561"/>
              <a:gd name="connsiteX8" fmla="*/ 3505200 w 3505200"/>
              <a:gd name="connsiteY8" fmla="*/ 1251002 h 3992561"/>
              <a:gd name="connsiteX9" fmla="*/ 3505200 w 3505200"/>
              <a:gd name="connsiteY9" fmla="*/ 1796652 h 3992561"/>
              <a:gd name="connsiteX10" fmla="*/ 3505200 w 3505200"/>
              <a:gd name="connsiteY10" fmla="*/ 2382228 h 3992561"/>
              <a:gd name="connsiteX11" fmla="*/ 3505200 w 3505200"/>
              <a:gd name="connsiteY11" fmla="*/ 3087581 h 3992561"/>
              <a:gd name="connsiteX12" fmla="*/ 3505200 w 3505200"/>
              <a:gd name="connsiteY12" fmla="*/ 3992561 h 3992561"/>
              <a:gd name="connsiteX13" fmla="*/ 3026156 w 3505200"/>
              <a:gd name="connsiteY13" fmla="*/ 3992561 h 3992561"/>
              <a:gd name="connsiteX14" fmla="*/ 2547112 w 3505200"/>
              <a:gd name="connsiteY14" fmla="*/ 3992561 h 3992561"/>
              <a:gd name="connsiteX15" fmla="*/ 1927860 w 3505200"/>
              <a:gd name="connsiteY15" fmla="*/ 3992561 h 3992561"/>
              <a:gd name="connsiteX16" fmla="*/ 1448816 w 3505200"/>
              <a:gd name="connsiteY16" fmla="*/ 3992561 h 3992561"/>
              <a:gd name="connsiteX17" fmla="*/ 864616 w 3505200"/>
              <a:gd name="connsiteY17" fmla="*/ 3992561 h 3992561"/>
              <a:gd name="connsiteX18" fmla="*/ 0 w 3505200"/>
              <a:gd name="connsiteY18" fmla="*/ 3992561 h 3992561"/>
              <a:gd name="connsiteX19" fmla="*/ 0 w 3505200"/>
              <a:gd name="connsiteY19" fmla="*/ 3327134 h 3992561"/>
              <a:gd name="connsiteX20" fmla="*/ 0 w 3505200"/>
              <a:gd name="connsiteY20" fmla="*/ 2661707 h 3992561"/>
              <a:gd name="connsiteX21" fmla="*/ 0 w 3505200"/>
              <a:gd name="connsiteY21" fmla="*/ 1916429 h 3992561"/>
              <a:gd name="connsiteX22" fmla="*/ 0 w 3505200"/>
              <a:gd name="connsiteY22" fmla="*/ 1290928 h 3992561"/>
              <a:gd name="connsiteX23" fmla="*/ 0 w 3505200"/>
              <a:gd name="connsiteY23" fmla="*/ 665427 h 3992561"/>
              <a:gd name="connsiteX24" fmla="*/ 0 w 3505200"/>
              <a:gd name="connsiteY24" fmla="*/ 0 h 399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05200" h="3992561" fill="none" extrusionOk="0">
                <a:moveTo>
                  <a:pt x="0" y="0"/>
                </a:moveTo>
                <a:cubicBezTo>
                  <a:pt x="99313" y="1198"/>
                  <a:pt x="285421" y="6070"/>
                  <a:pt x="479044" y="0"/>
                </a:cubicBezTo>
                <a:cubicBezTo>
                  <a:pt x="672667" y="-6070"/>
                  <a:pt x="845909" y="-4116"/>
                  <a:pt x="1133348" y="0"/>
                </a:cubicBezTo>
                <a:cubicBezTo>
                  <a:pt x="1420787" y="4116"/>
                  <a:pt x="1448010" y="-29715"/>
                  <a:pt x="1752600" y="0"/>
                </a:cubicBezTo>
                <a:cubicBezTo>
                  <a:pt x="2057190" y="29715"/>
                  <a:pt x="2074071" y="23069"/>
                  <a:pt x="2231644" y="0"/>
                </a:cubicBezTo>
                <a:cubicBezTo>
                  <a:pt x="2389217" y="-23069"/>
                  <a:pt x="2664920" y="-8939"/>
                  <a:pt x="2780792" y="0"/>
                </a:cubicBezTo>
                <a:cubicBezTo>
                  <a:pt x="2896664" y="8939"/>
                  <a:pt x="3272282" y="-22898"/>
                  <a:pt x="3505200" y="0"/>
                </a:cubicBezTo>
                <a:cubicBezTo>
                  <a:pt x="3535502" y="201537"/>
                  <a:pt x="3525373" y="386700"/>
                  <a:pt x="3505200" y="665427"/>
                </a:cubicBezTo>
                <a:cubicBezTo>
                  <a:pt x="3485027" y="944154"/>
                  <a:pt x="3488478" y="1016111"/>
                  <a:pt x="3505200" y="1251002"/>
                </a:cubicBezTo>
                <a:cubicBezTo>
                  <a:pt x="3521922" y="1485893"/>
                  <a:pt x="3512628" y="1669392"/>
                  <a:pt x="3505200" y="1796652"/>
                </a:cubicBezTo>
                <a:cubicBezTo>
                  <a:pt x="3497773" y="1923912"/>
                  <a:pt x="3525857" y="2112371"/>
                  <a:pt x="3505200" y="2382228"/>
                </a:cubicBezTo>
                <a:cubicBezTo>
                  <a:pt x="3484543" y="2652085"/>
                  <a:pt x="3522715" y="2945493"/>
                  <a:pt x="3505200" y="3087581"/>
                </a:cubicBezTo>
                <a:cubicBezTo>
                  <a:pt x="3487685" y="3229669"/>
                  <a:pt x="3525278" y="3567052"/>
                  <a:pt x="3505200" y="3992561"/>
                </a:cubicBezTo>
                <a:cubicBezTo>
                  <a:pt x="3293740" y="4011821"/>
                  <a:pt x="3224160" y="3984524"/>
                  <a:pt x="3026156" y="3992561"/>
                </a:cubicBezTo>
                <a:cubicBezTo>
                  <a:pt x="2828152" y="4000598"/>
                  <a:pt x="2675559" y="3978735"/>
                  <a:pt x="2547112" y="3992561"/>
                </a:cubicBezTo>
                <a:cubicBezTo>
                  <a:pt x="2418665" y="4006387"/>
                  <a:pt x="2111792" y="4023044"/>
                  <a:pt x="1927860" y="3992561"/>
                </a:cubicBezTo>
                <a:cubicBezTo>
                  <a:pt x="1743928" y="3962078"/>
                  <a:pt x="1586741" y="4005060"/>
                  <a:pt x="1448816" y="3992561"/>
                </a:cubicBezTo>
                <a:cubicBezTo>
                  <a:pt x="1310891" y="3980062"/>
                  <a:pt x="1131620" y="3983212"/>
                  <a:pt x="864616" y="3992561"/>
                </a:cubicBezTo>
                <a:cubicBezTo>
                  <a:pt x="597612" y="4001910"/>
                  <a:pt x="291552" y="4033028"/>
                  <a:pt x="0" y="3992561"/>
                </a:cubicBezTo>
                <a:cubicBezTo>
                  <a:pt x="-24089" y="3840938"/>
                  <a:pt x="10937" y="3491688"/>
                  <a:pt x="0" y="3327134"/>
                </a:cubicBezTo>
                <a:cubicBezTo>
                  <a:pt x="-10937" y="3162580"/>
                  <a:pt x="9962" y="2795448"/>
                  <a:pt x="0" y="2661707"/>
                </a:cubicBezTo>
                <a:cubicBezTo>
                  <a:pt x="-9962" y="2527966"/>
                  <a:pt x="13654" y="2146163"/>
                  <a:pt x="0" y="1916429"/>
                </a:cubicBezTo>
                <a:cubicBezTo>
                  <a:pt x="-13654" y="1686695"/>
                  <a:pt x="19368" y="1572662"/>
                  <a:pt x="0" y="1290928"/>
                </a:cubicBezTo>
                <a:cubicBezTo>
                  <a:pt x="-19368" y="1009194"/>
                  <a:pt x="-3747" y="825805"/>
                  <a:pt x="0" y="665427"/>
                </a:cubicBezTo>
                <a:cubicBezTo>
                  <a:pt x="3747" y="505049"/>
                  <a:pt x="20104" y="216395"/>
                  <a:pt x="0" y="0"/>
                </a:cubicBezTo>
                <a:close/>
              </a:path>
              <a:path w="3505200" h="3992561" stroke="0" extrusionOk="0">
                <a:moveTo>
                  <a:pt x="0" y="0"/>
                </a:moveTo>
                <a:cubicBezTo>
                  <a:pt x="241560" y="-13834"/>
                  <a:pt x="326522" y="18617"/>
                  <a:pt x="549148" y="0"/>
                </a:cubicBezTo>
                <a:cubicBezTo>
                  <a:pt x="771774" y="-18617"/>
                  <a:pt x="849551" y="16480"/>
                  <a:pt x="1028192" y="0"/>
                </a:cubicBezTo>
                <a:cubicBezTo>
                  <a:pt x="1206833" y="-16480"/>
                  <a:pt x="1384168" y="5971"/>
                  <a:pt x="1682496" y="0"/>
                </a:cubicBezTo>
                <a:cubicBezTo>
                  <a:pt x="1980824" y="-5971"/>
                  <a:pt x="2048655" y="8884"/>
                  <a:pt x="2231644" y="0"/>
                </a:cubicBezTo>
                <a:cubicBezTo>
                  <a:pt x="2414633" y="-8884"/>
                  <a:pt x="2627003" y="1288"/>
                  <a:pt x="2780792" y="0"/>
                </a:cubicBezTo>
                <a:cubicBezTo>
                  <a:pt x="2934581" y="-1288"/>
                  <a:pt x="3278408" y="-31080"/>
                  <a:pt x="3505200" y="0"/>
                </a:cubicBezTo>
                <a:cubicBezTo>
                  <a:pt x="3492181" y="214281"/>
                  <a:pt x="3522423" y="336194"/>
                  <a:pt x="3505200" y="585576"/>
                </a:cubicBezTo>
                <a:cubicBezTo>
                  <a:pt x="3487977" y="834958"/>
                  <a:pt x="3473586" y="1030283"/>
                  <a:pt x="3505200" y="1251002"/>
                </a:cubicBezTo>
                <a:cubicBezTo>
                  <a:pt x="3536814" y="1471721"/>
                  <a:pt x="3482804" y="1674375"/>
                  <a:pt x="3505200" y="1836578"/>
                </a:cubicBezTo>
                <a:cubicBezTo>
                  <a:pt x="3527596" y="1998781"/>
                  <a:pt x="3503012" y="2229879"/>
                  <a:pt x="3505200" y="2422154"/>
                </a:cubicBezTo>
                <a:cubicBezTo>
                  <a:pt x="3507388" y="2614429"/>
                  <a:pt x="3530152" y="2770556"/>
                  <a:pt x="3505200" y="3087581"/>
                </a:cubicBezTo>
                <a:cubicBezTo>
                  <a:pt x="3480248" y="3404606"/>
                  <a:pt x="3465835" y="3743990"/>
                  <a:pt x="3505200" y="3992561"/>
                </a:cubicBezTo>
                <a:cubicBezTo>
                  <a:pt x="3301032" y="3990699"/>
                  <a:pt x="3171278" y="3969259"/>
                  <a:pt x="3026156" y="3992561"/>
                </a:cubicBezTo>
                <a:cubicBezTo>
                  <a:pt x="2881034" y="4015863"/>
                  <a:pt x="2568777" y="4019930"/>
                  <a:pt x="2371852" y="3992561"/>
                </a:cubicBezTo>
                <a:cubicBezTo>
                  <a:pt x="2174927" y="3965192"/>
                  <a:pt x="2021761" y="4007154"/>
                  <a:pt x="1857756" y="3992561"/>
                </a:cubicBezTo>
                <a:cubicBezTo>
                  <a:pt x="1693751" y="3977968"/>
                  <a:pt x="1407775" y="4003628"/>
                  <a:pt x="1273556" y="3992561"/>
                </a:cubicBezTo>
                <a:cubicBezTo>
                  <a:pt x="1139337" y="3981494"/>
                  <a:pt x="932624" y="3968614"/>
                  <a:pt x="619252" y="3992561"/>
                </a:cubicBezTo>
                <a:cubicBezTo>
                  <a:pt x="305880" y="4016508"/>
                  <a:pt x="185816" y="3987304"/>
                  <a:pt x="0" y="3992561"/>
                </a:cubicBezTo>
                <a:cubicBezTo>
                  <a:pt x="12581" y="3834247"/>
                  <a:pt x="-23544" y="3568503"/>
                  <a:pt x="0" y="3446911"/>
                </a:cubicBezTo>
                <a:cubicBezTo>
                  <a:pt x="23544" y="3325319"/>
                  <a:pt x="-7647" y="3150616"/>
                  <a:pt x="0" y="2861335"/>
                </a:cubicBezTo>
                <a:cubicBezTo>
                  <a:pt x="7647" y="2572054"/>
                  <a:pt x="-16080" y="2416261"/>
                  <a:pt x="0" y="2235834"/>
                </a:cubicBezTo>
                <a:cubicBezTo>
                  <a:pt x="16080" y="2055407"/>
                  <a:pt x="-32236" y="1821370"/>
                  <a:pt x="0" y="1490556"/>
                </a:cubicBezTo>
                <a:cubicBezTo>
                  <a:pt x="32236" y="1159742"/>
                  <a:pt x="-14369" y="1015024"/>
                  <a:pt x="0" y="825129"/>
                </a:cubicBezTo>
                <a:cubicBezTo>
                  <a:pt x="14369" y="635234"/>
                  <a:pt x="27264" y="387795"/>
                  <a:pt x="0" y="0"/>
                </a:cubicBezTo>
                <a:close/>
              </a:path>
            </a:pathLst>
          </a:custGeom>
          <a:solidFill>
            <a:srgbClr val="2B3990"/>
          </a:solidFill>
          <a:ln w="12700">
            <a:solidFill>
              <a:schemeClr val="tx1"/>
            </a:solidFill>
            <a:prstDash val="solid"/>
            <a:extLst>
              <a:ext uri="{C807C97D-BFC1-408E-A445-0C87EB9F89A2}">
                <ask:lineSketchStyleProps xmlns:ask="http://schemas.microsoft.com/office/drawing/2018/sketchyshapes" sd="1219033472">
                  <ask:type>
                    <ask:lineSketchFreehand/>
                  </ask:type>
                </ask:lineSketchStyleProps>
              </a:ext>
            </a:extLst>
          </a:ln>
        </p:spPr>
        <p:txBody>
          <a:bodyPr/>
          <a:lstStyle/>
          <a:p>
            <a:pPr marL="0" lvl="0" indent="0">
              <a:buNone/>
            </a:pPr>
            <a:r>
              <a:rPr lang="en-US" dirty="0">
                <a:solidFill>
                  <a:srgbClr val="FFFFFF"/>
                </a:solidFill>
              </a:rPr>
              <a:t>Liquidated Damages</a:t>
            </a:r>
            <a:endParaRPr lang="en-US" sz="1000" dirty="0">
              <a:solidFill>
                <a:srgbClr val="FFFFFF"/>
              </a:solidFill>
            </a:endParaRPr>
          </a:p>
          <a:p>
            <a:pPr marL="230188" lvl="1" indent="0">
              <a:buNone/>
            </a:pPr>
            <a:r>
              <a:rPr lang="en-US" sz="2000" dirty="0">
                <a:solidFill>
                  <a:srgbClr val="FFFFFF"/>
                </a:solidFill>
              </a:rPr>
              <a:t>Result of payment identified as Federal instead of Indian, or vice versa.</a:t>
            </a:r>
          </a:p>
          <a:p>
            <a:pPr marL="230188" lvl="1" indent="0">
              <a:buNone/>
            </a:pPr>
            <a:endParaRPr lang="en-US" sz="2000" dirty="0">
              <a:solidFill>
                <a:srgbClr val="FFFFFF"/>
              </a:solidFill>
            </a:endParaRPr>
          </a:p>
          <a:p>
            <a:pPr marL="0" lvl="1" indent="0">
              <a:buNone/>
            </a:pPr>
            <a:r>
              <a:rPr lang="en-US" sz="2400" dirty="0">
                <a:solidFill>
                  <a:srgbClr val="FFFFFF"/>
                </a:solidFill>
              </a:rPr>
              <a:t>Civil Penalties</a:t>
            </a:r>
          </a:p>
          <a:p>
            <a:pPr marL="230188" lvl="1" indent="0">
              <a:buNone/>
            </a:pPr>
            <a:r>
              <a:rPr lang="en-US" sz="2000" dirty="0">
                <a:solidFill>
                  <a:srgbClr val="FFFFFF"/>
                </a:solidFill>
              </a:rPr>
              <a:t>Issued for non-compliance from ONRR’s Office of Enforcement</a:t>
            </a:r>
          </a:p>
        </p:txBody>
      </p:sp>
    </p:spTree>
    <p:extLst>
      <p:ext uri="{BB962C8B-B14F-4D97-AF65-F5344CB8AC3E}">
        <p14:creationId xmlns:p14="http://schemas.microsoft.com/office/powerpoint/2010/main" val="32903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500"/>
                                        <p:tgtEl>
                                          <p:spTgt spid="2">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fade">
                                      <p:cBhvr>
                                        <p:cTn id="30" dur="500"/>
                                        <p:tgtEl>
                                          <p:spTgt spid="3">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C139-135D-4977-BD23-B5B323887448}"/>
              </a:ext>
            </a:extLst>
          </p:cNvPr>
          <p:cNvSpPr>
            <a:spLocks noGrp="1"/>
          </p:cNvSpPr>
          <p:nvPr>
            <p:ph type="title"/>
          </p:nvPr>
        </p:nvSpPr>
        <p:spPr>
          <a:xfrm>
            <a:off x="457200" y="274639"/>
            <a:ext cx="7162799" cy="1096962"/>
          </a:xfrm>
        </p:spPr>
        <p:txBody>
          <a:bodyPr>
            <a:normAutofit fontScale="90000"/>
          </a:bodyPr>
          <a:lstStyle/>
          <a:p>
            <a:r>
              <a:rPr lang="en-US" sz="4000" dirty="0"/>
              <a:t>Liquidated Damages</a:t>
            </a:r>
            <a:br>
              <a:rPr lang="en-US" dirty="0"/>
            </a:br>
            <a:r>
              <a:rPr lang="en-US" sz="3300" dirty="0"/>
              <a:t>OTH Invoice</a:t>
            </a:r>
          </a:p>
        </p:txBody>
      </p:sp>
      <p:sp>
        <p:nvSpPr>
          <p:cNvPr id="4" name="Slide Number Placeholder 3">
            <a:extLst>
              <a:ext uri="{FF2B5EF4-FFF2-40B4-BE49-F238E27FC236}">
                <a16:creationId xmlns:a16="http://schemas.microsoft.com/office/drawing/2014/main" id="{CC250473-3614-4214-B085-E086826ADAA7}"/>
              </a:ext>
            </a:extLst>
          </p:cNvPr>
          <p:cNvSpPr>
            <a:spLocks noGrp="1"/>
          </p:cNvSpPr>
          <p:nvPr>
            <p:ph type="sldNum" sz="quarter" idx="4"/>
          </p:nvPr>
        </p:nvSpPr>
        <p:spPr>
          <a:xfrm>
            <a:off x="8631362" y="6400800"/>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35</a:t>
            </a:fld>
            <a:endParaRPr lang="en-US" sz="1200" b="1" dirty="0">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A19ABEC-FD7B-48E6-A08E-4D95FC9F99B4}"/>
              </a:ext>
            </a:extLst>
          </p:cNvPr>
          <p:cNvSpPr>
            <a:spLocks noGrp="1"/>
          </p:cNvSpPr>
          <p:nvPr>
            <p:ph idx="1"/>
          </p:nvPr>
        </p:nvSpPr>
        <p:spPr>
          <a:xfrm>
            <a:off x="0" y="4800600"/>
            <a:ext cx="9144000" cy="1325565"/>
          </a:xfrm>
          <a:solidFill>
            <a:srgbClr val="00BB54"/>
          </a:solidFill>
        </p:spPr>
        <p:txBody>
          <a:bodyPr>
            <a:normAutofit lnSpcReduction="10000"/>
          </a:bodyPr>
          <a:lstStyle/>
          <a:p>
            <a:pPr marL="0" lvl="0" indent="0" algn="ctr">
              <a:buNone/>
            </a:pPr>
            <a:r>
              <a:rPr lang="en-US" b="1" dirty="0">
                <a:solidFill>
                  <a:schemeClr val="tx1"/>
                </a:solidFill>
              </a:rPr>
              <a:t>Always Federal for Indian payment infraction</a:t>
            </a:r>
          </a:p>
          <a:p>
            <a:pPr marL="0" lvl="0" indent="0" algn="ctr">
              <a:buNone/>
            </a:pPr>
            <a:endParaRPr lang="en-US" sz="1700" b="1" dirty="0">
              <a:solidFill>
                <a:schemeClr val="tx1"/>
              </a:solidFill>
            </a:endParaRPr>
          </a:p>
          <a:p>
            <a:pPr marL="0" lvl="0" indent="0" algn="ctr">
              <a:buNone/>
            </a:pPr>
            <a:r>
              <a:rPr lang="en-US" sz="2800" b="1" i="1" dirty="0">
                <a:solidFill>
                  <a:schemeClr val="tx1"/>
                </a:solidFill>
                <a:latin typeface="Constantia" panose="02030602050306030303" pitchFamily="18" charset="0"/>
              </a:rPr>
              <a:t>Read enclosed letter for detailed information</a:t>
            </a:r>
          </a:p>
        </p:txBody>
      </p:sp>
      <p:pic>
        <p:nvPicPr>
          <p:cNvPr id="12" name="Picture 11" descr="Image of an OTH Invoice for Liquidated Damages">
            <a:extLst>
              <a:ext uri="{FF2B5EF4-FFF2-40B4-BE49-F238E27FC236}">
                <a16:creationId xmlns:a16="http://schemas.microsoft.com/office/drawing/2014/main" id="{B374291A-7490-46BA-94BC-682A465A03D3}"/>
              </a:ext>
            </a:extLst>
          </p:cNvPr>
          <p:cNvPicPr>
            <a:picLocks noChangeAspect="1"/>
          </p:cNvPicPr>
          <p:nvPr/>
        </p:nvPicPr>
        <p:blipFill>
          <a:blip r:embed="rId3"/>
          <a:stretch>
            <a:fillRect/>
          </a:stretch>
        </p:blipFill>
        <p:spPr>
          <a:xfrm>
            <a:off x="0" y="1522760"/>
            <a:ext cx="9144000" cy="3003205"/>
          </a:xfrm>
          <a:custGeom>
            <a:avLst/>
            <a:gdLst>
              <a:gd name="connsiteX0" fmla="*/ 0 w 9144000"/>
              <a:gd name="connsiteY0" fmla="*/ 0 h 3003205"/>
              <a:gd name="connsiteX1" fmla="*/ 744583 w 9144000"/>
              <a:gd name="connsiteY1" fmla="*/ 0 h 3003205"/>
              <a:gd name="connsiteX2" fmla="*/ 1123406 w 9144000"/>
              <a:gd name="connsiteY2" fmla="*/ 0 h 3003205"/>
              <a:gd name="connsiteX3" fmla="*/ 1959429 w 9144000"/>
              <a:gd name="connsiteY3" fmla="*/ 0 h 3003205"/>
              <a:gd name="connsiteX4" fmla="*/ 2612571 w 9144000"/>
              <a:gd name="connsiteY4" fmla="*/ 0 h 3003205"/>
              <a:gd name="connsiteX5" fmla="*/ 2991394 w 9144000"/>
              <a:gd name="connsiteY5" fmla="*/ 0 h 3003205"/>
              <a:gd name="connsiteX6" fmla="*/ 3644537 w 9144000"/>
              <a:gd name="connsiteY6" fmla="*/ 0 h 3003205"/>
              <a:gd name="connsiteX7" fmla="*/ 4480560 w 9144000"/>
              <a:gd name="connsiteY7" fmla="*/ 0 h 3003205"/>
              <a:gd name="connsiteX8" fmla="*/ 5042263 w 9144000"/>
              <a:gd name="connsiteY8" fmla="*/ 0 h 3003205"/>
              <a:gd name="connsiteX9" fmla="*/ 5603966 w 9144000"/>
              <a:gd name="connsiteY9" fmla="*/ 0 h 3003205"/>
              <a:gd name="connsiteX10" fmla="*/ 6257109 w 9144000"/>
              <a:gd name="connsiteY10" fmla="*/ 0 h 3003205"/>
              <a:gd name="connsiteX11" fmla="*/ 7001691 w 9144000"/>
              <a:gd name="connsiteY11" fmla="*/ 0 h 3003205"/>
              <a:gd name="connsiteX12" fmla="*/ 7746274 w 9144000"/>
              <a:gd name="connsiteY12" fmla="*/ 0 h 3003205"/>
              <a:gd name="connsiteX13" fmla="*/ 8490857 w 9144000"/>
              <a:gd name="connsiteY13" fmla="*/ 0 h 3003205"/>
              <a:gd name="connsiteX14" fmla="*/ 9144000 w 9144000"/>
              <a:gd name="connsiteY14" fmla="*/ 0 h 3003205"/>
              <a:gd name="connsiteX15" fmla="*/ 9144000 w 9144000"/>
              <a:gd name="connsiteY15" fmla="*/ 600641 h 3003205"/>
              <a:gd name="connsiteX16" fmla="*/ 9144000 w 9144000"/>
              <a:gd name="connsiteY16" fmla="*/ 1201282 h 3003205"/>
              <a:gd name="connsiteX17" fmla="*/ 9144000 w 9144000"/>
              <a:gd name="connsiteY17" fmla="*/ 1831955 h 3003205"/>
              <a:gd name="connsiteX18" fmla="*/ 9144000 w 9144000"/>
              <a:gd name="connsiteY18" fmla="*/ 3003205 h 3003205"/>
              <a:gd name="connsiteX19" fmla="*/ 8399417 w 9144000"/>
              <a:gd name="connsiteY19" fmla="*/ 3003205 h 3003205"/>
              <a:gd name="connsiteX20" fmla="*/ 7837714 w 9144000"/>
              <a:gd name="connsiteY20" fmla="*/ 3003205 h 3003205"/>
              <a:gd name="connsiteX21" fmla="*/ 7276011 w 9144000"/>
              <a:gd name="connsiteY21" fmla="*/ 3003205 h 3003205"/>
              <a:gd name="connsiteX22" fmla="*/ 6714309 w 9144000"/>
              <a:gd name="connsiteY22" fmla="*/ 3003205 h 3003205"/>
              <a:gd name="connsiteX23" fmla="*/ 6152606 w 9144000"/>
              <a:gd name="connsiteY23" fmla="*/ 3003205 h 3003205"/>
              <a:gd name="connsiteX24" fmla="*/ 5408023 w 9144000"/>
              <a:gd name="connsiteY24" fmla="*/ 3003205 h 3003205"/>
              <a:gd name="connsiteX25" fmla="*/ 4754880 w 9144000"/>
              <a:gd name="connsiteY25" fmla="*/ 3003205 h 3003205"/>
              <a:gd name="connsiteX26" fmla="*/ 4376057 w 9144000"/>
              <a:gd name="connsiteY26" fmla="*/ 3003205 h 3003205"/>
              <a:gd name="connsiteX27" fmla="*/ 3814354 w 9144000"/>
              <a:gd name="connsiteY27" fmla="*/ 3003205 h 3003205"/>
              <a:gd name="connsiteX28" fmla="*/ 3069771 w 9144000"/>
              <a:gd name="connsiteY28" fmla="*/ 3003205 h 3003205"/>
              <a:gd name="connsiteX29" fmla="*/ 2599509 w 9144000"/>
              <a:gd name="connsiteY29" fmla="*/ 3003205 h 3003205"/>
              <a:gd name="connsiteX30" fmla="*/ 1763486 w 9144000"/>
              <a:gd name="connsiteY30" fmla="*/ 3003205 h 3003205"/>
              <a:gd name="connsiteX31" fmla="*/ 927463 w 9144000"/>
              <a:gd name="connsiteY31" fmla="*/ 3003205 h 3003205"/>
              <a:gd name="connsiteX32" fmla="*/ 0 w 9144000"/>
              <a:gd name="connsiteY32" fmla="*/ 3003205 h 3003205"/>
              <a:gd name="connsiteX33" fmla="*/ 0 w 9144000"/>
              <a:gd name="connsiteY33" fmla="*/ 2342500 h 3003205"/>
              <a:gd name="connsiteX34" fmla="*/ 0 w 9144000"/>
              <a:gd name="connsiteY34" fmla="*/ 1741859 h 3003205"/>
              <a:gd name="connsiteX35" fmla="*/ 0 w 9144000"/>
              <a:gd name="connsiteY35" fmla="*/ 1201282 h 3003205"/>
              <a:gd name="connsiteX36" fmla="*/ 0 w 9144000"/>
              <a:gd name="connsiteY36" fmla="*/ 660705 h 3003205"/>
              <a:gd name="connsiteX37" fmla="*/ 0 w 9144000"/>
              <a:gd name="connsiteY37" fmla="*/ 0 h 300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44000" h="3003205" fill="none" extrusionOk="0">
                <a:moveTo>
                  <a:pt x="0" y="0"/>
                </a:moveTo>
                <a:cubicBezTo>
                  <a:pt x="152778" y="11343"/>
                  <a:pt x="381614" y="6429"/>
                  <a:pt x="744583" y="0"/>
                </a:cubicBezTo>
                <a:cubicBezTo>
                  <a:pt x="1107552" y="-6429"/>
                  <a:pt x="1021168" y="-5061"/>
                  <a:pt x="1123406" y="0"/>
                </a:cubicBezTo>
                <a:cubicBezTo>
                  <a:pt x="1225644" y="5061"/>
                  <a:pt x="1560383" y="-5431"/>
                  <a:pt x="1959429" y="0"/>
                </a:cubicBezTo>
                <a:cubicBezTo>
                  <a:pt x="2358475" y="5431"/>
                  <a:pt x="2399001" y="-5805"/>
                  <a:pt x="2612571" y="0"/>
                </a:cubicBezTo>
                <a:cubicBezTo>
                  <a:pt x="2826141" y="5805"/>
                  <a:pt x="2876682" y="16437"/>
                  <a:pt x="2991394" y="0"/>
                </a:cubicBezTo>
                <a:cubicBezTo>
                  <a:pt x="3106106" y="-16437"/>
                  <a:pt x="3419286" y="8318"/>
                  <a:pt x="3644537" y="0"/>
                </a:cubicBezTo>
                <a:cubicBezTo>
                  <a:pt x="3869788" y="-8318"/>
                  <a:pt x="4069077" y="2914"/>
                  <a:pt x="4480560" y="0"/>
                </a:cubicBezTo>
                <a:cubicBezTo>
                  <a:pt x="4892043" y="-2914"/>
                  <a:pt x="4892975" y="-11404"/>
                  <a:pt x="5042263" y="0"/>
                </a:cubicBezTo>
                <a:cubicBezTo>
                  <a:pt x="5191551" y="11404"/>
                  <a:pt x="5435324" y="-5679"/>
                  <a:pt x="5603966" y="0"/>
                </a:cubicBezTo>
                <a:cubicBezTo>
                  <a:pt x="5772608" y="5679"/>
                  <a:pt x="6086558" y="28008"/>
                  <a:pt x="6257109" y="0"/>
                </a:cubicBezTo>
                <a:cubicBezTo>
                  <a:pt x="6427660" y="-28008"/>
                  <a:pt x="6835920" y="23978"/>
                  <a:pt x="7001691" y="0"/>
                </a:cubicBezTo>
                <a:cubicBezTo>
                  <a:pt x="7167462" y="-23978"/>
                  <a:pt x="7514609" y="-23744"/>
                  <a:pt x="7746274" y="0"/>
                </a:cubicBezTo>
                <a:cubicBezTo>
                  <a:pt x="7977939" y="23744"/>
                  <a:pt x="8155873" y="30483"/>
                  <a:pt x="8490857" y="0"/>
                </a:cubicBezTo>
                <a:cubicBezTo>
                  <a:pt x="8825841" y="-30483"/>
                  <a:pt x="8827486" y="31307"/>
                  <a:pt x="9144000" y="0"/>
                </a:cubicBezTo>
                <a:cubicBezTo>
                  <a:pt x="9157991" y="270725"/>
                  <a:pt x="9114471" y="475877"/>
                  <a:pt x="9144000" y="600641"/>
                </a:cubicBezTo>
                <a:cubicBezTo>
                  <a:pt x="9173529" y="725405"/>
                  <a:pt x="9169782" y="997551"/>
                  <a:pt x="9144000" y="1201282"/>
                </a:cubicBezTo>
                <a:cubicBezTo>
                  <a:pt x="9118218" y="1405013"/>
                  <a:pt x="9164465" y="1595404"/>
                  <a:pt x="9144000" y="1831955"/>
                </a:cubicBezTo>
                <a:cubicBezTo>
                  <a:pt x="9123535" y="2068506"/>
                  <a:pt x="9136288" y="2690943"/>
                  <a:pt x="9144000" y="3003205"/>
                </a:cubicBezTo>
                <a:cubicBezTo>
                  <a:pt x="8805781" y="3027864"/>
                  <a:pt x="8585287" y="3018413"/>
                  <a:pt x="8399417" y="3003205"/>
                </a:cubicBezTo>
                <a:cubicBezTo>
                  <a:pt x="8213547" y="2987997"/>
                  <a:pt x="8009866" y="2997087"/>
                  <a:pt x="7837714" y="3003205"/>
                </a:cubicBezTo>
                <a:cubicBezTo>
                  <a:pt x="7665562" y="3009323"/>
                  <a:pt x="7515513" y="2979518"/>
                  <a:pt x="7276011" y="3003205"/>
                </a:cubicBezTo>
                <a:cubicBezTo>
                  <a:pt x="7036509" y="3026892"/>
                  <a:pt x="6853332" y="2988174"/>
                  <a:pt x="6714309" y="3003205"/>
                </a:cubicBezTo>
                <a:cubicBezTo>
                  <a:pt x="6575286" y="3018236"/>
                  <a:pt x="6272587" y="3006498"/>
                  <a:pt x="6152606" y="3003205"/>
                </a:cubicBezTo>
                <a:cubicBezTo>
                  <a:pt x="6032625" y="2999912"/>
                  <a:pt x="5616231" y="3031384"/>
                  <a:pt x="5408023" y="3003205"/>
                </a:cubicBezTo>
                <a:cubicBezTo>
                  <a:pt x="5199815" y="2975026"/>
                  <a:pt x="4985219" y="2995710"/>
                  <a:pt x="4754880" y="3003205"/>
                </a:cubicBezTo>
                <a:cubicBezTo>
                  <a:pt x="4524541" y="3010700"/>
                  <a:pt x="4547647" y="3006029"/>
                  <a:pt x="4376057" y="3003205"/>
                </a:cubicBezTo>
                <a:cubicBezTo>
                  <a:pt x="4204467" y="3000381"/>
                  <a:pt x="3981927" y="3002381"/>
                  <a:pt x="3814354" y="3003205"/>
                </a:cubicBezTo>
                <a:cubicBezTo>
                  <a:pt x="3646781" y="3004029"/>
                  <a:pt x="3419058" y="3033102"/>
                  <a:pt x="3069771" y="3003205"/>
                </a:cubicBezTo>
                <a:cubicBezTo>
                  <a:pt x="2720484" y="2973308"/>
                  <a:pt x="2809041" y="2996609"/>
                  <a:pt x="2599509" y="3003205"/>
                </a:cubicBezTo>
                <a:cubicBezTo>
                  <a:pt x="2389977" y="3009801"/>
                  <a:pt x="2118148" y="2974070"/>
                  <a:pt x="1763486" y="3003205"/>
                </a:cubicBezTo>
                <a:cubicBezTo>
                  <a:pt x="1408824" y="3032340"/>
                  <a:pt x="1326181" y="2977153"/>
                  <a:pt x="927463" y="3003205"/>
                </a:cubicBezTo>
                <a:cubicBezTo>
                  <a:pt x="528745" y="3029257"/>
                  <a:pt x="347299" y="3018109"/>
                  <a:pt x="0" y="3003205"/>
                </a:cubicBezTo>
                <a:cubicBezTo>
                  <a:pt x="25807" y="2867860"/>
                  <a:pt x="339" y="2605099"/>
                  <a:pt x="0" y="2342500"/>
                </a:cubicBezTo>
                <a:cubicBezTo>
                  <a:pt x="-339" y="2079902"/>
                  <a:pt x="29918" y="1963113"/>
                  <a:pt x="0" y="1741859"/>
                </a:cubicBezTo>
                <a:cubicBezTo>
                  <a:pt x="-29918" y="1520605"/>
                  <a:pt x="19208" y="1428957"/>
                  <a:pt x="0" y="1201282"/>
                </a:cubicBezTo>
                <a:cubicBezTo>
                  <a:pt x="-19208" y="973607"/>
                  <a:pt x="18846" y="830380"/>
                  <a:pt x="0" y="660705"/>
                </a:cubicBezTo>
                <a:cubicBezTo>
                  <a:pt x="-18846" y="491030"/>
                  <a:pt x="-5970" y="279443"/>
                  <a:pt x="0" y="0"/>
                </a:cubicBezTo>
                <a:close/>
              </a:path>
              <a:path w="9144000" h="3003205" stroke="0" extrusionOk="0">
                <a:moveTo>
                  <a:pt x="0" y="0"/>
                </a:moveTo>
                <a:cubicBezTo>
                  <a:pt x="198878" y="-10557"/>
                  <a:pt x="407088" y="-8082"/>
                  <a:pt x="561703" y="0"/>
                </a:cubicBezTo>
                <a:cubicBezTo>
                  <a:pt x="716318" y="8082"/>
                  <a:pt x="835202" y="-18772"/>
                  <a:pt x="940526" y="0"/>
                </a:cubicBezTo>
                <a:cubicBezTo>
                  <a:pt x="1045850" y="18772"/>
                  <a:pt x="1393324" y="-3579"/>
                  <a:pt x="1776549" y="0"/>
                </a:cubicBezTo>
                <a:cubicBezTo>
                  <a:pt x="2159774" y="3579"/>
                  <a:pt x="2190081" y="-10610"/>
                  <a:pt x="2338251" y="0"/>
                </a:cubicBezTo>
                <a:cubicBezTo>
                  <a:pt x="2486421" y="10610"/>
                  <a:pt x="2645997" y="17984"/>
                  <a:pt x="2899954" y="0"/>
                </a:cubicBezTo>
                <a:cubicBezTo>
                  <a:pt x="3153911" y="-17984"/>
                  <a:pt x="3493774" y="11651"/>
                  <a:pt x="3735977" y="0"/>
                </a:cubicBezTo>
                <a:cubicBezTo>
                  <a:pt x="3978180" y="-11651"/>
                  <a:pt x="4089476" y="16082"/>
                  <a:pt x="4206240" y="0"/>
                </a:cubicBezTo>
                <a:cubicBezTo>
                  <a:pt x="4323004" y="-16082"/>
                  <a:pt x="4870551" y="33406"/>
                  <a:pt x="5042263" y="0"/>
                </a:cubicBezTo>
                <a:cubicBezTo>
                  <a:pt x="5213975" y="-33406"/>
                  <a:pt x="5518384" y="-39039"/>
                  <a:pt x="5878286" y="0"/>
                </a:cubicBezTo>
                <a:cubicBezTo>
                  <a:pt x="6238188" y="39039"/>
                  <a:pt x="6358789" y="24913"/>
                  <a:pt x="6531429" y="0"/>
                </a:cubicBezTo>
                <a:cubicBezTo>
                  <a:pt x="6704069" y="-24913"/>
                  <a:pt x="7047419" y="-5128"/>
                  <a:pt x="7367451" y="0"/>
                </a:cubicBezTo>
                <a:cubicBezTo>
                  <a:pt x="7687483" y="5128"/>
                  <a:pt x="7814430" y="-16092"/>
                  <a:pt x="7929154" y="0"/>
                </a:cubicBezTo>
                <a:cubicBezTo>
                  <a:pt x="8043878" y="16092"/>
                  <a:pt x="8250575" y="-17929"/>
                  <a:pt x="8490857" y="0"/>
                </a:cubicBezTo>
                <a:cubicBezTo>
                  <a:pt x="8731139" y="17929"/>
                  <a:pt x="8898894" y="-15257"/>
                  <a:pt x="9144000" y="0"/>
                </a:cubicBezTo>
                <a:cubicBezTo>
                  <a:pt x="9134527" y="268543"/>
                  <a:pt x="9118046" y="441417"/>
                  <a:pt x="9144000" y="570609"/>
                </a:cubicBezTo>
                <a:cubicBezTo>
                  <a:pt x="9169954" y="699801"/>
                  <a:pt x="9161073" y="1025761"/>
                  <a:pt x="9144000" y="1171250"/>
                </a:cubicBezTo>
                <a:cubicBezTo>
                  <a:pt x="9126927" y="1316739"/>
                  <a:pt x="9164364" y="1610490"/>
                  <a:pt x="9144000" y="1801923"/>
                </a:cubicBezTo>
                <a:cubicBezTo>
                  <a:pt x="9123636" y="1993356"/>
                  <a:pt x="9115566" y="2230676"/>
                  <a:pt x="9144000" y="2432596"/>
                </a:cubicBezTo>
                <a:cubicBezTo>
                  <a:pt x="9172434" y="2634516"/>
                  <a:pt x="9137944" y="2795016"/>
                  <a:pt x="9144000" y="3003205"/>
                </a:cubicBezTo>
                <a:cubicBezTo>
                  <a:pt x="9036923" y="2985608"/>
                  <a:pt x="8913741" y="3017180"/>
                  <a:pt x="8765177" y="3003205"/>
                </a:cubicBezTo>
                <a:cubicBezTo>
                  <a:pt x="8616613" y="2989230"/>
                  <a:pt x="8292413" y="3022617"/>
                  <a:pt x="7929154" y="3003205"/>
                </a:cubicBezTo>
                <a:cubicBezTo>
                  <a:pt x="7565895" y="2983793"/>
                  <a:pt x="7548278" y="3007457"/>
                  <a:pt x="7276011" y="3003205"/>
                </a:cubicBezTo>
                <a:cubicBezTo>
                  <a:pt x="7003744" y="2998953"/>
                  <a:pt x="6966989" y="3024619"/>
                  <a:pt x="6805749" y="3003205"/>
                </a:cubicBezTo>
                <a:cubicBezTo>
                  <a:pt x="6644509" y="2981791"/>
                  <a:pt x="6392342" y="3001667"/>
                  <a:pt x="6152606" y="3003205"/>
                </a:cubicBezTo>
                <a:cubicBezTo>
                  <a:pt x="5912870" y="3004743"/>
                  <a:pt x="5930737" y="3021696"/>
                  <a:pt x="5773783" y="3003205"/>
                </a:cubicBezTo>
                <a:cubicBezTo>
                  <a:pt x="5616829" y="2984714"/>
                  <a:pt x="5537843" y="2993590"/>
                  <a:pt x="5394960" y="3003205"/>
                </a:cubicBezTo>
                <a:cubicBezTo>
                  <a:pt x="5252077" y="3012820"/>
                  <a:pt x="5065366" y="2981263"/>
                  <a:pt x="4741817" y="3003205"/>
                </a:cubicBezTo>
                <a:cubicBezTo>
                  <a:pt x="4418268" y="3025147"/>
                  <a:pt x="4388975" y="2989487"/>
                  <a:pt x="4271554" y="3003205"/>
                </a:cubicBezTo>
                <a:cubicBezTo>
                  <a:pt x="4154133" y="3016923"/>
                  <a:pt x="3782262" y="2977624"/>
                  <a:pt x="3526971" y="3003205"/>
                </a:cubicBezTo>
                <a:cubicBezTo>
                  <a:pt x="3271680" y="3028786"/>
                  <a:pt x="3216674" y="2983588"/>
                  <a:pt x="3056709" y="3003205"/>
                </a:cubicBezTo>
                <a:cubicBezTo>
                  <a:pt x="2896744" y="3022822"/>
                  <a:pt x="2537029" y="2991941"/>
                  <a:pt x="2312126" y="3003205"/>
                </a:cubicBezTo>
                <a:cubicBezTo>
                  <a:pt x="2087223" y="3014469"/>
                  <a:pt x="2026426" y="3018679"/>
                  <a:pt x="1933303" y="3003205"/>
                </a:cubicBezTo>
                <a:cubicBezTo>
                  <a:pt x="1840180" y="2987731"/>
                  <a:pt x="1432101" y="3037403"/>
                  <a:pt x="1188720" y="3003205"/>
                </a:cubicBezTo>
                <a:cubicBezTo>
                  <a:pt x="945339" y="2969007"/>
                  <a:pt x="946213" y="3008423"/>
                  <a:pt x="718457" y="3003205"/>
                </a:cubicBezTo>
                <a:cubicBezTo>
                  <a:pt x="490701" y="2997987"/>
                  <a:pt x="215122" y="3031611"/>
                  <a:pt x="0" y="3003205"/>
                </a:cubicBezTo>
                <a:cubicBezTo>
                  <a:pt x="24445" y="2803021"/>
                  <a:pt x="11140" y="2665233"/>
                  <a:pt x="0" y="2462628"/>
                </a:cubicBezTo>
                <a:cubicBezTo>
                  <a:pt x="-11140" y="2260023"/>
                  <a:pt x="-655" y="2027387"/>
                  <a:pt x="0" y="1801923"/>
                </a:cubicBezTo>
                <a:cubicBezTo>
                  <a:pt x="655" y="1576459"/>
                  <a:pt x="-3894" y="1376721"/>
                  <a:pt x="0" y="1261346"/>
                </a:cubicBezTo>
                <a:cubicBezTo>
                  <a:pt x="3894" y="1145971"/>
                  <a:pt x="-15083" y="864482"/>
                  <a:pt x="0" y="750801"/>
                </a:cubicBezTo>
                <a:cubicBezTo>
                  <a:pt x="15083" y="637121"/>
                  <a:pt x="-25327" y="180784"/>
                  <a:pt x="0" y="0"/>
                </a:cubicBezTo>
                <a:close/>
              </a:path>
            </a:pathLst>
          </a:custGeom>
          <a:ln w="1270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Tree>
    <p:extLst>
      <p:ext uri="{BB962C8B-B14F-4D97-AF65-F5344CB8AC3E}">
        <p14:creationId xmlns:p14="http://schemas.microsoft.com/office/powerpoint/2010/main" val="2121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C139-135D-4977-BD23-B5B323887448}"/>
              </a:ext>
            </a:extLst>
          </p:cNvPr>
          <p:cNvSpPr>
            <a:spLocks noGrp="1"/>
          </p:cNvSpPr>
          <p:nvPr>
            <p:ph type="title"/>
          </p:nvPr>
        </p:nvSpPr>
        <p:spPr>
          <a:xfrm>
            <a:off x="457200" y="304800"/>
            <a:ext cx="7086600" cy="1143000"/>
          </a:xfrm>
        </p:spPr>
        <p:txBody>
          <a:bodyPr>
            <a:normAutofit fontScale="90000"/>
          </a:bodyPr>
          <a:lstStyle/>
          <a:p>
            <a:r>
              <a:rPr lang="en-US" sz="4000" dirty="0"/>
              <a:t>Liquidated Damages</a:t>
            </a:r>
            <a:br>
              <a:rPr lang="en-US" sz="4000" dirty="0"/>
            </a:br>
            <a:r>
              <a:rPr lang="en-US" sz="3000" dirty="0"/>
              <a:t>Enclosed Letter</a:t>
            </a:r>
          </a:p>
        </p:txBody>
      </p:sp>
      <p:pic>
        <p:nvPicPr>
          <p:cNvPr id="6" name="Content Placeholder 5" descr="Image of a Demand for Payment letter that accompanies OTH invoice for Liquidated Damages">
            <a:extLst>
              <a:ext uri="{FF2B5EF4-FFF2-40B4-BE49-F238E27FC236}">
                <a16:creationId xmlns:a16="http://schemas.microsoft.com/office/drawing/2014/main" id="{B0BC7D47-E3C3-4CF8-BDC9-C83443D41FDF}"/>
              </a:ext>
            </a:extLst>
          </p:cNvPr>
          <p:cNvPicPr>
            <a:picLocks noGrp="1" noChangeAspect="1"/>
          </p:cNvPicPr>
          <p:nvPr>
            <p:ph idx="1"/>
          </p:nvPr>
        </p:nvPicPr>
        <p:blipFill>
          <a:blip r:embed="rId3"/>
          <a:stretch>
            <a:fillRect/>
          </a:stretch>
        </p:blipFill>
        <p:spPr>
          <a:xfrm>
            <a:off x="944976" y="1600200"/>
            <a:ext cx="7254047" cy="4525963"/>
          </a:xfrm>
          <a:custGeom>
            <a:avLst/>
            <a:gdLst>
              <a:gd name="connsiteX0" fmla="*/ 0 w 6221025"/>
              <a:gd name="connsiteY0" fmla="*/ 0 h 3881437"/>
              <a:gd name="connsiteX1" fmla="*/ 441127 w 6221025"/>
              <a:gd name="connsiteY1" fmla="*/ 0 h 3881437"/>
              <a:gd name="connsiteX2" fmla="*/ 1006675 w 6221025"/>
              <a:gd name="connsiteY2" fmla="*/ 0 h 3881437"/>
              <a:gd name="connsiteX3" fmla="*/ 1634433 w 6221025"/>
              <a:gd name="connsiteY3" fmla="*/ 0 h 3881437"/>
              <a:gd name="connsiteX4" fmla="*/ 2013350 w 6221025"/>
              <a:gd name="connsiteY4" fmla="*/ 0 h 3881437"/>
              <a:gd name="connsiteX5" fmla="*/ 2392267 w 6221025"/>
              <a:gd name="connsiteY5" fmla="*/ 0 h 3881437"/>
              <a:gd name="connsiteX6" fmla="*/ 3082235 w 6221025"/>
              <a:gd name="connsiteY6" fmla="*/ 0 h 3881437"/>
              <a:gd name="connsiteX7" fmla="*/ 3647783 w 6221025"/>
              <a:gd name="connsiteY7" fmla="*/ 0 h 3881437"/>
              <a:gd name="connsiteX8" fmla="*/ 4026700 w 6221025"/>
              <a:gd name="connsiteY8" fmla="*/ 0 h 3881437"/>
              <a:gd name="connsiteX9" fmla="*/ 4592248 w 6221025"/>
              <a:gd name="connsiteY9" fmla="*/ 0 h 3881437"/>
              <a:gd name="connsiteX10" fmla="*/ 5282216 w 6221025"/>
              <a:gd name="connsiteY10" fmla="*/ 0 h 3881437"/>
              <a:gd name="connsiteX11" fmla="*/ 6221025 w 6221025"/>
              <a:gd name="connsiteY11" fmla="*/ 0 h 3881437"/>
              <a:gd name="connsiteX12" fmla="*/ 6221025 w 6221025"/>
              <a:gd name="connsiteY12" fmla="*/ 515677 h 3881437"/>
              <a:gd name="connsiteX13" fmla="*/ 6221025 w 6221025"/>
              <a:gd name="connsiteY13" fmla="*/ 953725 h 3881437"/>
              <a:gd name="connsiteX14" fmla="*/ 6221025 w 6221025"/>
              <a:gd name="connsiteY14" fmla="*/ 1585844 h 3881437"/>
              <a:gd name="connsiteX15" fmla="*/ 6221025 w 6221025"/>
              <a:gd name="connsiteY15" fmla="*/ 2140335 h 3881437"/>
              <a:gd name="connsiteX16" fmla="*/ 6221025 w 6221025"/>
              <a:gd name="connsiteY16" fmla="*/ 2772455 h 3881437"/>
              <a:gd name="connsiteX17" fmla="*/ 6221025 w 6221025"/>
              <a:gd name="connsiteY17" fmla="*/ 3288132 h 3881437"/>
              <a:gd name="connsiteX18" fmla="*/ 6221025 w 6221025"/>
              <a:gd name="connsiteY18" fmla="*/ 3881437 h 3881437"/>
              <a:gd name="connsiteX19" fmla="*/ 5655477 w 6221025"/>
              <a:gd name="connsiteY19" fmla="*/ 3881437 h 3881437"/>
              <a:gd name="connsiteX20" fmla="*/ 5089930 w 6221025"/>
              <a:gd name="connsiteY20" fmla="*/ 3881437 h 3881437"/>
              <a:gd name="connsiteX21" fmla="*/ 4711013 w 6221025"/>
              <a:gd name="connsiteY21" fmla="*/ 3881437 h 3881437"/>
              <a:gd name="connsiteX22" fmla="*/ 4145465 w 6221025"/>
              <a:gd name="connsiteY22" fmla="*/ 3881437 h 3881437"/>
              <a:gd name="connsiteX23" fmla="*/ 3642127 w 6221025"/>
              <a:gd name="connsiteY23" fmla="*/ 3881437 h 3881437"/>
              <a:gd name="connsiteX24" fmla="*/ 3138790 w 6221025"/>
              <a:gd name="connsiteY24" fmla="*/ 3881437 h 3881437"/>
              <a:gd name="connsiteX25" fmla="*/ 2635452 w 6221025"/>
              <a:gd name="connsiteY25" fmla="*/ 3881437 h 3881437"/>
              <a:gd name="connsiteX26" fmla="*/ 2132115 w 6221025"/>
              <a:gd name="connsiteY26" fmla="*/ 3881437 h 3881437"/>
              <a:gd name="connsiteX27" fmla="*/ 1504357 w 6221025"/>
              <a:gd name="connsiteY27" fmla="*/ 3881437 h 3881437"/>
              <a:gd name="connsiteX28" fmla="*/ 938809 w 6221025"/>
              <a:gd name="connsiteY28" fmla="*/ 3881437 h 3881437"/>
              <a:gd name="connsiteX29" fmla="*/ 559892 w 6221025"/>
              <a:gd name="connsiteY29" fmla="*/ 3881437 h 3881437"/>
              <a:gd name="connsiteX30" fmla="*/ 0 w 6221025"/>
              <a:gd name="connsiteY30" fmla="*/ 3881437 h 3881437"/>
              <a:gd name="connsiteX31" fmla="*/ 0 w 6221025"/>
              <a:gd name="connsiteY31" fmla="*/ 3288132 h 3881437"/>
              <a:gd name="connsiteX32" fmla="*/ 0 w 6221025"/>
              <a:gd name="connsiteY32" fmla="*/ 2656012 h 3881437"/>
              <a:gd name="connsiteX33" fmla="*/ 0 w 6221025"/>
              <a:gd name="connsiteY33" fmla="*/ 2217964 h 3881437"/>
              <a:gd name="connsiteX34" fmla="*/ 0 w 6221025"/>
              <a:gd name="connsiteY34" fmla="*/ 1779916 h 3881437"/>
              <a:gd name="connsiteX35" fmla="*/ 0 w 6221025"/>
              <a:gd name="connsiteY35" fmla="*/ 1147796 h 3881437"/>
              <a:gd name="connsiteX36" fmla="*/ 0 w 6221025"/>
              <a:gd name="connsiteY36" fmla="*/ 709748 h 3881437"/>
              <a:gd name="connsiteX37" fmla="*/ 0 w 6221025"/>
              <a:gd name="connsiteY37" fmla="*/ 0 h 388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21025" h="3881437" fill="none" extrusionOk="0">
                <a:moveTo>
                  <a:pt x="0" y="0"/>
                </a:moveTo>
                <a:cubicBezTo>
                  <a:pt x="127226" y="-45887"/>
                  <a:pt x="341081" y="8121"/>
                  <a:pt x="441127" y="0"/>
                </a:cubicBezTo>
                <a:cubicBezTo>
                  <a:pt x="541173" y="-8121"/>
                  <a:pt x="791692" y="20864"/>
                  <a:pt x="1006675" y="0"/>
                </a:cubicBezTo>
                <a:cubicBezTo>
                  <a:pt x="1221658" y="-20864"/>
                  <a:pt x="1496534" y="20182"/>
                  <a:pt x="1634433" y="0"/>
                </a:cubicBezTo>
                <a:cubicBezTo>
                  <a:pt x="1772332" y="-20182"/>
                  <a:pt x="1866196" y="27574"/>
                  <a:pt x="2013350" y="0"/>
                </a:cubicBezTo>
                <a:cubicBezTo>
                  <a:pt x="2160504" y="-27574"/>
                  <a:pt x="2228477" y="11378"/>
                  <a:pt x="2392267" y="0"/>
                </a:cubicBezTo>
                <a:cubicBezTo>
                  <a:pt x="2556057" y="-11378"/>
                  <a:pt x="2806627" y="81978"/>
                  <a:pt x="3082235" y="0"/>
                </a:cubicBezTo>
                <a:cubicBezTo>
                  <a:pt x="3357843" y="-81978"/>
                  <a:pt x="3392760" y="63009"/>
                  <a:pt x="3647783" y="0"/>
                </a:cubicBezTo>
                <a:cubicBezTo>
                  <a:pt x="3902806" y="-63009"/>
                  <a:pt x="3877297" y="32792"/>
                  <a:pt x="4026700" y="0"/>
                </a:cubicBezTo>
                <a:cubicBezTo>
                  <a:pt x="4176103" y="-32792"/>
                  <a:pt x="4364422" y="41942"/>
                  <a:pt x="4592248" y="0"/>
                </a:cubicBezTo>
                <a:cubicBezTo>
                  <a:pt x="4820074" y="-41942"/>
                  <a:pt x="5064548" y="67749"/>
                  <a:pt x="5282216" y="0"/>
                </a:cubicBezTo>
                <a:cubicBezTo>
                  <a:pt x="5499884" y="-67749"/>
                  <a:pt x="5891716" y="59777"/>
                  <a:pt x="6221025" y="0"/>
                </a:cubicBezTo>
                <a:cubicBezTo>
                  <a:pt x="6273346" y="187692"/>
                  <a:pt x="6162483" y="318196"/>
                  <a:pt x="6221025" y="515677"/>
                </a:cubicBezTo>
                <a:cubicBezTo>
                  <a:pt x="6279567" y="713158"/>
                  <a:pt x="6215004" y="833266"/>
                  <a:pt x="6221025" y="953725"/>
                </a:cubicBezTo>
                <a:cubicBezTo>
                  <a:pt x="6227046" y="1074184"/>
                  <a:pt x="6189538" y="1444133"/>
                  <a:pt x="6221025" y="1585844"/>
                </a:cubicBezTo>
                <a:cubicBezTo>
                  <a:pt x="6252512" y="1727555"/>
                  <a:pt x="6177744" y="1977666"/>
                  <a:pt x="6221025" y="2140335"/>
                </a:cubicBezTo>
                <a:cubicBezTo>
                  <a:pt x="6264306" y="2303004"/>
                  <a:pt x="6216795" y="2575193"/>
                  <a:pt x="6221025" y="2772455"/>
                </a:cubicBezTo>
                <a:cubicBezTo>
                  <a:pt x="6225255" y="2969717"/>
                  <a:pt x="6163742" y="3072941"/>
                  <a:pt x="6221025" y="3288132"/>
                </a:cubicBezTo>
                <a:cubicBezTo>
                  <a:pt x="6278308" y="3503323"/>
                  <a:pt x="6210103" y="3593312"/>
                  <a:pt x="6221025" y="3881437"/>
                </a:cubicBezTo>
                <a:cubicBezTo>
                  <a:pt x="6074254" y="3888286"/>
                  <a:pt x="5853871" y="3867804"/>
                  <a:pt x="5655477" y="3881437"/>
                </a:cubicBezTo>
                <a:cubicBezTo>
                  <a:pt x="5457083" y="3895070"/>
                  <a:pt x="5238671" y="3849619"/>
                  <a:pt x="5089930" y="3881437"/>
                </a:cubicBezTo>
                <a:cubicBezTo>
                  <a:pt x="4941189" y="3913255"/>
                  <a:pt x="4895893" y="3876802"/>
                  <a:pt x="4711013" y="3881437"/>
                </a:cubicBezTo>
                <a:cubicBezTo>
                  <a:pt x="4526133" y="3886072"/>
                  <a:pt x="4352588" y="3847737"/>
                  <a:pt x="4145465" y="3881437"/>
                </a:cubicBezTo>
                <a:cubicBezTo>
                  <a:pt x="3938342" y="3915137"/>
                  <a:pt x="3836112" y="3849124"/>
                  <a:pt x="3642127" y="3881437"/>
                </a:cubicBezTo>
                <a:cubicBezTo>
                  <a:pt x="3448142" y="3913750"/>
                  <a:pt x="3250178" y="3880566"/>
                  <a:pt x="3138790" y="3881437"/>
                </a:cubicBezTo>
                <a:cubicBezTo>
                  <a:pt x="3027402" y="3882308"/>
                  <a:pt x="2867768" y="3862609"/>
                  <a:pt x="2635452" y="3881437"/>
                </a:cubicBezTo>
                <a:cubicBezTo>
                  <a:pt x="2403136" y="3900265"/>
                  <a:pt x="2313961" y="3827273"/>
                  <a:pt x="2132115" y="3881437"/>
                </a:cubicBezTo>
                <a:cubicBezTo>
                  <a:pt x="1950269" y="3935601"/>
                  <a:pt x="1717855" y="3868186"/>
                  <a:pt x="1504357" y="3881437"/>
                </a:cubicBezTo>
                <a:cubicBezTo>
                  <a:pt x="1290859" y="3894688"/>
                  <a:pt x="1070810" y="3834339"/>
                  <a:pt x="938809" y="3881437"/>
                </a:cubicBezTo>
                <a:cubicBezTo>
                  <a:pt x="806808" y="3928535"/>
                  <a:pt x="710505" y="3869784"/>
                  <a:pt x="559892" y="3881437"/>
                </a:cubicBezTo>
                <a:cubicBezTo>
                  <a:pt x="409279" y="3893090"/>
                  <a:pt x="137763" y="3836755"/>
                  <a:pt x="0" y="3881437"/>
                </a:cubicBezTo>
                <a:cubicBezTo>
                  <a:pt x="-27915" y="3605375"/>
                  <a:pt x="9890" y="3436365"/>
                  <a:pt x="0" y="3288132"/>
                </a:cubicBezTo>
                <a:cubicBezTo>
                  <a:pt x="-9890" y="3139900"/>
                  <a:pt x="8619" y="2808044"/>
                  <a:pt x="0" y="2656012"/>
                </a:cubicBezTo>
                <a:cubicBezTo>
                  <a:pt x="-8619" y="2503980"/>
                  <a:pt x="20775" y="2353680"/>
                  <a:pt x="0" y="2217964"/>
                </a:cubicBezTo>
                <a:cubicBezTo>
                  <a:pt x="-20775" y="2082248"/>
                  <a:pt x="10914" y="1930135"/>
                  <a:pt x="0" y="1779916"/>
                </a:cubicBezTo>
                <a:cubicBezTo>
                  <a:pt x="-10914" y="1629697"/>
                  <a:pt x="17268" y="1304130"/>
                  <a:pt x="0" y="1147796"/>
                </a:cubicBezTo>
                <a:cubicBezTo>
                  <a:pt x="-17268" y="991462"/>
                  <a:pt x="43121" y="861025"/>
                  <a:pt x="0" y="709748"/>
                </a:cubicBezTo>
                <a:cubicBezTo>
                  <a:pt x="-43121" y="558471"/>
                  <a:pt x="17738" y="202530"/>
                  <a:pt x="0" y="0"/>
                </a:cubicBezTo>
                <a:close/>
              </a:path>
              <a:path w="6221025" h="3881437" stroke="0" extrusionOk="0">
                <a:moveTo>
                  <a:pt x="0" y="0"/>
                </a:moveTo>
                <a:cubicBezTo>
                  <a:pt x="118960" y="-35586"/>
                  <a:pt x="308175" y="12880"/>
                  <a:pt x="503337" y="0"/>
                </a:cubicBezTo>
                <a:cubicBezTo>
                  <a:pt x="698499" y="-12880"/>
                  <a:pt x="778391" y="29323"/>
                  <a:pt x="882254" y="0"/>
                </a:cubicBezTo>
                <a:cubicBezTo>
                  <a:pt x="986117" y="-29323"/>
                  <a:pt x="1239017" y="64552"/>
                  <a:pt x="1572223" y="0"/>
                </a:cubicBezTo>
                <a:cubicBezTo>
                  <a:pt x="1905429" y="-64552"/>
                  <a:pt x="1929928" y="59336"/>
                  <a:pt x="2075560" y="0"/>
                </a:cubicBezTo>
                <a:cubicBezTo>
                  <a:pt x="2221192" y="-59336"/>
                  <a:pt x="2475518" y="21622"/>
                  <a:pt x="2578898" y="0"/>
                </a:cubicBezTo>
                <a:cubicBezTo>
                  <a:pt x="2682278" y="-21622"/>
                  <a:pt x="2936527" y="48566"/>
                  <a:pt x="3268866" y="0"/>
                </a:cubicBezTo>
                <a:cubicBezTo>
                  <a:pt x="3601205" y="-48566"/>
                  <a:pt x="3603878" y="15049"/>
                  <a:pt x="3709993" y="0"/>
                </a:cubicBezTo>
                <a:cubicBezTo>
                  <a:pt x="3816108" y="-15049"/>
                  <a:pt x="4097306" y="19959"/>
                  <a:pt x="4399961" y="0"/>
                </a:cubicBezTo>
                <a:cubicBezTo>
                  <a:pt x="4702616" y="-19959"/>
                  <a:pt x="4858237" y="74801"/>
                  <a:pt x="5089930" y="0"/>
                </a:cubicBezTo>
                <a:cubicBezTo>
                  <a:pt x="5321623" y="-74801"/>
                  <a:pt x="5408816" y="20312"/>
                  <a:pt x="5655477" y="0"/>
                </a:cubicBezTo>
                <a:cubicBezTo>
                  <a:pt x="5902138" y="-20312"/>
                  <a:pt x="6080894" y="46664"/>
                  <a:pt x="6221025" y="0"/>
                </a:cubicBezTo>
                <a:cubicBezTo>
                  <a:pt x="6278167" y="161073"/>
                  <a:pt x="6192225" y="326107"/>
                  <a:pt x="6221025" y="515677"/>
                </a:cubicBezTo>
                <a:cubicBezTo>
                  <a:pt x="6249825" y="705247"/>
                  <a:pt x="6191527" y="831338"/>
                  <a:pt x="6221025" y="953725"/>
                </a:cubicBezTo>
                <a:cubicBezTo>
                  <a:pt x="6250523" y="1076112"/>
                  <a:pt x="6194230" y="1343785"/>
                  <a:pt x="6221025" y="1508216"/>
                </a:cubicBezTo>
                <a:cubicBezTo>
                  <a:pt x="6247820" y="1672647"/>
                  <a:pt x="6181540" y="1845757"/>
                  <a:pt x="6221025" y="2062707"/>
                </a:cubicBezTo>
                <a:cubicBezTo>
                  <a:pt x="6260510" y="2279657"/>
                  <a:pt x="6194304" y="2428559"/>
                  <a:pt x="6221025" y="2617198"/>
                </a:cubicBezTo>
                <a:cubicBezTo>
                  <a:pt x="6247746" y="2805837"/>
                  <a:pt x="6157538" y="2958776"/>
                  <a:pt x="6221025" y="3210503"/>
                </a:cubicBezTo>
                <a:cubicBezTo>
                  <a:pt x="6284512" y="3462230"/>
                  <a:pt x="6179566" y="3552479"/>
                  <a:pt x="6221025" y="3881437"/>
                </a:cubicBezTo>
                <a:cubicBezTo>
                  <a:pt x="5931310" y="3906229"/>
                  <a:pt x="5897550" y="3843179"/>
                  <a:pt x="5593267" y="3881437"/>
                </a:cubicBezTo>
                <a:cubicBezTo>
                  <a:pt x="5288984" y="3919695"/>
                  <a:pt x="5311175" y="3881066"/>
                  <a:pt x="5152140" y="3881437"/>
                </a:cubicBezTo>
                <a:cubicBezTo>
                  <a:pt x="4993105" y="3881808"/>
                  <a:pt x="4643228" y="3850570"/>
                  <a:pt x="4462172" y="3881437"/>
                </a:cubicBezTo>
                <a:cubicBezTo>
                  <a:pt x="4281116" y="3912304"/>
                  <a:pt x="4096101" y="3827232"/>
                  <a:pt x="3896624" y="3881437"/>
                </a:cubicBezTo>
                <a:cubicBezTo>
                  <a:pt x="3697147" y="3935642"/>
                  <a:pt x="3574537" y="3837642"/>
                  <a:pt x="3455497" y="3881437"/>
                </a:cubicBezTo>
                <a:cubicBezTo>
                  <a:pt x="3336457" y="3925232"/>
                  <a:pt x="3035333" y="3825147"/>
                  <a:pt x="2889949" y="3881437"/>
                </a:cubicBezTo>
                <a:cubicBezTo>
                  <a:pt x="2744565" y="3937727"/>
                  <a:pt x="2637397" y="3841838"/>
                  <a:pt x="2511032" y="3881437"/>
                </a:cubicBezTo>
                <a:cubicBezTo>
                  <a:pt x="2384667" y="3921036"/>
                  <a:pt x="2259979" y="3849904"/>
                  <a:pt x="2132115" y="3881437"/>
                </a:cubicBezTo>
                <a:cubicBezTo>
                  <a:pt x="2004251" y="3912970"/>
                  <a:pt x="1739295" y="3862944"/>
                  <a:pt x="1566567" y="3881437"/>
                </a:cubicBezTo>
                <a:cubicBezTo>
                  <a:pt x="1393839" y="3899930"/>
                  <a:pt x="1302381" y="3832351"/>
                  <a:pt x="1125440" y="3881437"/>
                </a:cubicBezTo>
                <a:cubicBezTo>
                  <a:pt x="948499" y="3930523"/>
                  <a:pt x="664515" y="3820487"/>
                  <a:pt x="497682" y="3881437"/>
                </a:cubicBezTo>
                <a:cubicBezTo>
                  <a:pt x="330849" y="3942387"/>
                  <a:pt x="242926" y="3833563"/>
                  <a:pt x="0" y="3881437"/>
                </a:cubicBezTo>
                <a:cubicBezTo>
                  <a:pt x="-27302" y="3627731"/>
                  <a:pt x="60794" y="3503998"/>
                  <a:pt x="0" y="3288132"/>
                </a:cubicBezTo>
                <a:cubicBezTo>
                  <a:pt x="-60794" y="3072267"/>
                  <a:pt x="60399" y="2894843"/>
                  <a:pt x="0" y="2694826"/>
                </a:cubicBezTo>
                <a:cubicBezTo>
                  <a:pt x="-60399" y="2494809"/>
                  <a:pt x="52767" y="2363329"/>
                  <a:pt x="0" y="2217964"/>
                </a:cubicBezTo>
                <a:cubicBezTo>
                  <a:pt x="-52767" y="2072599"/>
                  <a:pt x="7937" y="1902414"/>
                  <a:pt x="0" y="1624659"/>
                </a:cubicBezTo>
                <a:cubicBezTo>
                  <a:pt x="-7937" y="1346904"/>
                  <a:pt x="12761" y="1136561"/>
                  <a:pt x="0" y="992539"/>
                </a:cubicBezTo>
                <a:cubicBezTo>
                  <a:pt x="-12761" y="848517"/>
                  <a:pt x="46291" y="726781"/>
                  <a:pt x="0" y="476862"/>
                </a:cubicBezTo>
                <a:cubicBezTo>
                  <a:pt x="-46291" y="226943"/>
                  <a:pt x="4249" y="191378"/>
                  <a:pt x="0" y="0"/>
                </a:cubicBezTo>
                <a:close/>
              </a:path>
            </a:pathLst>
          </a:custGeom>
          <a:pattFill prst="pct5">
            <a:fgClr>
              <a:schemeClr val="accent1"/>
            </a:fgClr>
            <a:bgClr>
              <a:schemeClr val="bg1"/>
            </a:bgClr>
          </a:pattFill>
          <a:ln>
            <a:solidFill>
              <a:schemeClr val="tx1"/>
            </a:solidFill>
            <a:extLst>
              <a:ext uri="{C807C97D-BFC1-408E-A445-0C87EB9F89A2}">
                <ask:lineSketchStyleProps xmlns:ask="http://schemas.microsoft.com/office/drawing/2018/sketchyshapes" sd="1219033472">
                  <ask:type>
                    <ask:lineSketchScribble/>
                  </ask:type>
                </ask:lineSketchStyleProps>
              </a:ext>
            </a:extLst>
          </a:ln>
        </p:spPr>
      </p:pic>
      <p:sp>
        <p:nvSpPr>
          <p:cNvPr id="4" name="Slide Number Placeholder 3">
            <a:extLst>
              <a:ext uri="{FF2B5EF4-FFF2-40B4-BE49-F238E27FC236}">
                <a16:creationId xmlns:a16="http://schemas.microsoft.com/office/drawing/2014/main" id="{CC250473-3614-4214-B085-E086826ADAA7}"/>
              </a:ext>
            </a:extLst>
          </p:cNvPr>
          <p:cNvSpPr>
            <a:spLocks noGrp="1"/>
          </p:cNvSpPr>
          <p:nvPr>
            <p:ph type="sldNum" sz="quarter" idx="4"/>
          </p:nvPr>
        </p:nvSpPr>
        <p:spPr>
          <a:xfrm>
            <a:off x="8631362" y="6400801"/>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36</a:t>
            </a:fld>
            <a:endParaRPr lang="en-US" sz="1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050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4E15-779D-42F6-ACA9-3F099EEC8FCE}"/>
              </a:ext>
            </a:extLst>
          </p:cNvPr>
          <p:cNvSpPr>
            <a:spLocks noGrp="1"/>
          </p:cNvSpPr>
          <p:nvPr>
            <p:ph type="title"/>
          </p:nvPr>
        </p:nvSpPr>
        <p:spPr>
          <a:xfrm>
            <a:off x="457200" y="381000"/>
            <a:ext cx="4876800" cy="990600"/>
          </a:xfrm>
        </p:spPr>
        <p:txBody>
          <a:bodyPr>
            <a:noAutofit/>
          </a:bodyPr>
          <a:lstStyle/>
          <a:p>
            <a:r>
              <a:rPr lang="en-US" sz="3600" dirty="0"/>
              <a:t>Supplemental Actions</a:t>
            </a:r>
            <a:br>
              <a:rPr lang="en-US" sz="3600" dirty="0"/>
            </a:br>
            <a:r>
              <a:rPr lang="en-US" sz="3000" dirty="0"/>
              <a:t>Questions/Inquiries</a:t>
            </a:r>
          </a:p>
        </p:txBody>
      </p:sp>
      <p:sp>
        <p:nvSpPr>
          <p:cNvPr id="3" name="Action Button: Blank 2" descr="Action button that will take reader to list of payors with their assigned accountant">
            <a:hlinkClick r:id="rId3" highlightClick="1"/>
            <a:extLst>
              <a:ext uri="{FF2B5EF4-FFF2-40B4-BE49-F238E27FC236}">
                <a16:creationId xmlns:a16="http://schemas.microsoft.com/office/drawing/2014/main" id="{B9FB9B0C-19B9-617D-A10E-546D179905C2}"/>
              </a:ext>
            </a:extLst>
          </p:cNvPr>
          <p:cNvSpPr/>
          <p:nvPr/>
        </p:nvSpPr>
        <p:spPr>
          <a:xfrm>
            <a:off x="5638800" y="533400"/>
            <a:ext cx="1828800" cy="685800"/>
          </a:xfrm>
          <a:prstGeom prst="actionButtonBlank">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Accountant</a:t>
            </a:r>
          </a:p>
          <a:p>
            <a:pPr algn="ctr"/>
            <a:r>
              <a:rPr lang="en-US" dirty="0"/>
              <a:t>Contacts</a:t>
            </a:r>
          </a:p>
        </p:txBody>
      </p:sp>
      <p:graphicFrame>
        <p:nvGraphicFramePr>
          <p:cNvPr id="6" name="Diagram 5" descr="Direct questions to Accountant first.  Then, if unresolved and within timeframe, file appeal as stated in letter mailed with invoice">
            <a:extLst>
              <a:ext uri="{FF2B5EF4-FFF2-40B4-BE49-F238E27FC236}">
                <a16:creationId xmlns:a16="http://schemas.microsoft.com/office/drawing/2014/main" id="{847D9E55-60DF-9ECE-6836-BFCA48B5498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9943773"/>
              </p:ext>
            </p:extLst>
          </p:nvPr>
        </p:nvGraphicFramePr>
        <p:xfrm>
          <a:off x="304800" y="1676400"/>
          <a:ext cx="8610599"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DD94F6F0-822D-41F5-9CB5-E166D886C371}"/>
              </a:ext>
            </a:extLst>
          </p:cNvPr>
          <p:cNvSpPr>
            <a:spLocks noGrp="1"/>
          </p:cNvSpPr>
          <p:nvPr>
            <p:ph type="sldNum" sz="quarter" idx="4"/>
          </p:nvPr>
        </p:nvSpPr>
        <p:spPr>
          <a:xfrm>
            <a:off x="8631362" y="6400801"/>
            <a:ext cx="512638"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6016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065"/>
            <a:ext cx="7239000" cy="854335"/>
          </a:xfrm>
        </p:spPr>
        <p:txBody>
          <a:bodyPr>
            <a:noAutofit/>
          </a:bodyPr>
          <a:lstStyle/>
          <a:p>
            <a:r>
              <a:rPr lang="en-US" sz="3600" dirty="0"/>
              <a:t>Review - </a:t>
            </a:r>
            <a:r>
              <a:rPr lang="en-US" sz="3600"/>
              <a:t>Federal Portion</a:t>
            </a:r>
            <a:endParaRPr lang="en-US" sz="3600" dirty="0"/>
          </a:p>
        </p:txBody>
      </p:sp>
      <p:sp>
        <p:nvSpPr>
          <p:cNvPr id="4" name="Slide Number Placeholder 3"/>
          <p:cNvSpPr>
            <a:spLocks noGrp="1"/>
          </p:cNvSpPr>
          <p:nvPr>
            <p:ph type="sldNum" sz="quarter" idx="4"/>
          </p:nvPr>
        </p:nvSpPr>
        <p:spPr>
          <a:xfrm>
            <a:off x="8631362" y="6400800"/>
            <a:ext cx="512638" cy="480831"/>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38</a:t>
            </a:fld>
            <a:endParaRPr lang="en-US" sz="1200" b="1" dirty="0">
              <a:solidFill>
                <a:schemeClr val="tx1"/>
              </a:solidFill>
              <a:latin typeface="Calibri" panose="020F0502020204030204" pitchFamily="34" charset="0"/>
              <a:cs typeface="Calibri" panose="020F0502020204030204" pitchFamily="34" charset="0"/>
            </a:endParaRPr>
          </a:p>
        </p:txBody>
      </p:sp>
      <p:graphicFrame>
        <p:nvGraphicFramePr>
          <p:cNvPr id="6" name="Content Placeholder 5" descr="FIN invoices are unpaid/underpaid lease term obligations (rent, minimum royalty, etc.); INT invoices are late payment of receivables; OTH invoices are for miscellaneous fees (liquidated damages, civil penalties, inspection fees, etc.)">
            <a:extLst>
              <a:ext uri="{FF2B5EF4-FFF2-40B4-BE49-F238E27FC236}">
                <a16:creationId xmlns:a16="http://schemas.microsoft.com/office/drawing/2014/main" id="{DA676E06-32A5-9414-0F4B-F211ABC7DE4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770649694"/>
              </p:ext>
            </p:extLst>
          </p:nvPr>
        </p:nvGraphicFramePr>
        <p:xfrm>
          <a:off x="76200" y="1447800"/>
          <a:ext cx="8915400" cy="397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35F006E-E8E9-40B9-9F23-A43971781836}"/>
              </a:ext>
            </a:extLst>
          </p:cNvPr>
          <p:cNvSpPr txBox="1"/>
          <p:nvPr/>
        </p:nvSpPr>
        <p:spPr>
          <a:xfrm>
            <a:off x="0" y="5486400"/>
            <a:ext cx="9144000" cy="461665"/>
          </a:xfrm>
          <a:prstGeom prst="rect">
            <a:avLst/>
          </a:prstGeom>
          <a:solidFill>
            <a:srgbClr val="5F9B4B"/>
          </a:solidFill>
        </p:spPr>
        <p:txBody>
          <a:bodyPr wrap="square" rtlCol="0">
            <a:spAutoFit/>
          </a:bodyPr>
          <a:lstStyle/>
          <a:p>
            <a:pPr algn="ctr"/>
            <a:r>
              <a:rPr lang="en-US" sz="2400" b="1" i="1" dirty="0"/>
              <a:t>Please contact the name shown on the invoice with questions</a:t>
            </a:r>
          </a:p>
        </p:txBody>
      </p:sp>
    </p:spTree>
    <p:extLst>
      <p:ext uri="{BB962C8B-B14F-4D97-AF65-F5344CB8AC3E}">
        <p14:creationId xmlns:p14="http://schemas.microsoft.com/office/powerpoint/2010/main" val="48992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06E42B-4A2A-4F6D-5F07-7409C7C9716F}"/>
              </a:ext>
            </a:extLst>
          </p:cNvPr>
          <p:cNvSpPr>
            <a:spLocks noGrp="1"/>
          </p:cNvSpPr>
          <p:nvPr>
            <p:ph type="title"/>
          </p:nvPr>
        </p:nvSpPr>
        <p:spPr>
          <a:xfrm>
            <a:off x="457200" y="304800"/>
            <a:ext cx="7086601" cy="1143000"/>
          </a:xfrm>
        </p:spPr>
        <p:txBody>
          <a:bodyPr>
            <a:normAutofit/>
          </a:bodyPr>
          <a:lstStyle/>
          <a:p>
            <a:r>
              <a:rPr lang="en-US" sz="3600" dirty="0">
                <a:solidFill>
                  <a:srgbClr val="2B3990"/>
                </a:solidFill>
              </a:rPr>
              <a:t>Resources</a:t>
            </a:r>
          </a:p>
        </p:txBody>
      </p:sp>
      <p:sp>
        <p:nvSpPr>
          <p:cNvPr id="6" name="Content Placeholder 5">
            <a:extLst>
              <a:ext uri="{FF2B5EF4-FFF2-40B4-BE49-F238E27FC236}">
                <a16:creationId xmlns:a16="http://schemas.microsoft.com/office/drawing/2014/main" id="{B969DC2A-621F-6130-466E-183EFD4A800B}"/>
              </a:ext>
            </a:extLst>
          </p:cNvPr>
          <p:cNvSpPr>
            <a:spLocks noGrp="1"/>
          </p:cNvSpPr>
          <p:nvPr>
            <p:ph idx="1"/>
          </p:nvPr>
        </p:nvSpPr>
        <p:spPr>
          <a:xfrm>
            <a:off x="533400" y="1447800"/>
            <a:ext cx="8229600" cy="4678365"/>
          </a:xfrm>
        </p:spPr>
        <p:txBody>
          <a:bodyPr>
            <a:normAutofit lnSpcReduction="10000"/>
          </a:bodyPr>
          <a:lstStyle/>
          <a:p>
            <a:pPr marL="228600" indent="-228600"/>
            <a:r>
              <a:rPr lang="en-US" sz="2000" b="1" dirty="0"/>
              <a:t>ONRR website</a:t>
            </a:r>
            <a:endParaRPr lang="en-US" sz="2000" dirty="0"/>
          </a:p>
          <a:p>
            <a:pPr marL="400050" lvl="1" indent="0">
              <a:buNone/>
            </a:pPr>
            <a:r>
              <a:rPr lang="en-US" sz="1600" b="1" dirty="0">
                <a:solidFill>
                  <a:srgbClr val="2B3990"/>
                </a:solidFill>
                <a:hlinkClick r:id="rId2">
                  <a:extLst>
                    <a:ext uri="{A12FA001-AC4F-418D-AE19-62706E023703}">
                      <ahyp:hlinkClr xmlns:ahyp="http://schemas.microsoft.com/office/drawing/2018/hyperlinkcolor" val="tx"/>
                    </a:ext>
                  </a:extLst>
                </a:hlinkClick>
              </a:rPr>
              <a:t>Home | Office of Natural Resources Revenue (onrr.gov)</a:t>
            </a:r>
            <a:endParaRPr lang="en-US" sz="1600" b="1" dirty="0">
              <a:solidFill>
                <a:srgbClr val="2B3990"/>
              </a:solidFill>
            </a:endParaRPr>
          </a:p>
          <a:p>
            <a:pPr marL="228600" indent="-228600"/>
            <a:r>
              <a:rPr lang="en-US" sz="2000" b="1" dirty="0"/>
              <a:t>Payments</a:t>
            </a:r>
            <a:endParaRPr lang="en-US" sz="2000" dirty="0"/>
          </a:p>
          <a:p>
            <a:pPr marL="400050" lvl="1" indent="0">
              <a:buNone/>
            </a:pPr>
            <a:r>
              <a:rPr lang="en-US" sz="1600" b="1" dirty="0">
                <a:solidFill>
                  <a:srgbClr val="2B3990"/>
                </a:solidFill>
                <a:hlinkClick r:id="rId3">
                  <a:extLst>
                    <a:ext uri="{A12FA001-AC4F-418D-AE19-62706E023703}">
                      <ahyp:hlinkClr xmlns:ahyp="http://schemas.microsoft.com/office/drawing/2018/hyperlinkcolor" val="tx"/>
                    </a:ext>
                  </a:extLst>
                </a:hlinkClick>
              </a:rPr>
              <a:t>Payment Options | Office of Natural Resources Revenue (onrr.gov)</a:t>
            </a:r>
            <a:endParaRPr lang="en-US" sz="1600" b="1" dirty="0">
              <a:solidFill>
                <a:srgbClr val="2B3990"/>
              </a:solidFill>
            </a:endParaRPr>
          </a:p>
          <a:p>
            <a:pPr marL="228600" indent="-228600"/>
            <a:r>
              <a:rPr lang="en-US" sz="2000" b="1" dirty="0"/>
              <a:t>Interest Rates</a:t>
            </a:r>
            <a:endParaRPr lang="en-US" sz="2000" dirty="0"/>
          </a:p>
          <a:p>
            <a:pPr marL="400050" lvl="1" indent="0">
              <a:buNone/>
            </a:pPr>
            <a:r>
              <a:rPr lang="en-US" sz="1600" b="1" dirty="0">
                <a:solidFill>
                  <a:srgbClr val="2B3990"/>
                </a:solidFill>
                <a:hlinkClick r:id="rId4">
                  <a:extLst>
                    <a:ext uri="{A12FA001-AC4F-418D-AE19-62706E023703}">
                      <ahyp:hlinkClr xmlns:ahyp="http://schemas.microsoft.com/office/drawing/2018/hyperlinkcolor" val="tx"/>
                    </a:ext>
                  </a:extLst>
                </a:hlinkClick>
              </a:rPr>
              <a:t>Late Payment Interest | Office of Natural Resources Revenue (onrr.gov)</a:t>
            </a:r>
            <a:endParaRPr lang="en-US" sz="1600" b="1" dirty="0">
              <a:solidFill>
                <a:srgbClr val="2B3990"/>
              </a:solidFill>
            </a:endParaRPr>
          </a:p>
          <a:p>
            <a:pPr marL="228600" indent="-228600"/>
            <a:r>
              <a:rPr lang="en-US" sz="2000" b="1" dirty="0"/>
              <a:t>Federal and Indian Accounts Receivable contacts</a:t>
            </a:r>
          </a:p>
          <a:p>
            <a:pPr marL="400050" lvl="1" indent="0">
              <a:buNone/>
            </a:pPr>
            <a:r>
              <a:rPr lang="en-US" sz="1600" b="1" dirty="0">
                <a:solidFill>
                  <a:srgbClr val="2B3990"/>
                </a:solidFill>
                <a:hlinkClick r:id="rId5">
                  <a:extLst>
                    <a:ext uri="{A12FA001-AC4F-418D-AE19-62706E023703}">
                      <ahyp:hlinkClr xmlns:ahyp="http://schemas.microsoft.com/office/drawing/2018/hyperlinkcolor" val="tx"/>
                    </a:ext>
                  </a:extLst>
                </a:hlinkClick>
              </a:rPr>
              <a:t>Contacts | Office of Natural Resources Revenue (onrr.gov)</a:t>
            </a:r>
            <a:endParaRPr lang="en-US" sz="1600" b="1" dirty="0">
              <a:solidFill>
                <a:srgbClr val="2B3990"/>
              </a:solidFill>
            </a:endParaRPr>
          </a:p>
          <a:p>
            <a:pPr marL="228600" indent="-228600"/>
            <a:r>
              <a:rPr lang="en-US" sz="2000" b="1" dirty="0"/>
              <a:t>eCommerce and WebCenter Portal</a:t>
            </a:r>
          </a:p>
          <a:p>
            <a:pPr marL="400050" lvl="1" indent="0">
              <a:buNone/>
            </a:pPr>
            <a:r>
              <a:rPr lang="en-US" sz="1600" b="1" dirty="0">
                <a:solidFill>
                  <a:srgbClr val="2B3990"/>
                </a:solidFill>
                <a:hlinkClick r:id="rId6">
                  <a:extLst>
                    <a:ext uri="{A12FA001-AC4F-418D-AE19-62706E023703}">
                      <ahyp:hlinkClr xmlns:ahyp="http://schemas.microsoft.com/office/drawing/2018/hyperlinkcolor" val="tx"/>
                    </a:ext>
                  </a:extLst>
                </a:hlinkClick>
              </a:rPr>
              <a:t>Sign On (onrr.gov)</a:t>
            </a:r>
            <a:endParaRPr lang="en-US" sz="1600" b="1" dirty="0">
              <a:solidFill>
                <a:srgbClr val="2B3990"/>
              </a:solidFill>
            </a:endParaRPr>
          </a:p>
          <a:p>
            <a:pPr marL="228600" indent="-228600"/>
            <a:r>
              <a:rPr lang="en-US" sz="2000" b="1" dirty="0"/>
              <a:t>Contact Name and/or Address Update</a:t>
            </a:r>
          </a:p>
          <a:p>
            <a:pPr marL="400050" lvl="1" indent="0">
              <a:buNone/>
            </a:pPr>
            <a:r>
              <a:rPr lang="en-US" sz="1600" b="1" dirty="0">
                <a:solidFill>
                  <a:srgbClr val="2B3990"/>
                </a:solidFill>
                <a:hlinkClick r:id="rId7">
                  <a:extLst>
                    <a:ext uri="{A12FA001-AC4F-418D-AE19-62706E023703}">
                      <ahyp:hlinkClr xmlns:ahyp="http://schemas.microsoft.com/office/drawing/2018/hyperlinkcolor" val="tx"/>
                    </a:ext>
                  </a:extLst>
                </a:hlinkClick>
              </a:rPr>
              <a:t>Form ONRR-4444, Addressee of Record Designation for Service of Official Correspondence</a:t>
            </a:r>
            <a:endParaRPr lang="en-US" sz="1600" b="1" dirty="0">
              <a:solidFill>
                <a:srgbClr val="2B3990"/>
              </a:solidFill>
            </a:endParaRPr>
          </a:p>
          <a:p>
            <a:pPr marL="228600" indent="-228600"/>
            <a:r>
              <a:rPr lang="en-US" sz="2000" b="1" dirty="0"/>
              <a:t>Instructions for Form ONRR-4444</a:t>
            </a:r>
          </a:p>
          <a:p>
            <a:pPr marL="400050" lvl="1" indent="0">
              <a:buNone/>
            </a:pPr>
            <a:r>
              <a:rPr lang="en-US" sz="1600" b="1" dirty="0">
                <a:solidFill>
                  <a:srgbClr val="2B3990"/>
                </a:solidFill>
                <a:hlinkClick r:id="rId8">
                  <a:extLst>
                    <a:ext uri="{A12FA001-AC4F-418D-AE19-62706E023703}">
                      <ahyp:hlinkClr xmlns:ahyp="http://schemas.microsoft.com/office/drawing/2018/hyperlinkcolor" val="tx"/>
                    </a:ext>
                  </a:extLst>
                </a:hlinkClick>
              </a:rPr>
              <a:t>Microsoft Word - Form ONRR-4444 Instructions</a:t>
            </a:r>
            <a:endParaRPr lang="en-US" sz="1600" b="1" dirty="0">
              <a:solidFill>
                <a:srgbClr val="2B3990"/>
              </a:solidFill>
            </a:endParaRPr>
          </a:p>
        </p:txBody>
      </p:sp>
      <p:sp>
        <p:nvSpPr>
          <p:cNvPr id="4" name="Slide Number Placeholder 3">
            <a:extLst>
              <a:ext uri="{FF2B5EF4-FFF2-40B4-BE49-F238E27FC236}">
                <a16:creationId xmlns:a16="http://schemas.microsoft.com/office/drawing/2014/main" id="{19E265F3-AC79-EDDE-C0C8-F674035382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96517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7010400" cy="1447800"/>
          </a:xfrm>
        </p:spPr>
        <p:txBody>
          <a:bodyPr>
            <a:noAutofit/>
          </a:bodyPr>
          <a:lstStyle/>
          <a:p>
            <a:r>
              <a:rPr lang="en-US" sz="3600" dirty="0">
                <a:solidFill>
                  <a:srgbClr val="2B3990"/>
                </a:solidFill>
              </a:rPr>
              <a:t>Learning Objectives</a:t>
            </a:r>
            <a:br>
              <a:rPr lang="en-US" sz="3600" dirty="0">
                <a:solidFill>
                  <a:srgbClr val="2B3990"/>
                </a:solidFill>
              </a:rPr>
            </a:br>
            <a:r>
              <a:rPr lang="en-US" sz="3000" dirty="0">
                <a:solidFill>
                  <a:srgbClr val="2B3990"/>
                </a:solidFill>
              </a:rPr>
              <a:t>Federal Leases</a:t>
            </a:r>
          </a:p>
        </p:txBody>
      </p:sp>
      <p:sp>
        <p:nvSpPr>
          <p:cNvPr id="4" name="Slide Number Placeholder 3"/>
          <p:cNvSpPr>
            <a:spLocks noGrp="1"/>
          </p:cNvSpPr>
          <p:nvPr>
            <p:ph type="sldNum" sz="quarter" idx="4"/>
          </p:nvPr>
        </p:nvSpPr>
        <p:spPr>
          <a:xfrm>
            <a:off x="8631362" y="6400800"/>
            <a:ext cx="512638" cy="457200"/>
          </a:xfrm>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4</a:t>
            </a:fld>
            <a:endParaRPr lang="en-US" sz="1200" b="1" dirty="0">
              <a:solidFill>
                <a:schemeClr val="tx1"/>
              </a:solidFill>
              <a:latin typeface="Calibri" panose="020F0502020204030204" pitchFamily="34" charset="0"/>
              <a:cs typeface="Calibri" panose="020F0502020204030204" pitchFamily="34" charset="0"/>
            </a:endParaRPr>
          </a:p>
        </p:txBody>
      </p:sp>
      <p:graphicFrame>
        <p:nvGraphicFramePr>
          <p:cNvPr id="6" name="Diagram 5" descr="ID various ONRR invoices, understand how obligations are generated, and learn how reporting affects invoices">
            <a:extLst>
              <a:ext uri="{FF2B5EF4-FFF2-40B4-BE49-F238E27FC236}">
                <a16:creationId xmlns:a16="http://schemas.microsoft.com/office/drawing/2014/main" id="{DC425106-432B-A071-0359-2F2E190F30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0575180"/>
              </p:ext>
            </p:extLst>
          </p:nvPr>
        </p:nvGraphicFramePr>
        <p:xfrm>
          <a:off x="457200" y="16764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21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880DBEE-A833-4C72-B48F-272E5A9083B8}"/>
                                            </p:graphicEl>
                                          </p:spTgt>
                                        </p:tgtEl>
                                        <p:attrNameLst>
                                          <p:attrName>style.visibility</p:attrName>
                                        </p:attrNameLst>
                                      </p:cBhvr>
                                      <p:to>
                                        <p:strVal val="visible"/>
                                      </p:to>
                                    </p:set>
                                    <p:animEffect transition="in" filter="wipe(left)">
                                      <p:cBhvr>
                                        <p:cTn id="7" dur="500"/>
                                        <p:tgtEl>
                                          <p:spTgt spid="6">
                                            <p:graphicEl>
                                              <a:dgm id="{D880DBEE-A833-4C72-B48F-272E5A9083B8}"/>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EB360D63-6973-43D4-AC96-BCFB3B1666D5}"/>
                                            </p:graphicEl>
                                          </p:spTgt>
                                        </p:tgtEl>
                                        <p:attrNameLst>
                                          <p:attrName>style.visibility</p:attrName>
                                        </p:attrNameLst>
                                      </p:cBhvr>
                                      <p:to>
                                        <p:strVal val="visible"/>
                                      </p:to>
                                    </p:set>
                                    <p:animEffect transition="in" filter="wipe(left)">
                                      <p:cBhvr>
                                        <p:cTn id="10" dur="500"/>
                                        <p:tgtEl>
                                          <p:spTgt spid="6">
                                            <p:graphicEl>
                                              <a:dgm id="{EB360D63-6973-43D4-AC96-BCFB3B1666D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590F8CD9-4682-4E3F-B065-DF705CC8582D}"/>
                                            </p:graphicEl>
                                          </p:spTgt>
                                        </p:tgtEl>
                                        <p:attrNameLst>
                                          <p:attrName>style.visibility</p:attrName>
                                        </p:attrNameLst>
                                      </p:cBhvr>
                                      <p:to>
                                        <p:strVal val="visible"/>
                                      </p:to>
                                    </p:set>
                                    <p:animEffect transition="in" filter="wipe(left)">
                                      <p:cBhvr>
                                        <p:cTn id="15" dur="500"/>
                                        <p:tgtEl>
                                          <p:spTgt spid="6">
                                            <p:graphicEl>
                                              <a:dgm id="{590F8CD9-4682-4E3F-B065-DF705CC8582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C7DE5763-3599-49CA-BB6D-CA91D5089CC7}"/>
                                            </p:graphicEl>
                                          </p:spTgt>
                                        </p:tgtEl>
                                        <p:attrNameLst>
                                          <p:attrName>style.visibility</p:attrName>
                                        </p:attrNameLst>
                                      </p:cBhvr>
                                      <p:to>
                                        <p:strVal val="visible"/>
                                      </p:to>
                                    </p:set>
                                    <p:animEffect transition="in" filter="wipe(left)">
                                      <p:cBhvr>
                                        <p:cTn id="20" dur="500"/>
                                        <p:tgtEl>
                                          <p:spTgt spid="6">
                                            <p:graphicEl>
                                              <a:dgm id="{C7DE5763-3599-49CA-BB6D-CA91D5089C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11B9-8C7B-A75D-3708-949F1E29B5C0}"/>
              </a:ext>
            </a:extLst>
          </p:cNvPr>
          <p:cNvSpPr>
            <a:spLocks noGrp="1"/>
          </p:cNvSpPr>
          <p:nvPr>
            <p:ph type="title" idx="4294967295"/>
          </p:nvPr>
        </p:nvSpPr>
        <p:spPr>
          <a:xfrm>
            <a:off x="457200" y="274638"/>
            <a:ext cx="7162800" cy="1143000"/>
          </a:xfrm>
        </p:spPr>
        <p:txBody>
          <a:bodyPr/>
          <a:lstStyle/>
          <a:p>
            <a:pPr algn="ctr"/>
            <a:r>
              <a:rPr lang="en-US" b="1" dirty="0"/>
              <a:t>QUESTIONS</a:t>
            </a:r>
          </a:p>
        </p:txBody>
      </p:sp>
      <p:sp>
        <p:nvSpPr>
          <p:cNvPr id="4" name="Slide Number Placeholder 3"/>
          <p:cNvSpPr>
            <a:spLocks noGrp="1"/>
          </p:cNvSpPr>
          <p:nvPr>
            <p:ph type="sldNum" sz="quarter" idx="4"/>
          </p:nvPr>
        </p:nvSpPr>
        <p:spPr/>
        <p:txBody>
          <a:bodyPr/>
          <a:lstStyle/>
          <a:p>
            <a:fld id="{850B1B32-CFA8-4BD1-A730-6F4B7E12345B}" type="slidenum">
              <a:rPr lang="en-US" sz="1200" b="1" smtClean="0">
                <a:solidFill>
                  <a:schemeClr val="tx1"/>
                </a:solidFill>
                <a:latin typeface="Calibri" panose="020F0502020204030204" pitchFamily="34" charset="0"/>
                <a:cs typeface="Calibri" panose="020F0502020204030204" pitchFamily="34" charset="0"/>
              </a:rPr>
              <a:pPr/>
              <a:t>40</a:t>
            </a:fld>
            <a:endParaRPr lang="en-US" sz="1200" b="1" dirty="0">
              <a:solidFill>
                <a:schemeClr val="tx1"/>
              </a:solidFill>
              <a:latin typeface="Calibri" panose="020F0502020204030204" pitchFamily="34" charset="0"/>
              <a:cs typeface="Calibri" panose="020F0502020204030204" pitchFamily="34" charset="0"/>
            </a:endParaRPr>
          </a:p>
        </p:txBody>
      </p:sp>
      <p:pic>
        <p:nvPicPr>
          <p:cNvPr id="3" name="Picture 2" descr="Sticky notes with question marks">
            <a:extLst>
              <a:ext uri="{FF2B5EF4-FFF2-40B4-BE49-F238E27FC236}">
                <a16:creationId xmlns:a16="http://schemas.microsoft.com/office/drawing/2014/main" id="{9B5F253D-9F54-3146-D9F7-0E5DEB206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01800"/>
            <a:ext cx="9144000" cy="4165600"/>
          </a:xfrm>
          <a:prstGeom prst="rect">
            <a:avLst/>
          </a:prstGeom>
        </p:spPr>
      </p:pic>
    </p:spTree>
    <p:extLst>
      <p:ext uri="{BB962C8B-B14F-4D97-AF65-F5344CB8AC3E}">
        <p14:creationId xmlns:p14="http://schemas.microsoft.com/office/powerpoint/2010/main" val="3696972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060B76-1DFD-4DBB-A02E-72BFD7C9DE5B}"/>
              </a:ext>
            </a:extLst>
          </p:cNvPr>
          <p:cNvSpPr>
            <a:spLocks noGrp="1"/>
          </p:cNvSpPr>
          <p:nvPr>
            <p:ph type="title"/>
          </p:nvPr>
        </p:nvSpPr>
        <p:spPr>
          <a:xfrm>
            <a:off x="609600" y="1676400"/>
            <a:ext cx="8229600" cy="2336800"/>
          </a:xfrm>
        </p:spPr>
        <p:txBody>
          <a:bodyPr>
            <a:normAutofit/>
          </a:bodyPr>
          <a:lstStyle/>
          <a:p>
            <a:pPr algn="ctr"/>
            <a:r>
              <a:rPr lang="en-US" sz="6000" dirty="0">
                <a:solidFill>
                  <a:srgbClr val="000099"/>
                </a:solidFill>
              </a:rPr>
              <a:t>INDIAN LEASE BILLING</a:t>
            </a:r>
          </a:p>
        </p:txBody>
      </p:sp>
      <p:sp>
        <p:nvSpPr>
          <p:cNvPr id="2" name="Subtitle 2">
            <a:extLst>
              <a:ext uri="{FF2B5EF4-FFF2-40B4-BE49-F238E27FC236}">
                <a16:creationId xmlns:a16="http://schemas.microsoft.com/office/drawing/2014/main" id="{11166D3F-C7F0-6224-3EEB-918288671EC6}"/>
              </a:ext>
            </a:extLst>
          </p:cNvPr>
          <p:cNvSpPr txBox="1">
            <a:spLocks/>
          </p:cNvSpPr>
          <p:nvPr/>
        </p:nvSpPr>
        <p:spPr>
          <a:xfrm>
            <a:off x="683425" y="4114800"/>
            <a:ext cx="7772400" cy="970276"/>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b="1" dirty="0">
                <a:solidFill>
                  <a:srgbClr val="2B3990"/>
                </a:solidFill>
              </a:rPr>
              <a:t>Indian Billing</a:t>
            </a:r>
          </a:p>
          <a:p>
            <a:pPr algn="ctr"/>
            <a:r>
              <a:rPr lang="en-US" b="1" dirty="0">
                <a:solidFill>
                  <a:srgbClr val="2B3990"/>
                </a:solidFill>
              </a:rPr>
              <a:t>John Ellis</a:t>
            </a:r>
          </a:p>
        </p:txBody>
      </p:sp>
      <p:sp>
        <p:nvSpPr>
          <p:cNvPr id="4" name="Slide Number Placeholder 3">
            <a:extLst>
              <a:ext uri="{FF2B5EF4-FFF2-40B4-BE49-F238E27FC236}">
                <a16:creationId xmlns:a16="http://schemas.microsoft.com/office/drawing/2014/main" id="{950F5AA0-5791-478E-980F-B52EE99528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76565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347713" cy="1143000"/>
          </a:xfrm>
        </p:spPr>
        <p:txBody>
          <a:bodyPr/>
          <a:lstStyle/>
          <a:p>
            <a:r>
              <a:rPr lang="en-US" dirty="0">
                <a:solidFill>
                  <a:srgbClr val="000099"/>
                </a:solidFill>
              </a:rPr>
              <a:t>Learning Objectives</a:t>
            </a:r>
          </a:p>
        </p:txBody>
      </p:sp>
      <p:graphicFrame>
        <p:nvGraphicFramePr>
          <p:cNvPr id="5" name="Content Placeholder 4" descr="How to report and pay Indian lease, rent, minimum royalty, well &amp; storage fees&#10;Rules for Indian Recoupment 30 CFR Section 1218.53, paragrach (a) and (b)&#10;Indian Overrecoupment (IOR) invoice&#10;Tribal Recoupments&#10;Major Portion Pricing">
            <a:extLst>
              <a:ext uri="{FF2B5EF4-FFF2-40B4-BE49-F238E27FC236}">
                <a16:creationId xmlns:a16="http://schemas.microsoft.com/office/drawing/2014/main" id="{50B5CFC8-99CF-4D24-5079-21C7E5AE1B0F}"/>
              </a:ext>
            </a:extLst>
          </p:cNvPr>
          <p:cNvGraphicFramePr>
            <a:graphicFrameLocks noGrp="1"/>
          </p:cNvGraphicFramePr>
          <p:nvPr>
            <p:ph idx="1"/>
          </p:nvPr>
        </p:nvGraphicFramePr>
        <p:xfrm>
          <a:off x="304800" y="1600200"/>
          <a:ext cx="8534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2286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AF793DA6-1322-4537-82CE-A1F217BDBB14}"/>
                                            </p:graphicEl>
                                          </p:spTgt>
                                        </p:tgtEl>
                                        <p:attrNameLst>
                                          <p:attrName>style.visibility</p:attrName>
                                        </p:attrNameLst>
                                      </p:cBhvr>
                                      <p:to>
                                        <p:strVal val="visible"/>
                                      </p:to>
                                    </p:set>
                                    <p:animEffect transition="in" filter="wipe(left)">
                                      <p:cBhvr>
                                        <p:cTn id="7" dur="500"/>
                                        <p:tgtEl>
                                          <p:spTgt spid="5">
                                            <p:graphicEl>
                                              <a:dgm id="{AF793DA6-1322-4537-82CE-A1F217BDBB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AA232A4B-3AD3-4EF5-A0FA-DCB3804554CC}"/>
                                            </p:graphicEl>
                                          </p:spTgt>
                                        </p:tgtEl>
                                        <p:attrNameLst>
                                          <p:attrName>style.visibility</p:attrName>
                                        </p:attrNameLst>
                                      </p:cBhvr>
                                      <p:to>
                                        <p:strVal val="visible"/>
                                      </p:to>
                                    </p:set>
                                    <p:animEffect transition="in" filter="wipe(left)">
                                      <p:cBhvr>
                                        <p:cTn id="12" dur="500"/>
                                        <p:tgtEl>
                                          <p:spTgt spid="5">
                                            <p:graphicEl>
                                              <a:dgm id="{AA232A4B-3AD3-4EF5-A0FA-DCB3804554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D7495C29-3E6B-4BAF-B3E0-D5F37AC1EFEA}"/>
                                            </p:graphicEl>
                                          </p:spTgt>
                                        </p:tgtEl>
                                        <p:attrNameLst>
                                          <p:attrName>style.visibility</p:attrName>
                                        </p:attrNameLst>
                                      </p:cBhvr>
                                      <p:to>
                                        <p:strVal val="visible"/>
                                      </p:to>
                                    </p:set>
                                    <p:animEffect transition="in" filter="wipe(left)">
                                      <p:cBhvr>
                                        <p:cTn id="17" dur="500"/>
                                        <p:tgtEl>
                                          <p:spTgt spid="5">
                                            <p:graphicEl>
                                              <a:dgm id="{D7495C29-3E6B-4BAF-B3E0-D5F37AC1EFE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C917E601-3632-42A6-9698-48005A673B35}"/>
                                            </p:graphicEl>
                                          </p:spTgt>
                                        </p:tgtEl>
                                        <p:attrNameLst>
                                          <p:attrName>style.visibility</p:attrName>
                                        </p:attrNameLst>
                                      </p:cBhvr>
                                      <p:to>
                                        <p:strVal val="visible"/>
                                      </p:to>
                                    </p:set>
                                    <p:animEffect transition="in" filter="wipe(left)">
                                      <p:cBhvr>
                                        <p:cTn id="22" dur="500"/>
                                        <p:tgtEl>
                                          <p:spTgt spid="5">
                                            <p:graphicEl>
                                              <a:dgm id="{C917E601-3632-42A6-9698-48005A673B3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623E45F1-148D-46C9-BB8E-04E616E10968}"/>
                                            </p:graphicEl>
                                          </p:spTgt>
                                        </p:tgtEl>
                                        <p:attrNameLst>
                                          <p:attrName>style.visibility</p:attrName>
                                        </p:attrNameLst>
                                      </p:cBhvr>
                                      <p:to>
                                        <p:strVal val="visible"/>
                                      </p:to>
                                    </p:set>
                                    <p:animEffect transition="in" filter="wipe(left)">
                                      <p:cBhvr>
                                        <p:cTn id="27" dur="500"/>
                                        <p:tgtEl>
                                          <p:spTgt spid="5">
                                            <p:graphicEl>
                                              <a:dgm id="{623E45F1-148D-46C9-BB8E-04E616E109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2507-5F20-4079-98AC-99B6C2E365C2}"/>
              </a:ext>
            </a:extLst>
          </p:cNvPr>
          <p:cNvSpPr>
            <a:spLocks noGrp="1"/>
          </p:cNvSpPr>
          <p:nvPr>
            <p:ph type="title" idx="4294967295"/>
          </p:nvPr>
        </p:nvSpPr>
        <p:spPr>
          <a:xfrm rot="10800000" flipV="1">
            <a:off x="2057400" y="152400"/>
            <a:ext cx="4634846" cy="1143000"/>
          </a:xfrm>
        </p:spPr>
        <p:txBody>
          <a:bodyPr>
            <a:normAutofit/>
          </a:bodyPr>
          <a:lstStyle/>
          <a:p>
            <a:pPr algn="ctr"/>
            <a:r>
              <a:rPr lang="en-US" sz="4000" dirty="0">
                <a:solidFill>
                  <a:srgbClr val="000099"/>
                </a:solidFill>
              </a:rPr>
              <a:t>INDIAN RENT </a:t>
            </a:r>
            <a:r>
              <a:rPr lang="en-US" sz="1000" dirty="0">
                <a:solidFill>
                  <a:srgbClr val="000099"/>
                </a:solidFill>
              </a:rPr>
              <a:t>1 of 2</a:t>
            </a:r>
            <a:endParaRPr lang="en-US" sz="4000" dirty="0">
              <a:solidFill>
                <a:srgbClr val="000099"/>
              </a:solidFill>
            </a:endParaRPr>
          </a:p>
        </p:txBody>
      </p:sp>
      <p:graphicFrame>
        <p:nvGraphicFramePr>
          <p:cNvPr id="4" name="Content Placeholder 5" descr="Due on anniversary date, payment options through eCommerce (required for TERMINABLE leases, NOT allowed for Indian leases); pay through pay.gov, ACH, or Fedwire (report on 2014, but not for TERMINABLE leases)">
            <a:extLst>
              <a:ext uri="{FF2B5EF4-FFF2-40B4-BE49-F238E27FC236}">
                <a16:creationId xmlns:a16="http://schemas.microsoft.com/office/drawing/2014/main" id="{69382420-6CC4-6355-0BC2-45EC4CD57E8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08145979"/>
              </p:ext>
            </p:extLst>
          </p:nvPr>
        </p:nvGraphicFramePr>
        <p:xfrm>
          <a:off x="645642" y="14478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2D4C62B-740A-4C85-81E3-DD726E17092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090296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2507-5F20-4079-98AC-99B6C2E365C2}"/>
              </a:ext>
            </a:extLst>
          </p:cNvPr>
          <p:cNvSpPr>
            <a:spLocks noGrp="1"/>
          </p:cNvSpPr>
          <p:nvPr>
            <p:ph type="title" idx="4294967295"/>
          </p:nvPr>
        </p:nvSpPr>
        <p:spPr>
          <a:xfrm rot="10800000" flipV="1">
            <a:off x="2057400" y="152400"/>
            <a:ext cx="4634846" cy="1143000"/>
          </a:xfrm>
        </p:spPr>
        <p:txBody>
          <a:bodyPr>
            <a:normAutofit/>
          </a:bodyPr>
          <a:lstStyle/>
          <a:p>
            <a:pPr algn="ctr"/>
            <a:r>
              <a:rPr lang="en-US" sz="4000" dirty="0">
                <a:solidFill>
                  <a:srgbClr val="000099"/>
                </a:solidFill>
              </a:rPr>
              <a:t>INDIAN RENT </a:t>
            </a:r>
            <a:r>
              <a:rPr lang="en-US" sz="1100" dirty="0">
                <a:solidFill>
                  <a:srgbClr val="000099"/>
                </a:solidFill>
              </a:rPr>
              <a:t>2 of 2</a:t>
            </a:r>
          </a:p>
        </p:txBody>
      </p:sp>
      <p:graphicFrame>
        <p:nvGraphicFramePr>
          <p:cNvPr id="4" name="Content Placeholder 5" descr="Due on anniversary date, payment options through eCommerce (required for TERMINABLE leases, NOT allowed for Indian leases); pay through pay.gov, ACH, or Fedwire (report on 2014, but not for TERMINABLE leases)">
            <a:extLst>
              <a:ext uri="{FF2B5EF4-FFF2-40B4-BE49-F238E27FC236}">
                <a16:creationId xmlns:a16="http://schemas.microsoft.com/office/drawing/2014/main" id="{69382420-6CC4-6355-0BC2-45EC4CD57E8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81861836"/>
              </p:ext>
            </p:extLst>
          </p:nvPr>
        </p:nvGraphicFramePr>
        <p:xfrm>
          <a:off x="645642" y="14478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2D4C62B-740A-4C85-81E3-DD726E17092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131649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E86F2A-5FC0-408D-BB49-C6BE185F6B59}"/>
              </a:ext>
            </a:extLst>
          </p:cNvPr>
          <p:cNvSpPr txBox="1">
            <a:spLocks noGrp="1"/>
          </p:cNvSpPr>
          <p:nvPr>
            <p:ph type="title" idx="4294967295"/>
          </p:nvPr>
        </p:nvSpPr>
        <p:spPr>
          <a:xfrm>
            <a:off x="304800" y="381000"/>
            <a:ext cx="7467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REPORT INDIAN LEASES ON  2014</a:t>
            </a:r>
          </a:p>
        </p:txBody>
      </p:sp>
      <p:graphicFrame>
        <p:nvGraphicFramePr>
          <p:cNvPr id="4" name="Content Placeholder 3" descr="White lettering on green background listing transactions to report on the 2014 as well as payment options, common error, and that the obligation is late and already accruing interest.">
            <a:extLst>
              <a:ext uri="{FF2B5EF4-FFF2-40B4-BE49-F238E27FC236}">
                <a16:creationId xmlns:a16="http://schemas.microsoft.com/office/drawing/2014/main" id="{28D440BB-A3D8-C240-30E4-10CE3C092268}"/>
              </a:ext>
            </a:extLst>
          </p:cNvPr>
          <p:cNvGraphicFramePr>
            <a:graphicFrameLocks noGrp="1"/>
          </p:cNvGraphicFramePr>
          <p:nvPr>
            <p:ph idx="1"/>
            <p:extLst>
              <p:ext uri="{D42A27DB-BD31-4B8C-83A1-F6EECF244321}">
                <p14:modId xmlns:p14="http://schemas.microsoft.com/office/powerpoint/2010/main" val="3778546496"/>
              </p:ext>
            </p:extLst>
          </p:nvPr>
        </p:nvGraphicFramePr>
        <p:xfrm>
          <a:off x="94474" y="1447800"/>
          <a:ext cx="8744726"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6F75B90B-818D-E49A-8CF9-4D5E91422A73}"/>
              </a:ext>
            </a:extLst>
          </p:cNvPr>
          <p:cNvSpPr txBox="1">
            <a:spLocks/>
          </p:cNvSpPr>
          <p:nvPr/>
        </p:nvSpPr>
        <p:spPr>
          <a:xfrm>
            <a:off x="8455825" y="6492875"/>
            <a:ext cx="6283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50B1B32-CFA8-4BD1-A730-6F4B7E12345B}" type="slidenum">
              <a:rPr lang="en-US" sz="1200" b="1" i="1" smtClean="0">
                <a:solidFill>
                  <a:srgbClr val="002060"/>
                </a:solidFill>
                <a:latin typeface="Calibri"/>
              </a:rPr>
              <a:pPr algn="r">
                <a:defRPr/>
              </a:pPr>
              <a:t>45</a:t>
            </a:fld>
            <a:endParaRPr lang="en-US" sz="1200" b="1" i="1" dirty="0">
              <a:solidFill>
                <a:srgbClr val="002060"/>
              </a:solidFill>
              <a:latin typeface="Calibri"/>
            </a:endParaRPr>
          </a:p>
        </p:txBody>
      </p:sp>
    </p:spTree>
    <p:extLst>
      <p:ext uri="{BB962C8B-B14F-4D97-AF65-F5344CB8AC3E}">
        <p14:creationId xmlns:p14="http://schemas.microsoft.com/office/powerpoint/2010/main" val="89649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3F8B2B-E9E4-9C6F-D861-CF6C6AB38886}"/>
              </a:ext>
            </a:extLst>
          </p:cNvPr>
          <p:cNvSpPr>
            <a:spLocks noGrp="1"/>
          </p:cNvSpPr>
          <p:nvPr>
            <p:ph type="title" idx="4294967295"/>
          </p:nvPr>
        </p:nvSpPr>
        <p:spPr>
          <a:xfrm rot="10800000" flipV="1">
            <a:off x="457200" y="2133599"/>
            <a:ext cx="8458200" cy="2438400"/>
          </a:xfrm>
        </p:spPr>
        <p:txBody>
          <a:bodyPr>
            <a:normAutofit/>
          </a:bodyPr>
          <a:lstStyle/>
          <a:p>
            <a:pPr algn="ctr"/>
            <a:r>
              <a:rPr lang="en-US" sz="4000" dirty="0">
                <a:solidFill>
                  <a:srgbClr val="000099"/>
                </a:solidFill>
              </a:rPr>
              <a:t>INDIAN RECOUPMENT</a:t>
            </a:r>
            <a:endParaRPr lang="en-US" sz="4000" dirty="0"/>
          </a:p>
        </p:txBody>
      </p:sp>
      <p:sp>
        <p:nvSpPr>
          <p:cNvPr id="2" name="Slide Number Placeholder 1">
            <a:extLst>
              <a:ext uri="{FF2B5EF4-FFF2-40B4-BE49-F238E27FC236}">
                <a16:creationId xmlns:a16="http://schemas.microsoft.com/office/drawing/2014/main" id="{23400889-B786-F344-CA75-4670CE2E48C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803429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010400" cy="1143000"/>
          </a:xfrm>
        </p:spPr>
        <p:txBody>
          <a:bodyPr>
            <a:noAutofit/>
          </a:bodyPr>
          <a:lstStyle/>
          <a:p>
            <a:r>
              <a:rPr lang="en-US" sz="4000" dirty="0">
                <a:solidFill>
                  <a:srgbClr val="000099"/>
                </a:solidFill>
                <a:latin typeface="Arial" panose="020B0604020202020204" pitchFamily="34" charset="0"/>
                <a:cs typeface="Arial" panose="020B0604020202020204" pitchFamily="34" charset="0"/>
              </a:rPr>
              <a:t>Indian Recoupment</a:t>
            </a:r>
            <a:br>
              <a:rPr lang="en-US" sz="4000" dirty="0">
                <a:solidFill>
                  <a:srgbClr val="000099"/>
                </a:solidFill>
                <a:latin typeface="Arial" panose="020B0604020202020204" pitchFamily="34" charset="0"/>
                <a:cs typeface="Arial" panose="020B0604020202020204" pitchFamily="34" charset="0"/>
              </a:rPr>
            </a:br>
            <a:r>
              <a:rPr lang="en-US" sz="2800" dirty="0">
                <a:solidFill>
                  <a:srgbClr val="000099"/>
                </a:solidFill>
                <a:latin typeface="Arial" panose="020B0604020202020204" pitchFamily="34" charset="0"/>
                <a:cs typeface="Arial" panose="020B0604020202020204" pitchFamily="34" charset="0"/>
              </a:rPr>
              <a:t>Regulation</a:t>
            </a:r>
            <a:endParaRPr lang="en-US" sz="2800" dirty="0">
              <a:solidFill>
                <a:srgbClr val="000099"/>
              </a:solidFill>
            </a:endParaRPr>
          </a:p>
        </p:txBody>
      </p:sp>
      <p:sp>
        <p:nvSpPr>
          <p:cNvPr id="3" name="Content Placeholder 2"/>
          <p:cNvSpPr>
            <a:spLocks noGrp="1"/>
          </p:cNvSpPr>
          <p:nvPr>
            <p:ph idx="1"/>
          </p:nvPr>
        </p:nvSpPr>
        <p:spPr>
          <a:xfrm>
            <a:off x="304800" y="1600202"/>
            <a:ext cx="8229600" cy="529289"/>
          </a:xfrm>
        </p:spPr>
        <p:txBody>
          <a:bodyPr>
            <a:normAutofit fontScale="92500" lnSpcReduction="10000"/>
          </a:bodyPr>
          <a:lstStyle/>
          <a:p>
            <a:pPr marL="0" indent="0">
              <a:buNone/>
            </a:pPr>
            <a:r>
              <a:rPr lang="en-US" dirty="0">
                <a:solidFill>
                  <a:srgbClr val="21532E"/>
                </a:solidFill>
              </a:rPr>
              <a:t>30 CFR 1218.53, Paragraphs (a) and (b)</a:t>
            </a:r>
          </a:p>
        </p:txBody>
      </p:sp>
      <p:sp>
        <p:nvSpPr>
          <p:cNvPr id="4" name="Slide Number Placeholder 3"/>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1026" name="Picture 2" descr="Image of 30 CFR 1218.53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1"/>
            <a:ext cx="8693494" cy="4038599"/>
          </a:xfrm>
          <a:custGeom>
            <a:avLst/>
            <a:gdLst>
              <a:gd name="connsiteX0" fmla="*/ 0 w 8693494"/>
              <a:gd name="connsiteY0" fmla="*/ 0 h 4038599"/>
              <a:gd name="connsiteX1" fmla="*/ 581795 w 8693494"/>
              <a:gd name="connsiteY1" fmla="*/ 0 h 4038599"/>
              <a:gd name="connsiteX2" fmla="*/ 989721 w 8693494"/>
              <a:gd name="connsiteY2" fmla="*/ 0 h 4038599"/>
              <a:gd name="connsiteX3" fmla="*/ 1832321 w 8693494"/>
              <a:gd name="connsiteY3" fmla="*/ 0 h 4038599"/>
              <a:gd name="connsiteX4" fmla="*/ 2414116 w 8693494"/>
              <a:gd name="connsiteY4" fmla="*/ 0 h 4038599"/>
              <a:gd name="connsiteX5" fmla="*/ 2995912 w 8693494"/>
              <a:gd name="connsiteY5" fmla="*/ 0 h 4038599"/>
              <a:gd name="connsiteX6" fmla="*/ 3838512 w 8693494"/>
              <a:gd name="connsiteY6" fmla="*/ 0 h 4038599"/>
              <a:gd name="connsiteX7" fmla="*/ 4333372 w 8693494"/>
              <a:gd name="connsiteY7" fmla="*/ 0 h 4038599"/>
              <a:gd name="connsiteX8" fmla="*/ 5175973 w 8693494"/>
              <a:gd name="connsiteY8" fmla="*/ 0 h 4038599"/>
              <a:gd name="connsiteX9" fmla="*/ 6018573 w 8693494"/>
              <a:gd name="connsiteY9" fmla="*/ 0 h 4038599"/>
              <a:gd name="connsiteX10" fmla="*/ 6687303 w 8693494"/>
              <a:gd name="connsiteY10" fmla="*/ 0 h 4038599"/>
              <a:gd name="connsiteX11" fmla="*/ 7529903 w 8693494"/>
              <a:gd name="connsiteY11" fmla="*/ 0 h 4038599"/>
              <a:gd name="connsiteX12" fmla="*/ 8111699 w 8693494"/>
              <a:gd name="connsiteY12" fmla="*/ 0 h 4038599"/>
              <a:gd name="connsiteX13" fmla="*/ 8693494 w 8693494"/>
              <a:gd name="connsiteY13" fmla="*/ 0 h 4038599"/>
              <a:gd name="connsiteX14" fmla="*/ 8693494 w 8693494"/>
              <a:gd name="connsiteY14" fmla="*/ 713486 h 4038599"/>
              <a:gd name="connsiteX15" fmla="*/ 8693494 w 8693494"/>
              <a:gd name="connsiteY15" fmla="*/ 1386586 h 4038599"/>
              <a:gd name="connsiteX16" fmla="*/ 8693494 w 8693494"/>
              <a:gd name="connsiteY16" fmla="*/ 2059685 h 4038599"/>
              <a:gd name="connsiteX17" fmla="*/ 8693494 w 8693494"/>
              <a:gd name="connsiteY17" fmla="*/ 2773171 h 4038599"/>
              <a:gd name="connsiteX18" fmla="*/ 8693494 w 8693494"/>
              <a:gd name="connsiteY18" fmla="*/ 4038599 h 4038599"/>
              <a:gd name="connsiteX19" fmla="*/ 7937829 w 8693494"/>
              <a:gd name="connsiteY19" fmla="*/ 4038599 h 4038599"/>
              <a:gd name="connsiteX20" fmla="*/ 7442968 w 8693494"/>
              <a:gd name="connsiteY20" fmla="*/ 4038599 h 4038599"/>
              <a:gd name="connsiteX21" fmla="*/ 6600368 w 8693494"/>
              <a:gd name="connsiteY21" fmla="*/ 4038599 h 4038599"/>
              <a:gd name="connsiteX22" fmla="*/ 5931638 w 8693494"/>
              <a:gd name="connsiteY22" fmla="*/ 4038599 h 4038599"/>
              <a:gd name="connsiteX23" fmla="*/ 5436777 w 8693494"/>
              <a:gd name="connsiteY23" fmla="*/ 4038599 h 4038599"/>
              <a:gd name="connsiteX24" fmla="*/ 4768047 w 8693494"/>
              <a:gd name="connsiteY24" fmla="*/ 4038599 h 4038599"/>
              <a:gd name="connsiteX25" fmla="*/ 4360122 w 8693494"/>
              <a:gd name="connsiteY25" fmla="*/ 4038599 h 4038599"/>
              <a:gd name="connsiteX26" fmla="*/ 3952196 w 8693494"/>
              <a:gd name="connsiteY26" fmla="*/ 4038599 h 4038599"/>
              <a:gd name="connsiteX27" fmla="*/ 3283466 w 8693494"/>
              <a:gd name="connsiteY27" fmla="*/ 4038599 h 4038599"/>
              <a:gd name="connsiteX28" fmla="*/ 2788605 w 8693494"/>
              <a:gd name="connsiteY28" fmla="*/ 4038599 h 4038599"/>
              <a:gd name="connsiteX29" fmla="*/ 2032940 w 8693494"/>
              <a:gd name="connsiteY29" fmla="*/ 4038599 h 4038599"/>
              <a:gd name="connsiteX30" fmla="*/ 1538080 w 8693494"/>
              <a:gd name="connsiteY30" fmla="*/ 4038599 h 4038599"/>
              <a:gd name="connsiteX31" fmla="*/ 782414 w 8693494"/>
              <a:gd name="connsiteY31" fmla="*/ 4038599 h 4038599"/>
              <a:gd name="connsiteX32" fmla="*/ 0 w 8693494"/>
              <a:gd name="connsiteY32" fmla="*/ 4038599 h 4038599"/>
              <a:gd name="connsiteX33" fmla="*/ 0 w 8693494"/>
              <a:gd name="connsiteY33" fmla="*/ 3325113 h 4038599"/>
              <a:gd name="connsiteX34" fmla="*/ 0 w 8693494"/>
              <a:gd name="connsiteY34" fmla="*/ 2611627 h 4038599"/>
              <a:gd name="connsiteX35" fmla="*/ 0 w 8693494"/>
              <a:gd name="connsiteY35" fmla="*/ 1857756 h 4038599"/>
              <a:gd name="connsiteX36" fmla="*/ 0 w 8693494"/>
              <a:gd name="connsiteY36" fmla="*/ 1225042 h 4038599"/>
              <a:gd name="connsiteX37" fmla="*/ 0 w 8693494"/>
              <a:gd name="connsiteY37" fmla="*/ 0 h 40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93494" h="4038599" extrusionOk="0">
                <a:moveTo>
                  <a:pt x="0" y="0"/>
                </a:moveTo>
                <a:cubicBezTo>
                  <a:pt x="256658" y="-24613"/>
                  <a:pt x="306666" y="12496"/>
                  <a:pt x="581795" y="0"/>
                </a:cubicBezTo>
                <a:cubicBezTo>
                  <a:pt x="856925" y="-12496"/>
                  <a:pt x="831787" y="-20171"/>
                  <a:pt x="989721" y="0"/>
                </a:cubicBezTo>
                <a:cubicBezTo>
                  <a:pt x="1147655" y="20171"/>
                  <a:pt x="1537466" y="-1369"/>
                  <a:pt x="1832321" y="0"/>
                </a:cubicBezTo>
                <a:cubicBezTo>
                  <a:pt x="2127176" y="1369"/>
                  <a:pt x="2218832" y="13875"/>
                  <a:pt x="2414116" y="0"/>
                </a:cubicBezTo>
                <a:cubicBezTo>
                  <a:pt x="2609400" y="-13875"/>
                  <a:pt x="2850164" y="-9236"/>
                  <a:pt x="2995912" y="0"/>
                </a:cubicBezTo>
                <a:cubicBezTo>
                  <a:pt x="3141660" y="9236"/>
                  <a:pt x="3584543" y="-16379"/>
                  <a:pt x="3838512" y="0"/>
                </a:cubicBezTo>
                <a:cubicBezTo>
                  <a:pt x="4092481" y="16379"/>
                  <a:pt x="4223167" y="3102"/>
                  <a:pt x="4333372" y="0"/>
                </a:cubicBezTo>
                <a:cubicBezTo>
                  <a:pt x="4443577" y="-3102"/>
                  <a:pt x="4946306" y="-6863"/>
                  <a:pt x="5175973" y="0"/>
                </a:cubicBezTo>
                <a:cubicBezTo>
                  <a:pt x="5405640" y="6863"/>
                  <a:pt x="5670494" y="-28377"/>
                  <a:pt x="6018573" y="0"/>
                </a:cubicBezTo>
                <a:cubicBezTo>
                  <a:pt x="6366652" y="28377"/>
                  <a:pt x="6474958" y="-31036"/>
                  <a:pt x="6687303" y="0"/>
                </a:cubicBezTo>
                <a:cubicBezTo>
                  <a:pt x="6899648" y="31036"/>
                  <a:pt x="7221446" y="4199"/>
                  <a:pt x="7529903" y="0"/>
                </a:cubicBezTo>
                <a:cubicBezTo>
                  <a:pt x="7838360" y="-4199"/>
                  <a:pt x="7861043" y="7899"/>
                  <a:pt x="8111699" y="0"/>
                </a:cubicBezTo>
                <a:cubicBezTo>
                  <a:pt x="8362355" y="-7899"/>
                  <a:pt x="8482199" y="-18176"/>
                  <a:pt x="8693494" y="0"/>
                </a:cubicBezTo>
                <a:cubicBezTo>
                  <a:pt x="8674924" y="183126"/>
                  <a:pt x="8714615" y="450121"/>
                  <a:pt x="8693494" y="713486"/>
                </a:cubicBezTo>
                <a:cubicBezTo>
                  <a:pt x="8672373" y="976851"/>
                  <a:pt x="8701012" y="1090256"/>
                  <a:pt x="8693494" y="1386586"/>
                </a:cubicBezTo>
                <a:cubicBezTo>
                  <a:pt x="8685976" y="1682916"/>
                  <a:pt x="8661748" y="1723921"/>
                  <a:pt x="8693494" y="2059685"/>
                </a:cubicBezTo>
                <a:cubicBezTo>
                  <a:pt x="8725240" y="2395449"/>
                  <a:pt x="8695842" y="2461611"/>
                  <a:pt x="8693494" y="2773171"/>
                </a:cubicBezTo>
                <a:cubicBezTo>
                  <a:pt x="8691146" y="3084731"/>
                  <a:pt x="8674263" y="3665000"/>
                  <a:pt x="8693494" y="4038599"/>
                </a:cubicBezTo>
                <a:cubicBezTo>
                  <a:pt x="8389699" y="4033330"/>
                  <a:pt x="8138226" y="4013473"/>
                  <a:pt x="7937829" y="4038599"/>
                </a:cubicBezTo>
                <a:cubicBezTo>
                  <a:pt x="7737432" y="4063725"/>
                  <a:pt x="7585929" y="4043681"/>
                  <a:pt x="7442968" y="4038599"/>
                </a:cubicBezTo>
                <a:cubicBezTo>
                  <a:pt x="7300007" y="4033517"/>
                  <a:pt x="6971939" y="4033261"/>
                  <a:pt x="6600368" y="4038599"/>
                </a:cubicBezTo>
                <a:cubicBezTo>
                  <a:pt x="6228797" y="4043937"/>
                  <a:pt x="6215011" y="4039496"/>
                  <a:pt x="5931638" y="4038599"/>
                </a:cubicBezTo>
                <a:cubicBezTo>
                  <a:pt x="5648265" y="4037703"/>
                  <a:pt x="5567476" y="4018657"/>
                  <a:pt x="5436777" y="4038599"/>
                </a:cubicBezTo>
                <a:cubicBezTo>
                  <a:pt x="5306078" y="4058541"/>
                  <a:pt x="5024908" y="4068761"/>
                  <a:pt x="4768047" y="4038599"/>
                </a:cubicBezTo>
                <a:cubicBezTo>
                  <a:pt x="4511186" y="4008438"/>
                  <a:pt x="4528720" y="4050399"/>
                  <a:pt x="4360122" y="4038599"/>
                </a:cubicBezTo>
                <a:cubicBezTo>
                  <a:pt x="4191525" y="4026799"/>
                  <a:pt x="4139136" y="4043944"/>
                  <a:pt x="3952196" y="4038599"/>
                </a:cubicBezTo>
                <a:cubicBezTo>
                  <a:pt x="3765256" y="4033254"/>
                  <a:pt x="3554444" y="4044540"/>
                  <a:pt x="3283466" y="4038599"/>
                </a:cubicBezTo>
                <a:cubicBezTo>
                  <a:pt x="3012488" y="4032659"/>
                  <a:pt x="3024004" y="4037503"/>
                  <a:pt x="2788605" y="4038599"/>
                </a:cubicBezTo>
                <a:cubicBezTo>
                  <a:pt x="2553206" y="4039695"/>
                  <a:pt x="2366775" y="4030209"/>
                  <a:pt x="2032940" y="4038599"/>
                </a:cubicBezTo>
                <a:cubicBezTo>
                  <a:pt x="1699106" y="4046989"/>
                  <a:pt x="1781969" y="4018998"/>
                  <a:pt x="1538080" y="4038599"/>
                </a:cubicBezTo>
                <a:cubicBezTo>
                  <a:pt x="1294191" y="4058200"/>
                  <a:pt x="992842" y="4063627"/>
                  <a:pt x="782414" y="4038599"/>
                </a:cubicBezTo>
                <a:cubicBezTo>
                  <a:pt x="571986" y="4013571"/>
                  <a:pt x="208194" y="4007838"/>
                  <a:pt x="0" y="4038599"/>
                </a:cubicBezTo>
                <a:cubicBezTo>
                  <a:pt x="3732" y="3683467"/>
                  <a:pt x="34713" y="3570439"/>
                  <a:pt x="0" y="3325113"/>
                </a:cubicBezTo>
                <a:cubicBezTo>
                  <a:pt x="-34713" y="3079787"/>
                  <a:pt x="25533" y="2873649"/>
                  <a:pt x="0" y="2611627"/>
                </a:cubicBezTo>
                <a:cubicBezTo>
                  <a:pt x="-25533" y="2349605"/>
                  <a:pt x="-23484" y="2022831"/>
                  <a:pt x="0" y="1857756"/>
                </a:cubicBezTo>
                <a:cubicBezTo>
                  <a:pt x="23484" y="1692681"/>
                  <a:pt x="18443" y="1433050"/>
                  <a:pt x="0" y="1225042"/>
                </a:cubicBezTo>
                <a:cubicBezTo>
                  <a:pt x="-18443" y="1017034"/>
                  <a:pt x="29056" y="546201"/>
                  <a:pt x="0" y="0"/>
                </a:cubicBezTo>
                <a:close/>
              </a:path>
            </a:pathLst>
          </a:custGeom>
          <a:noFill/>
          <a:ln w="12700">
            <a:solidFill>
              <a:schemeClr val="tx1"/>
            </a:solidFill>
            <a:miter lim="800000"/>
            <a:headEnd/>
            <a:tailEnd/>
            <a:extLst>
              <a:ext uri="{C807C97D-BFC1-408E-A445-0C87EB9F89A2}">
                <ask:lineSketchStyleProps xmlns:ask="http://schemas.microsoft.com/office/drawing/2018/sketchyshapes" sd="1219033472">
                  <a:prstGeom prst="rect">
                    <a:avLst/>
                  </a:prstGeom>
                  <ask:type>
                    <ask:lineSketchFreehand/>
                  </ask:type>
                </ask:lineSketchStyleProps>
              </a:ext>
            </a:extLst>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0413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7010401" cy="990600"/>
          </a:xfrm>
        </p:spPr>
        <p:txBody>
          <a:bodyPr>
            <a:normAutofit/>
          </a:bodyPr>
          <a:lstStyle/>
          <a:p>
            <a:r>
              <a:rPr lang="en-US" sz="4000" dirty="0">
                <a:solidFill>
                  <a:srgbClr val="000099"/>
                </a:solidFill>
              </a:rPr>
              <a:t>Indian Recoupment Rules</a:t>
            </a:r>
          </a:p>
        </p:txBody>
      </p:sp>
      <p:sp>
        <p:nvSpPr>
          <p:cNvPr id="6" name="TextBox 5">
            <a:extLst>
              <a:ext uri="{FF2B5EF4-FFF2-40B4-BE49-F238E27FC236}">
                <a16:creationId xmlns:a16="http://schemas.microsoft.com/office/drawing/2014/main" id="{71ADD181-485D-DAB1-6A3E-9B216F595176}"/>
              </a:ext>
            </a:extLst>
          </p:cNvPr>
          <p:cNvSpPr txBox="1"/>
          <p:nvPr/>
        </p:nvSpPr>
        <p:spPr>
          <a:xfrm>
            <a:off x="609599" y="1371600"/>
            <a:ext cx="4731026" cy="646331"/>
          </a:xfrm>
          <a:prstGeom prst="rect">
            <a:avLst/>
          </a:prstGeom>
          <a:noFill/>
        </p:spPr>
        <p:txBody>
          <a:bodyPr wrap="square">
            <a:spAutoFit/>
          </a:bodyPr>
          <a:lstStyle/>
          <a:p>
            <a:r>
              <a:rPr lang="en-US" sz="3600" u="sng" dirty="0">
                <a:solidFill>
                  <a:schemeClr val="tx1"/>
                </a:solidFill>
              </a:rPr>
              <a:t>30 CFR- 1218.53</a:t>
            </a:r>
            <a:endParaRPr lang="en-US" sz="3600" dirty="0"/>
          </a:p>
        </p:txBody>
      </p:sp>
      <p:graphicFrame>
        <p:nvGraphicFramePr>
          <p:cNvPr id="7" name="Content Placeholder 6" descr="Recoupment Against Tribal lease - limited to 100% against current revenues;&#10;limited to specific lease unless you receive written Tribal permission.&#10;Allotted lease">
            <a:extLst>
              <a:ext uri="{FF2B5EF4-FFF2-40B4-BE49-F238E27FC236}">
                <a16:creationId xmlns:a16="http://schemas.microsoft.com/office/drawing/2014/main" id="{2E8DFA03-6893-4736-5E49-8F2A07A2F5A6}"/>
              </a:ext>
            </a:extLst>
          </p:cNvPr>
          <p:cNvGraphicFramePr>
            <a:graphicFrameLocks noGrp="1"/>
          </p:cNvGraphicFramePr>
          <p:nvPr>
            <p:ph idx="1"/>
          </p:nvPr>
        </p:nvGraphicFramePr>
        <p:xfrm>
          <a:off x="228600" y="1956375"/>
          <a:ext cx="8610599" cy="4292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655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00692540-7A69-4F40-80A0-C940774C813C}"/>
                                            </p:graphicEl>
                                          </p:spTgt>
                                        </p:tgtEl>
                                        <p:attrNameLst>
                                          <p:attrName>style.visibility</p:attrName>
                                        </p:attrNameLst>
                                      </p:cBhvr>
                                      <p:to>
                                        <p:strVal val="visible"/>
                                      </p:to>
                                    </p:set>
                                    <p:animEffect transition="in" filter="fade">
                                      <p:cBhvr>
                                        <p:cTn id="7" dur="500"/>
                                        <p:tgtEl>
                                          <p:spTgt spid="7">
                                            <p:graphicEl>
                                              <a:dgm id="{00692540-7A69-4F40-80A0-C940774C813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CF43BC1C-9B2C-44CE-A230-4FAD625DE7C0}"/>
                                            </p:graphicEl>
                                          </p:spTgt>
                                        </p:tgtEl>
                                        <p:attrNameLst>
                                          <p:attrName>style.visibility</p:attrName>
                                        </p:attrNameLst>
                                      </p:cBhvr>
                                      <p:to>
                                        <p:strVal val="visible"/>
                                      </p:to>
                                    </p:set>
                                    <p:animEffect transition="in" filter="fade">
                                      <p:cBhvr>
                                        <p:cTn id="10" dur="500"/>
                                        <p:tgtEl>
                                          <p:spTgt spid="7">
                                            <p:graphicEl>
                                              <a:dgm id="{CF43BC1C-9B2C-44CE-A230-4FAD625DE7C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4352F236-2E3F-4718-A1E9-51FF00425AD2}"/>
                                            </p:graphicEl>
                                          </p:spTgt>
                                        </p:tgtEl>
                                        <p:attrNameLst>
                                          <p:attrName>style.visibility</p:attrName>
                                        </p:attrNameLst>
                                      </p:cBhvr>
                                      <p:to>
                                        <p:strVal val="visible"/>
                                      </p:to>
                                    </p:set>
                                    <p:animEffect transition="in" filter="fade">
                                      <p:cBhvr>
                                        <p:cTn id="15" dur="500"/>
                                        <p:tgtEl>
                                          <p:spTgt spid="7">
                                            <p:graphicEl>
                                              <a:dgm id="{4352F236-2E3F-4718-A1E9-51FF00425AD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EC32E96A-0C23-4A3F-9DB6-93420F4DEEBC}"/>
                                            </p:graphicEl>
                                          </p:spTgt>
                                        </p:tgtEl>
                                        <p:attrNameLst>
                                          <p:attrName>style.visibility</p:attrName>
                                        </p:attrNameLst>
                                      </p:cBhvr>
                                      <p:to>
                                        <p:strVal val="visible"/>
                                      </p:to>
                                    </p:set>
                                    <p:animEffect transition="in" filter="fade">
                                      <p:cBhvr>
                                        <p:cTn id="18" dur="500"/>
                                        <p:tgtEl>
                                          <p:spTgt spid="7">
                                            <p:graphicEl>
                                              <a:dgm id="{EC32E96A-0C23-4A3F-9DB6-93420F4DEEB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F9315617-67E5-4357-A57E-F69BE8E04FDB}"/>
                                            </p:graphicEl>
                                          </p:spTgt>
                                        </p:tgtEl>
                                        <p:attrNameLst>
                                          <p:attrName>style.visibility</p:attrName>
                                        </p:attrNameLst>
                                      </p:cBhvr>
                                      <p:to>
                                        <p:strVal val="visible"/>
                                      </p:to>
                                    </p:set>
                                    <p:animEffect transition="in" filter="fade">
                                      <p:cBhvr>
                                        <p:cTn id="23" dur="500"/>
                                        <p:tgtEl>
                                          <p:spTgt spid="7">
                                            <p:graphicEl>
                                              <a:dgm id="{F9315617-67E5-4357-A57E-F69BE8E04FD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49D72AFE-C066-41DD-81F3-9C80B564D309}"/>
                                            </p:graphicEl>
                                          </p:spTgt>
                                        </p:tgtEl>
                                        <p:attrNameLst>
                                          <p:attrName>style.visibility</p:attrName>
                                        </p:attrNameLst>
                                      </p:cBhvr>
                                      <p:to>
                                        <p:strVal val="visible"/>
                                      </p:to>
                                    </p:set>
                                    <p:animEffect transition="in" filter="fade">
                                      <p:cBhvr>
                                        <p:cTn id="26" dur="500"/>
                                        <p:tgtEl>
                                          <p:spTgt spid="7">
                                            <p:graphicEl>
                                              <a:dgm id="{49D72AFE-C066-41DD-81F3-9C80B564D3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9649-436F-4C6E-ACC1-9B1532BB2ED8}"/>
              </a:ext>
            </a:extLst>
          </p:cNvPr>
          <p:cNvSpPr>
            <a:spLocks noGrp="1"/>
          </p:cNvSpPr>
          <p:nvPr>
            <p:ph type="title"/>
          </p:nvPr>
        </p:nvSpPr>
        <p:spPr>
          <a:xfrm>
            <a:off x="685800" y="2496308"/>
            <a:ext cx="7772400" cy="1466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Indian Over-recoupment</a:t>
            </a:r>
            <a:br>
              <a:rPr lang="en-US" b="0" dirty="0">
                <a:solidFill>
                  <a:srgbClr val="000099"/>
                </a:solidFill>
                <a:ea typeface="+mn-ea"/>
              </a:rPr>
            </a:br>
            <a:r>
              <a:rPr kumimoji="0" lang="en-US" sz="40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(IOR) Invoice </a:t>
            </a:r>
          </a:p>
        </p:txBody>
      </p:sp>
      <p:sp>
        <p:nvSpPr>
          <p:cNvPr id="4" name="Slide Number Placeholder 3">
            <a:extLst>
              <a:ext uri="{FF2B5EF4-FFF2-40B4-BE49-F238E27FC236}">
                <a16:creationId xmlns:a16="http://schemas.microsoft.com/office/drawing/2014/main" id="{06BA0EA5-23A4-4748-92AC-874F40E8373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416060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3D2C-E1E5-4743-B2DC-893D815D4C59}"/>
              </a:ext>
            </a:extLst>
          </p:cNvPr>
          <p:cNvSpPr>
            <a:spLocks noGrp="1"/>
          </p:cNvSpPr>
          <p:nvPr>
            <p:ph type="title"/>
          </p:nvPr>
        </p:nvSpPr>
        <p:spPr>
          <a:xfrm>
            <a:off x="457200" y="609600"/>
            <a:ext cx="7239000" cy="762000"/>
          </a:xfrm>
        </p:spPr>
        <p:txBody>
          <a:bodyPr/>
          <a:lstStyle/>
          <a:p>
            <a:r>
              <a:rPr lang="en-US" dirty="0">
                <a:solidFill>
                  <a:srgbClr val="2B3990"/>
                </a:solidFill>
              </a:rPr>
              <a:t>ONRR Invoices</a:t>
            </a:r>
          </a:p>
        </p:txBody>
      </p:sp>
      <p:graphicFrame>
        <p:nvGraphicFramePr>
          <p:cNvPr id="10" name="Table 10">
            <a:extLst>
              <a:ext uri="{FF2B5EF4-FFF2-40B4-BE49-F238E27FC236}">
                <a16:creationId xmlns:a16="http://schemas.microsoft.com/office/drawing/2014/main" id="{827E2BFA-73B7-4C59-B6EA-36BD0312C65C}"/>
              </a:ext>
            </a:extLst>
          </p:cNvPr>
          <p:cNvGraphicFramePr>
            <a:graphicFrameLocks noGrp="1"/>
          </p:cNvGraphicFramePr>
          <p:nvPr>
            <p:ph sz="half" idx="1"/>
            <p:extLst>
              <p:ext uri="{D42A27DB-BD31-4B8C-83A1-F6EECF244321}">
                <p14:modId xmlns:p14="http://schemas.microsoft.com/office/powerpoint/2010/main" val="463117625"/>
              </p:ext>
            </p:extLst>
          </p:nvPr>
        </p:nvGraphicFramePr>
        <p:xfrm>
          <a:off x="1447800" y="1783080"/>
          <a:ext cx="7086600" cy="4617720"/>
        </p:xfrm>
        <a:graphic>
          <a:graphicData uri="http://schemas.openxmlformats.org/drawingml/2006/table">
            <a:tbl>
              <a:tblPr firstRow="1" bandRow="1">
                <a:tableStyleId>{2D5ABB26-0587-4C30-8999-92F81FD0307C}</a:tableStyleId>
              </a:tblPr>
              <a:tblGrid>
                <a:gridCol w="7086600">
                  <a:extLst>
                    <a:ext uri="{9D8B030D-6E8A-4147-A177-3AD203B41FA5}">
                      <a16:colId xmlns:a16="http://schemas.microsoft.com/office/drawing/2014/main" val="3929504577"/>
                    </a:ext>
                  </a:extLst>
                </a:gridCol>
              </a:tblGrid>
              <a:tr h="3467678">
                <a:tc>
                  <a:txBody>
                    <a:bodyPr/>
                    <a:lstStyle/>
                    <a:p>
                      <a:pPr marL="0" indent="0" algn="l">
                        <a:buFont typeface="Arial" panose="020B0604020202020204" pitchFamily="34" charset="0"/>
                        <a:buNone/>
                      </a:pPr>
                      <a:r>
                        <a:rPr lang="en-US" sz="3200" b="1" u="sng" kern="1200" dirty="0">
                          <a:solidFill>
                            <a:srgbClr val="21532E"/>
                          </a:solidFill>
                          <a:latin typeface="Arial" panose="020B0604020202020204" pitchFamily="34" charset="0"/>
                          <a:ea typeface="+mj-ea"/>
                          <a:cs typeface="Arial" panose="020B0604020202020204" pitchFamily="34" charset="0"/>
                        </a:rPr>
                        <a:t>Common invoices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rgbClr val="21532E"/>
                          </a:solidFill>
                          <a:latin typeface="Arial" panose="020B0604020202020204" pitchFamily="34" charset="0"/>
                          <a:cs typeface="Arial" panose="020B0604020202020204" pitchFamily="34" charset="0"/>
                        </a:rPr>
                        <a:t>FIN invoices - issued for underpaid or nonpaid lease term obligations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kern="1200" dirty="0">
                          <a:solidFill>
                            <a:srgbClr val="21532E"/>
                          </a:solidFill>
                          <a:latin typeface="Arial" panose="020B0604020202020204" pitchFamily="34" charset="0"/>
                          <a:ea typeface="+mj-ea"/>
                          <a:cs typeface="Arial" panose="020B0604020202020204" pitchFamily="34" charset="0"/>
                        </a:rPr>
                        <a:t>INT invoices - i</a:t>
                      </a:r>
                      <a:r>
                        <a:rPr lang="en-US" sz="2200" dirty="0">
                          <a:solidFill>
                            <a:srgbClr val="21532E"/>
                          </a:solidFill>
                          <a:latin typeface="Arial" panose="020B0604020202020204" pitchFamily="34" charset="0"/>
                          <a:cs typeface="Arial" panose="020B0604020202020204" pitchFamily="34" charset="0"/>
                        </a:rPr>
                        <a:t>ssued for l</a:t>
                      </a:r>
                      <a:r>
                        <a:rPr lang="en-US" sz="2200" kern="1200" dirty="0">
                          <a:solidFill>
                            <a:srgbClr val="21532E"/>
                          </a:solidFill>
                          <a:latin typeface="Arial" panose="020B0604020202020204" pitchFamily="34" charset="0"/>
                          <a:ea typeface="+mj-ea"/>
                          <a:cs typeface="Arial" panose="020B0604020202020204" pitchFamily="34" charset="0"/>
                        </a:rPr>
                        <a:t>ate paid royalties and invoices, and insufficient estimates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900" kern="1200" dirty="0">
                        <a:solidFill>
                          <a:srgbClr val="21532E"/>
                        </a:solidFill>
                        <a:latin typeface="Arial" panose="020B0604020202020204" pitchFamily="34" charset="0"/>
                        <a:ea typeface="+mj-ea"/>
                        <a:cs typeface="Arial" panose="020B0604020202020204" pitchFamily="34" charset="0"/>
                      </a:endParaRPr>
                    </a:p>
                    <a:p>
                      <a:pPr marL="0" indent="0" algn="l" defTabSz="914400" rtl="0" eaLnBrk="1" latinLnBrk="0" hangingPunct="1">
                        <a:buFont typeface="Arial" panose="020B0604020202020204" pitchFamily="34" charset="0"/>
                        <a:buNone/>
                      </a:pPr>
                      <a:r>
                        <a:rPr lang="en-US" sz="3200" b="1" u="sng" kern="1200" dirty="0">
                          <a:solidFill>
                            <a:srgbClr val="21532E"/>
                          </a:solidFill>
                          <a:latin typeface="Arial" panose="020B0604020202020204" pitchFamily="34" charset="0"/>
                          <a:ea typeface="+mn-ea"/>
                          <a:cs typeface="Arial" panose="020B0604020202020204" pitchFamily="34" charset="0"/>
                        </a:rPr>
                        <a:t>Non-routine invoices</a:t>
                      </a:r>
                    </a:p>
                    <a:p>
                      <a:pPr marL="742950" lvl="1" indent="-285750" algn="l" defTabSz="914400" rtl="0" eaLnBrk="1" latinLnBrk="0" hangingPunct="1">
                        <a:buFont typeface="Arial" panose="020B0604020202020204" pitchFamily="34" charset="0"/>
                        <a:buChar char="•"/>
                      </a:pPr>
                      <a:r>
                        <a:rPr lang="en-US" sz="2200" b="0" kern="1200" dirty="0">
                          <a:solidFill>
                            <a:srgbClr val="21532E"/>
                          </a:solidFill>
                          <a:latin typeface="Arial" panose="020B0604020202020204" pitchFamily="34" charset="0"/>
                          <a:ea typeface="+mn-ea"/>
                          <a:cs typeface="Arial" panose="020B0604020202020204" pitchFamily="34" charset="0"/>
                        </a:rPr>
                        <a:t>OTH Invoices - issued </a:t>
                      </a:r>
                      <a:r>
                        <a:rPr lang="en-US" sz="2200" b="0" kern="1200">
                          <a:solidFill>
                            <a:srgbClr val="21532E"/>
                          </a:solidFill>
                          <a:latin typeface="Arial" panose="020B0604020202020204" pitchFamily="34" charset="0"/>
                          <a:ea typeface="+mn-ea"/>
                          <a:cs typeface="Arial" panose="020B0604020202020204" pitchFamily="34" charset="0"/>
                        </a:rPr>
                        <a:t>for </a:t>
                      </a:r>
                      <a:r>
                        <a:rPr lang="en-US" sz="2200">
                          <a:solidFill>
                            <a:srgbClr val="21532E"/>
                          </a:solidFill>
                          <a:latin typeface="Arial" panose="020B0604020202020204" pitchFamily="34" charset="0"/>
                          <a:cs typeface="Arial" panose="020B0604020202020204" pitchFamily="34" charset="0"/>
                        </a:rPr>
                        <a:t>civil </a:t>
                      </a:r>
                      <a:r>
                        <a:rPr lang="en-US" sz="2200" dirty="0">
                          <a:solidFill>
                            <a:srgbClr val="21532E"/>
                          </a:solidFill>
                          <a:latin typeface="Arial" panose="020B0604020202020204" pitchFamily="34" charset="0"/>
                          <a:cs typeface="Arial" panose="020B0604020202020204" pitchFamily="34" charset="0"/>
                        </a:rPr>
                        <a:t>penalties, rig fees, liquidated damages</a:t>
                      </a:r>
                    </a:p>
                    <a:p>
                      <a:pPr marL="457200" lvl="1" indent="0" algn="l" defTabSz="914400" rtl="0" eaLnBrk="1" latinLnBrk="0" hangingPunct="1">
                        <a:buFont typeface="Arial" panose="020B0604020202020204" pitchFamily="34" charset="0"/>
                        <a:buNone/>
                      </a:pPr>
                      <a:endParaRPr lang="en-US" sz="1900" dirty="0">
                        <a:solidFill>
                          <a:schemeClr val="tx1"/>
                        </a:solidFill>
                        <a:latin typeface="Arial" panose="020B0604020202020204" pitchFamily="34" charset="0"/>
                        <a:cs typeface="Arial" panose="020B0604020202020204" pitchFamily="34" charset="0"/>
                      </a:endParaRPr>
                    </a:p>
                    <a:p>
                      <a:endParaRPr lang="en-US" sz="1900" dirty="0">
                        <a:solidFill>
                          <a:schemeClr val="tx1"/>
                        </a:solidFill>
                      </a:endParaRPr>
                    </a:p>
                    <a:p>
                      <a:endParaRPr lang="en-US" sz="19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962478"/>
                  </a:ext>
                </a:extLst>
              </a:tr>
              <a:tr h="311842">
                <a:tc>
                  <a:txBody>
                    <a:bodyPr/>
                    <a:lstStyle/>
                    <a:p>
                      <a:endParaRPr lang="en-US" sz="19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048308"/>
                  </a:ext>
                </a:extLst>
              </a:tr>
            </a:tbl>
          </a:graphicData>
        </a:graphic>
      </p:graphicFrame>
      <p:sp>
        <p:nvSpPr>
          <p:cNvPr id="5" name="Slide Number Placeholder 4">
            <a:extLst>
              <a:ext uri="{FF2B5EF4-FFF2-40B4-BE49-F238E27FC236}">
                <a16:creationId xmlns:a16="http://schemas.microsoft.com/office/drawing/2014/main" id="{60D0FD38-75E4-4E68-8B11-1AA93FC9E434}"/>
              </a:ext>
            </a:extLst>
          </p:cNvPr>
          <p:cNvSpPr>
            <a:spLocks noGrp="1"/>
          </p:cNvSpPr>
          <p:nvPr>
            <p:ph type="sldNum" sz="quarter" idx="4"/>
          </p:nvPr>
        </p:nvSpPr>
        <p:spPr>
          <a:xfrm>
            <a:off x="8534400" y="6400800"/>
            <a:ext cx="609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853648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522F8-6FEC-3B22-39C8-9CF9CB3962B8}"/>
              </a:ext>
            </a:extLst>
          </p:cNvPr>
          <p:cNvSpPr>
            <a:spLocks noGrp="1"/>
          </p:cNvSpPr>
          <p:nvPr>
            <p:ph type="title" idx="4294967295"/>
          </p:nvPr>
        </p:nvSpPr>
        <p:spPr>
          <a:xfrm>
            <a:off x="1325329" y="6890"/>
            <a:ext cx="6553200" cy="626924"/>
          </a:xfrm>
        </p:spPr>
        <p:txBody>
          <a:bodyPr vert="horz" lIns="91440" tIns="45720" rIns="91440" bIns="45720" rtlCol="0" anchor="b">
            <a:normAutofit/>
          </a:bodyPr>
          <a:lstStyle/>
          <a:p>
            <a:r>
              <a:rPr lang="en-US" sz="3200" dirty="0"/>
              <a:t>IOR Invoice Lines - Basic</a:t>
            </a:r>
          </a:p>
        </p:txBody>
      </p:sp>
      <p:sp>
        <p:nvSpPr>
          <p:cNvPr id="4" name="Title 1">
            <a:extLst>
              <a:ext uri="{FF2B5EF4-FFF2-40B4-BE49-F238E27FC236}">
                <a16:creationId xmlns:a16="http://schemas.microsoft.com/office/drawing/2014/main" id="{30017DCD-A09A-8120-7D5E-7F45AE36EEA9}"/>
              </a:ext>
            </a:extLst>
          </p:cNvPr>
          <p:cNvSpPr txBox="1">
            <a:spLocks/>
          </p:cNvSpPr>
          <p:nvPr/>
        </p:nvSpPr>
        <p:spPr>
          <a:xfrm>
            <a:off x="-7620" y="1142883"/>
            <a:ext cx="3512820" cy="856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a:lstStyle>
          <a:p>
            <a:pPr algn="ctr">
              <a:spcBef>
                <a:spcPts val="0"/>
              </a:spcBef>
              <a:defRPr/>
            </a:pPr>
            <a:r>
              <a:rPr lang="en-US" sz="4000" dirty="0">
                <a:solidFill>
                  <a:srgbClr val="000099"/>
                </a:solidFill>
                <a:ea typeface="+mn-ea"/>
              </a:rPr>
              <a:t>Correct:</a:t>
            </a:r>
          </a:p>
        </p:txBody>
      </p:sp>
      <p:pic>
        <p:nvPicPr>
          <p:cNvPr id="8" name="Picture 7" descr="Image showing the correct Invoice lines for basic">
            <a:extLst>
              <a:ext uri="{FF2B5EF4-FFF2-40B4-BE49-F238E27FC236}">
                <a16:creationId xmlns:a16="http://schemas.microsoft.com/office/drawing/2014/main" id="{72752536-BF0E-AE5A-9887-0E7AB59F735C}"/>
              </a:ext>
            </a:extLst>
          </p:cNvPr>
          <p:cNvPicPr>
            <a:picLocks noChangeAspect="1"/>
          </p:cNvPicPr>
          <p:nvPr/>
        </p:nvPicPr>
        <p:blipFill>
          <a:blip r:embed="rId3"/>
          <a:stretch>
            <a:fillRect/>
          </a:stretch>
        </p:blipFill>
        <p:spPr>
          <a:xfrm>
            <a:off x="29379" y="1972929"/>
            <a:ext cx="9024282" cy="977555"/>
          </a:xfrm>
          <a:prstGeom prst="rect">
            <a:avLst/>
          </a:prstGeom>
        </p:spPr>
      </p:pic>
      <p:sp>
        <p:nvSpPr>
          <p:cNvPr id="5" name="Title 1">
            <a:extLst>
              <a:ext uri="{FF2B5EF4-FFF2-40B4-BE49-F238E27FC236}">
                <a16:creationId xmlns:a16="http://schemas.microsoft.com/office/drawing/2014/main" id="{B1981AA1-A372-FD19-0D1A-197DC590CA02}"/>
              </a:ext>
            </a:extLst>
          </p:cNvPr>
          <p:cNvSpPr txBox="1">
            <a:spLocks/>
          </p:cNvSpPr>
          <p:nvPr/>
        </p:nvSpPr>
        <p:spPr>
          <a:xfrm>
            <a:off x="-7620" y="3887799"/>
            <a:ext cx="6250459" cy="856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a:lstStyle>
          <a:p>
            <a:pPr algn="ctr">
              <a:spcBef>
                <a:spcPts val="0"/>
              </a:spcBef>
              <a:defRPr/>
            </a:pPr>
            <a:r>
              <a:rPr lang="en-US" sz="4000" dirty="0">
                <a:solidFill>
                  <a:srgbClr val="000099"/>
                </a:solidFill>
                <a:ea typeface="+mn-ea"/>
              </a:rPr>
              <a:t>Incorrect (Allotted):</a:t>
            </a:r>
          </a:p>
        </p:txBody>
      </p:sp>
      <p:pic>
        <p:nvPicPr>
          <p:cNvPr id="11" name="Picture 10" descr="Image showing incorrect invoice lines for allotted">
            <a:extLst>
              <a:ext uri="{FF2B5EF4-FFF2-40B4-BE49-F238E27FC236}">
                <a16:creationId xmlns:a16="http://schemas.microsoft.com/office/drawing/2014/main" id="{CED0D791-9256-42B5-58F8-14586728823E}"/>
              </a:ext>
            </a:extLst>
          </p:cNvPr>
          <p:cNvPicPr>
            <a:picLocks noChangeAspect="1"/>
          </p:cNvPicPr>
          <p:nvPr/>
        </p:nvPicPr>
        <p:blipFill>
          <a:blip r:embed="rId4"/>
          <a:stretch>
            <a:fillRect/>
          </a:stretch>
        </p:blipFill>
        <p:spPr>
          <a:xfrm>
            <a:off x="7620" y="4800600"/>
            <a:ext cx="9024282" cy="1001687"/>
          </a:xfrm>
          <a:prstGeom prst="rect">
            <a:avLst/>
          </a:prstGeom>
        </p:spPr>
      </p:pic>
      <p:sp>
        <p:nvSpPr>
          <p:cNvPr id="2" name="Slide Number Placeholder 1">
            <a:extLst>
              <a:ext uri="{FF2B5EF4-FFF2-40B4-BE49-F238E27FC236}">
                <a16:creationId xmlns:a16="http://schemas.microsoft.com/office/drawing/2014/main" id="{08755A2C-1B34-4DAC-A72B-A2DBC26B14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708084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33" y="304800"/>
            <a:ext cx="7215067" cy="1143000"/>
          </a:xfrm>
        </p:spPr>
        <p:txBody>
          <a:bodyPr>
            <a:noAutofit/>
          </a:bodyPr>
          <a:lstStyle/>
          <a:p>
            <a:r>
              <a:rPr kumimoji="0" lang="en-US" sz="4000" b="0"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Indian Over Recoupment</a:t>
            </a:r>
            <a:br>
              <a:rPr kumimoji="0" lang="en-US" sz="4000" b="0"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br>
            <a:r>
              <a:rPr kumimoji="0" lang="en-US" sz="3200" b="0"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Explanation 1 of 2</a:t>
            </a:r>
            <a:endParaRPr lang="en-US" sz="3200" dirty="0">
              <a:solidFill>
                <a:srgbClr val="000099"/>
              </a:solidFill>
            </a:endParaRPr>
          </a:p>
        </p:txBody>
      </p:sp>
      <p:sp>
        <p:nvSpPr>
          <p:cNvPr id="3" name="TextBox 2">
            <a:extLst>
              <a:ext uri="{FF2B5EF4-FFF2-40B4-BE49-F238E27FC236}">
                <a16:creationId xmlns:a16="http://schemas.microsoft.com/office/drawing/2014/main" id="{BD682339-0BCE-D80B-961B-5392A0C54B9D}"/>
              </a:ext>
            </a:extLst>
          </p:cNvPr>
          <p:cNvSpPr txBox="1"/>
          <p:nvPr/>
        </p:nvSpPr>
        <p:spPr>
          <a:xfrm>
            <a:off x="2623943" y="2556415"/>
            <a:ext cx="6019800" cy="1793920"/>
          </a:xfrm>
          <a:prstGeom prst="rect">
            <a:avLst/>
          </a:prstGeom>
        </p:spPr>
        <p:txBody>
          <a:bodyPr vert="horz" wrap="square" lIns="91440" tIns="45720" rIns="91440" bIns="45720" rtlCol="0" anchor="ctr">
            <a:normAutofit/>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Royalty owed for the current report month, as well</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All other lease revenue reported in the same month, such as annual rent and positive adjustments to previously reported sales months, less</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Recoupment (transaction code 25) of the current lease year’s advance rental payment.</a:t>
            </a:r>
          </a:p>
        </p:txBody>
      </p:sp>
      <p:graphicFrame>
        <p:nvGraphicFramePr>
          <p:cNvPr id="5" name="Content Placeholder 4" descr="Current revenue - current sales royalties, all other net positive revenue per Sales Date (inluding positive prior year adjustments, like additional $500 being due for 01/2009 adjustment), rent (TC 04, 05, and negative TC 25 for current lease year assessments with current revenue).">
            <a:extLst>
              <a:ext uri="{FF2B5EF4-FFF2-40B4-BE49-F238E27FC236}">
                <a16:creationId xmlns:a16="http://schemas.microsoft.com/office/drawing/2014/main" id="{D2F6A4E5-B1A2-F0D3-7F2C-72754BB88DAC}"/>
              </a:ext>
            </a:extLst>
          </p:cNvPr>
          <p:cNvGraphicFramePr>
            <a:graphicFrameLocks noGrp="1"/>
          </p:cNvGraphicFramePr>
          <p:nvPr>
            <p:ph idx="1"/>
            <p:extLst>
              <p:ext uri="{D42A27DB-BD31-4B8C-83A1-F6EECF244321}">
                <p14:modId xmlns:p14="http://schemas.microsoft.com/office/powerpoint/2010/main" val="2821592448"/>
              </p:ext>
            </p:extLst>
          </p:nvPr>
        </p:nvGraphicFramePr>
        <p:xfrm>
          <a:off x="457200" y="1676400"/>
          <a:ext cx="8686800" cy="2670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D2AD9E04-D52D-E0BC-DD81-C199E13E072B}"/>
              </a:ext>
            </a:extLst>
          </p:cNvPr>
          <p:cNvSpPr txBox="1">
            <a:spLocks/>
          </p:cNvSpPr>
          <p:nvPr/>
        </p:nvSpPr>
        <p:spPr>
          <a:xfrm>
            <a:off x="457200" y="4267200"/>
            <a:ext cx="8001000" cy="1676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a:lstStyle>
          <a:p>
            <a:pPr algn="ctr"/>
            <a:r>
              <a:rPr lang="en-US" sz="1600" dirty="0">
                <a:solidFill>
                  <a:schemeClr val="tx1"/>
                </a:solidFill>
              </a:rPr>
              <a:t>IOR invoices calculate based on all reporting, per lease, for a Report Month (11</a:t>
            </a:r>
            <a:r>
              <a:rPr lang="en-US" sz="1600" baseline="30000" dirty="0">
                <a:solidFill>
                  <a:schemeClr val="tx1"/>
                </a:solidFill>
              </a:rPr>
              <a:t>th</a:t>
            </a:r>
            <a:r>
              <a:rPr lang="en-US" sz="1600" dirty="0">
                <a:solidFill>
                  <a:schemeClr val="tx1"/>
                </a:solidFill>
              </a:rPr>
              <a:t> of a month to the 10</a:t>
            </a:r>
            <a:r>
              <a:rPr lang="en-US" sz="1600" baseline="30000" dirty="0">
                <a:solidFill>
                  <a:schemeClr val="tx1"/>
                </a:solidFill>
              </a:rPr>
              <a:t>th</a:t>
            </a:r>
            <a:r>
              <a:rPr lang="en-US" sz="1600" dirty="0">
                <a:solidFill>
                  <a:schemeClr val="tx1"/>
                </a:solidFill>
              </a:rPr>
              <a:t> of the following month). For example, 03/11/2024 – 04/10/2024.</a:t>
            </a:r>
          </a:p>
        </p:txBody>
      </p:sp>
      <p:sp>
        <p:nvSpPr>
          <p:cNvPr id="4" name="Slide Number Placeholder 3"/>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62172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04933" y="304800"/>
            <a:ext cx="8229599" cy="1143000"/>
          </a:xfrm>
        </p:spPr>
        <p:txBody>
          <a:bodyPr>
            <a:noAutofit/>
          </a:bodyPr>
          <a:lstStyle/>
          <a:p>
            <a:r>
              <a:rPr lang="en-US" sz="4000" dirty="0">
                <a:solidFill>
                  <a:srgbClr val="000099"/>
                </a:solidFill>
              </a:rPr>
              <a:t>Indian Over Recoupment</a:t>
            </a:r>
            <a:br>
              <a:rPr lang="en-US" sz="4000" dirty="0">
                <a:solidFill>
                  <a:srgbClr val="000099"/>
                </a:solidFill>
              </a:rPr>
            </a:br>
            <a:r>
              <a:rPr lang="en-US" sz="3200" dirty="0">
                <a:solidFill>
                  <a:srgbClr val="000099"/>
                </a:solidFill>
              </a:rPr>
              <a:t>Explanation 2 of 2</a:t>
            </a:r>
          </a:p>
        </p:txBody>
      </p:sp>
      <p:graphicFrame>
        <p:nvGraphicFramePr>
          <p:cNvPr id="2" name="Content Placeholder 1" descr="Negative Adjustments&#10;Negative Adjustments (Adjustment Reason Code ARC 10), &#10;Downward Adjustment to an Indian lease - prior year recoupable rents (TC 25), downward estimate adjustments (TC 03), downward over-payment adjustments (TC 50 and TC 51)&#10;Not a Negative Adjustment&#10;Current year recoupable rents (TC 25)">
            <a:extLst>
              <a:ext uri="{FF2B5EF4-FFF2-40B4-BE49-F238E27FC236}">
                <a16:creationId xmlns:a16="http://schemas.microsoft.com/office/drawing/2014/main" id="{B25720EA-7A17-0C29-2EBF-62BDE3A9DABF}"/>
              </a:ext>
            </a:extLst>
          </p:cNvPr>
          <p:cNvGraphicFramePr>
            <a:graphicFrameLocks noGrp="1"/>
          </p:cNvGraphicFramePr>
          <p:nvPr>
            <p:ph idx="1"/>
            <p:extLst>
              <p:ext uri="{D42A27DB-BD31-4B8C-83A1-F6EECF244321}">
                <p14:modId xmlns:p14="http://schemas.microsoft.com/office/powerpoint/2010/main" val="254659762"/>
              </p:ext>
            </p:extLst>
          </p:nvPr>
        </p:nvGraphicFramePr>
        <p:xfrm>
          <a:off x="423982" y="1676400"/>
          <a:ext cx="8415217"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340558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340923A2-35AF-497A-8864-14330316FCC3}"/>
                                            </p:graphicEl>
                                          </p:spTgt>
                                        </p:tgtEl>
                                        <p:attrNameLst>
                                          <p:attrName>style.visibility</p:attrName>
                                        </p:attrNameLst>
                                      </p:cBhvr>
                                      <p:to>
                                        <p:strVal val="visible"/>
                                      </p:to>
                                    </p:set>
                                    <p:animEffect transition="in" filter="wipe(left)">
                                      <p:cBhvr>
                                        <p:cTn id="7" dur="500"/>
                                        <p:tgtEl>
                                          <p:spTgt spid="2">
                                            <p:graphicEl>
                                              <a:dgm id="{340923A2-35AF-497A-8864-14330316FCC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CF8A1C92-705F-40CF-9509-D9B668996ED4}"/>
                                            </p:graphicEl>
                                          </p:spTgt>
                                        </p:tgtEl>
                                        <p:attrNameLst>
                                          <p:attrName>style.visibility</p:attrName>
                                        </p:attrNameLst>
                                      </p:cBhvr>
                                      <p:to>
                                        <p:strVal val="visible"/>
                                      </p:to>
                                    </p:set>
                                    <p:animEffect transition="in" filter="wipe(left)">
                                      <p:cBhvr>
                                        <p:cTn id="12" dur="500"/>
                                        <p:tgtEl>
                                          <p:spTgt spid="2">
                                            <p:graphicEl>
                                              <a:dgm id="{CF8A1C92-705F-40CF-9509-D9B668996ED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dgm id="{1F36B9DE-1F54-4C3C-ACC5-3E652875247C}"/>
                                            </p:graphicEl>
                                          </p:spTgt>
                                        </p:tgtEl>
                                        <p:attrNameLst>
                                          <p:attrName>style.visibility</p:attrName>
                                        </p:attrNameLst>
                                      </p:cBhvr>
                                      <p:to>
                                        <p:strVal val="visible"/>
                                      </p:to>
                                    </p:set>
                                    <p:animEffect transition="in" filter="wipe(left)">
                                      <p:cBhvr>
                                        <p:cTn id="17" dur="500"/>
                                        <p:tgtEl>
                                          <p:spTgt spid="2">
                                            <p:graphicEl>
                                              <a:dgm id="{1F36B9DE-1F54-4C3C-ACC5-3E652875247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dgm id="{F12EE6DD-695F-4F4A-A405-54FC461CF236}"/>
                                            </p:graphicEl>
                                          </p:spTgt>
                                        </p:tgtEl>
                                        <p:attrNameLst>
                                          <p:attrName>style.visibility</p:attrName>
                                        </p:attrNameLst>
                                      </p:cBhvr>
                                      <p:to>
                                        <p:strVal val="visible"/>
                                      </p:to>
                                    </p:set>
                                    <p:animEffect transition="in" filter="wipe(left)">
                                      <p:cBhvr>
                                        <p:cTn id="22" dur="500"/>
                                        <p:tgtEl>
                                          <p:spTgt spid="2">
                                            <p:graphicEl>
                                              <a:dgm id="{F12EE6DD-695F-4F4A-A405-54FC461CF2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214A4-F8F2-945B-E493-9E4F8762E308}"/>
              </a:ext>
            </a:extLst>
          </p:cNvPr>
          <p:cNvSpPr>
            <a:spLocks noGrp="1"/>
          </p:cNvSpPr>
          <p:nvPr>
            <p:ph type="title" idx="4294967295"/>
          </p:nvPr>
        </p:nvSpPr>
        <p:spPr>
          <a:xfrm>
            <a:off x="457200" y="-1143000"/>
            <a:ext cx="7138086" cy="1143000"/>
          </a:xfrm>
        </p:spPr>
        <p:txBody>
          <a:bodyPr vert="horz" lIns="91440" tIns="45720" rIns="91440" bIns="45720" rtlCol="0" anchor="b">
            <a:normAutofit/>
          </a:bodyPr>
          <a:lstStyle/>
          <a:p>
            <a:r>
              <a:rPr lang="en-US" dirty="0"/>
              <a:t>Bill Page for IOR Invoice</a:t>
            </a:r>
          </a:p>
        </p:txBody>
      </p:sp>
      <p:sp>
        <p:nvSpPr>
          <p:cNvPr id="2" name="Slide Number Placeholder 1">
            <a:extLst>
              <a:ext uri="{FF2B5EF4-FFF2-40B4-BE49-F238E27FC236}">
                <a16:creationId xmlns:a16="http://schemas.microsoft.com/office/drawing/2014/main" id="{498391F2-F482-46F6-ADCB-35CF9E954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pic>
        <p:nvPicPr>
          <p:cNvPr id="8" name="Picture 7" descr="Image showing a FIN bill">
            <a:extLst>
              <a:ext uri="{FF2B5EF4-FFF2-40B4-BE49-F238E27FC236}">
                <a16:creationId xmlns:a16="http://schemas.microsoft.com/office/drawing/2014/main" id="{810F0997-83AD-870C-62A9-3E578CE975EE}"/>
              </a:ext>
            </a:extLst>
          </p:cNvPr>
          <p:cNvPicPr>
            <a:picLocks noChangeAspect="1"/>
          </p:cNvPicPr>
          <p:nvPr/>
        </p:nvPicPr>
        <p:blipFill>
          <a:blip r:embed="rId3"/>
          <a:stretch>
            <a:fillRect/>
          </a:stretch>
        </p:blipFill>
        <p:spPr>
          <a:xfrm>
            <a:off x="0" y="1475423"/>
            <a:ext cx="9144000" cy="3907153"/>
          </a:xfrm>
          <a:prstGeom prst="rect">
            <a:avLst/>
          </a:prstGeom>
        </p:spPr>
      </p:pic>
    </p:spTree>
    <p:extLst>
      <p:ext uri="{BB962C8B-B14F-4D97-AF65-F5344CB8AC3E}">
        <p14:creationId xmlns:p14="http://schemas.microsoft.com/office/powerpoint/2010/main" val="600280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E0A2C-2BF6-44F6-5135-0DF9B55F135F}"/>
              </a:ext>
            </a:extLst>
          </p:cNvPr>
          <p:cNvSpPr>
            <a:spLocks noGrp="1"/>
          </p:cNvSpPr>
          <p:nvPr>
            <p:ph type="title" idx="4294967295"/>
          </p:nvPr>
        </p:nvSpPr>
        <p:spPr>
          <a:xfrm>
            <a:off x="457200" y="-1143000"/>
            <a:ext cx="7138086" cy="1143000"/>
          </a:xfrm>
        </p:spPr>
        <p:txBody>
          <a:bodyPr vert="horz" lIns="91440" tIns="45720" rIns="91440" bIns="45720" rtlCol="0" anchor="b">
            <a:normAutofit/>
          </a:bodyPr>
          <a:lstStyle/>
          <a:p>
            <a:r>
              <a:rPr lang="en-US" dirty="0"/>
              <a:t>Schedule Page</a:t>
            </a:r>
          </a:p>
        </p:txBody>
      </p:sp>
      <p:sp>
        <p:nvSpPr>
          <p:cNvPr id="2" name="Slide Number Placeholder 1">
            <a:extLst>
              <a:ext uri="{FF2B5EF4-FFF2-40B4-BE49-F238E27FC236}">
                <a16:creationId xmlns:a16="http://schemas.microsoft.com/office/drawing/2014/main" id="{1DD26F6A-D325-4817-8F21-F7643458D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pic>
        <p:nvPicPr>
          <p:cNvPr id="6" name="Picture 5" descr="Image showing a FIN Bill">
            <a:extLst>
              <a:ext uri="{FF2B5EF4-FFF2-40B4-BE49-F238E27FC236}">
                <a16:creationId xmlns:a16="http://schemas.microsoft.com/office/drawing/2014/main" id="{E5FCD62B-49A7-3EA5-9B2B-B3AD23DAEFE8}"/>
              </a:ext>
            </a:extLst>
          </p:cNvPr>
          <p:cNvPicPr>
            <a:picLocks noChangeAspect="1"/>
          </p:cNvPicPr>
          <p:nvPr/>
        </p:nvPicPr>
        <p:blipFill>
          <a:blip r:embed="rId3"/>
          <a:stretch>
            <a:fillRect/>
          </a:stretch>
        </p:blipFill>
        <p:spPr>
          <a:xfrm>
            <a:off x="0" y="1524000"/>
            <a:ext cx="9144000" cy="3119203"/>
          </a:xfrm>
          <a:prstGeom prst="rect">
            <a:avLst/>
          </a:prstGeom>
        </p:spPr>
      </p:pic>
    </p:spTree>
    <p:extLst>
      <p:ext uri="{BB962C8B-B14F-4D97-AF65-F5344CB8AC3E}">
        <p14:creationId xmlns:p14="http://schemas.microsoft.com/office/powerpoint/2010/main" val="3341854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C35E-3F09-4DB3-A657-424AE29BE329}"/>
              </a:ext>
            </a:extLst>
          </p:cNvPr>
          <p:cNvSpPr>
            <a:spLocks noGrp="1"/>
          </p:cNvSpPr>
          <p:nvPr>
            <p:ph type="title"/>
          </p:nvPr>
        </p:nvSpPr>
        <p:spPr>
          <a:xfrm>
            <a:off x="609600" y="2438400"/>
            <a:ext cx="8001000" cy="1676400"/>
          </a:xfrm>
        </p:spPr>
        <p:txBody>
          <a:bodyPr>
            <a:normAutofit/>
          </a:bodyPr>
          <a:lstStyle/>
          <a:p>
            <a:pPr algn="ctr"/>
            <a:r>
              <a:rPr lang="en-US" sz="4000" dirty="0">
                <a:solidFill>
                  <a:srgbClr val="000099"/>
                </a:solidFill>
              </a:rPr>
              <a:t>TRIBAL RECOUPMENT</a:t>
            </a:r>
          </a:p>
        </p:txBody>
      </p:sp>
      <p:sp>
        <p:nvSpPr>
          <p:cNvPr id="4" name="Slide Number Placeholder 3">
            <a:extLst>
              <a:ext uri="{FF2B5EF4-FFF2-40B4-BE49-F238E27FC236}">
                <a16:creationId xmlns:a16="http://schemas.microsoft.com/office/drawing/2014/main" id="{010B37C3-DCF0-42A1-932E-73E702CF9B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601092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599" cy="1143000"/>
          </a:xfrm>
        </p:spPr>
        <p:txBody>
          <a:bodyPr>
            <a:noAutofit/>
          </a:bodyPr>
          <a:lstStyle/>
          <a:p>
            <a:r>
              <a:rPr lang="en-US" sz="3600" dirty="0">
                <a:solidFill>
                  <a:srgbClr val="000099"/>
                </a:solidFill>
              </a:rPr>
              <a:t>30 CFR 1218.53, Paragraph (b)</a:t>
            </a:r>
          </a:p>
        </p:txBody>
      </p:sp>
      <p:pic>
        <p:nvPicPr>
          <p:cNvPr id="6" name="Picture 2" descr="Reference to 30 CFR 1218.53 (b)">
            <a:extLst>
              <a:ext uri="{FF2B5EF4-FFF2-40B4-BE49-F238E27FC236}">
                <a16:creationId xmlns:a16="http://schemas.microsoft.com/office/drawing/2014/main" id="{000ACFD9-ABEE-41E1-933C-62769B5F7946}"/>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225" b="83690"/>
          <a:stretch/>
        </p:blipFill>
        <p:spPr bwMode="auto">
          <a:xfrm>
            <a:off x="457200" y="2209800"/>
            <a:ext cx="7543800" cy="73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Quote from CFR 1218.53, paragraph (b)"/>
          <p:cNvPicPr>
            <a:picLocks noChangeAspect="1" noChangeArrowheads="1"/>
          </p:cNvPicPr>
          <p:nvPr/>
        </p:nvPicPr>
        <p:blipFill rotWithShape="1">
          <a:blip r:embed="rId3">
            <a:extLst>
              <a:ext uri="{28A0092B-C50C-407E-A947-70E740481C1C}">
                <a14:useLocalDpi xmlns:a14="http://schemas.microsoft.com/office/drawing/2010/main" val="0"/>
              </a:ext>
            </a:extLst>
          </a:blip>
          <a:srcRect l="-1036" t="56522" r="1036" b="1010"/>
          <a:stretch/>
        </p:blipFill>
        <p:spPr bwMode="auto">
          <a:xfrm>
            <a:off x="457200" y="3276600"/>
            <a:ext cx="7931493" cy="160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r>
              <a:rPr kumimoji="0" lang="en-US" sz="900" b="1" i="1" u="none" strike="noStrike" kern="1200" cap="none" spc="0" normalizeH="0" baseline="0" noProof="0" dirty="0">
                <a:ln>
                  <a:noFill/>
                </a:ln>
                <a:solidFill>
                  <a:srgbClr val="002060"/>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31810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28600"/>
            <a:ext cx="7543800" cy="1321456"/>
          </a:xfrm>
        </p:spPr>
        <p:txBody>
          <a:bodyPr>
            <a:noAutofit/>
          </a:bodyPr>
          <a:lstStyle/>
          <a:p>
            <a:r>
              <a:rPr kumimoji="0" lang="en-US" sz="3600" b="0"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Recoupments against</a:t>
            </a:r>
            <a:r>
              <a:rPr lang="en-US" sz="3600" dirty="0">
                <a:solidFill>
                  <a:srgbClr val="000099"/>
                </a:solidFill>
              </a:rPr>
              <a:t> </a:t>
            </a:r>
            <a:r>
              <a:rPr kumimoji="0" lang="en-US" sz="3600" b="0"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Tribal Leases</a:t>
            </a:r>
            <a:br>
              <a:rPr kumimoji="0" lang="en-US" sz="3200" b="0"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br>
            <a:r>
              <a:rPr kumimoji="0" lang="en-US" sz="2800" b="0"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Example 1 of 3</a:t>
            </a:r>
            <a:endParaRPr lang="en-US" sz="2800" dirty="0">
              <a:solidFill>
                <a:srgbClr val="000099"/>
              </a:solidFill>
            </a:endParaRPr>
          </a:p>
        </p:txBody>
      </p:sp>
      <p:sp>
        <p:nvSpPr>
          <p:cNvPr id="6" name="TextBox 5">
            <a:extLst>
              <a:ext uri="{FF2B5EF4-FFF2-40B4-BE49-F238E27FC236}">
                <a16:creationId xmlns:a16="http://schemas.microsoft.com/office/drawing/2014/main" id="{97E96E71-272A-E339-5479-2EA22CF83841}"/>
              </a:ext>
            </a:extLst>
          </p:cNvPr>
          <p:cNvSpPr txBox="1"/>
          <p:nvPr/>
        </p:nvSpPr>
        <p:spPr>
          <a:xfrm>
            <a:off x="228600" y="1524000"/>
            <a:ext cx="4731026" cy="584775"/>
          </a:xfrm>
          <a:prstGeom prst="rect">
            <a:avLst/>
          </a:prstGeom>
          <a:noFill/>
        </p:spPr>
        <p:txBody>
          <a:bodyPr wrap="square">
            <a:spAutoFit/>
          </a:bodyPr>
          <a:lstStyle/>
          <a:p>
            <a:r>
              <a:rPr lang="en-US" sz="3200" u="sng" dirty="0"/>
              <a:t>Criteria</a:t>
            </a:r>
            <a:endParaRPr lang="en-US" sz="3200" dirty="0"/>
          </a:p>
        </p:txBody>
      </p:sp>
      <p:graphicFrame>
        <p:nvGraphicFramePr>
          <p:cNvPr id="9" name="Content Placeholder 8" descr="Must provide written Tribal permission to ONRR;&#10;Same payor;&#10;Royalty Value Less Allowances can be zero or positive - Indian net negatives go through a stringent approval process, highly recommended reporting recoupments against other Tribal leases on separate 2014 and not with other or monthly reporting">
            <a:extLst>
              <a:ext uri="{FF2B5EF4-FFF2-40B4-BE49-F238E27FC236}">
                <a16:creationId xmlns:a16="http://schemas.microsoft.com/office/drawing/2014/main" id="{B2D14F23-AC98-07D9-50F5-679417909313}"/>
              </a:ext>
            </a:extLst>
          </p:cNvPr>
          <p:cNvGraphicFramePr>
            <a:graphicFrameLocks noGrp="1"/>
          </p:cNvGraphicFramePr>
          <p:nvPr>
            <p:ph idx="1"/>
          </p:nvPr>
        </p:nvGraphicFramePr>
        <p:xfrm>
          <a:off x="304800" y="2209800"/>
          <a:ext cx="8534400" cy="3916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7151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7F122D2B-F548-4D0E-82D7-5E4D6EF6D440}"/>
                                            </p:graphicEl>
                                          </p:spTgt>
                                        </p:tgtEl>
                                        <p:attrNameLst>
                                          <p:attrName>style.visibility</p:attrName>
                                        </p:attrNameLst>
                                      </p:cBhvr>
                                      <p:to>
                                        <p:strVal val="visible"/>
                                      </p:to>
                                    </p:set>
                                    <p:animEffect transition="in" filter="fade">
                                      <p:cBhvr>
                                        <p:cTn id="7" dur="500"/>
                                        <p:tgtEl>
                                          <p:spTgt spid="9">
                                            <p:graphicEl>
                                              <a:dgm id="{7F122D2B-F548-4D0E-82D7-5E4D6EF6D4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7B114F27-C03E-44E8-BBBB-AEEC0FAA43AD}"/>
                                            </p:graphicEl>
                                          </p:spTgt>
                                        </p:tgtEl>
                                        <p:attrNameLst>
                                          <p:attrName>style.visibility</p:attrName>
                                        </p:attrNameLst>
                                      </p:cBhvr>
                                      <p:to>
                                        <p:strVal val="visible"/>
                                      </p:to>
                                    </p:set>
                                    <p:animEffect transition="in" filter="fade">
                                      <p:cBhvr>
                                        <p:cTn id="12" dur="500"/>
                                        <p:tgtEl>
                                          <p:spTgt spid="9">
                                            <p:graphicEl>
                                              <a:dgm id="{7B114F27-C03E-44E8-BBBB-AEEC0FAA43A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D1BC2E7F-5E20-4B49-B4BB-5D7D1D2F2F68}"/>
                                            </p:graphicEl>
                                          </p:spTgt>
                                        </p:tgtEl>
                                        <p:attrNameLst>
                                          <p:attrName>style.visibility</p:attrName>
                                        </p:attrNameLst>
                                      </p:cBhvr>
                                      <p:to>
                                        <p:strVal val="visible"/>
                                      </p:to>
                                    </p:set>
                                    <p:animEffect transition="in" filter="fade">
                                      <p:cBhvr>
                                        <p:cTn id="17" dur="500"/>
                                        <p:tgtEl>
                                          <p:spTgt spid="9">
                                            <p:graphicEl>
                                              <a:dgm id="{D1BC2E7F-5E20-4B49-B4BB-5D7D1D2F2F68}"/>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graphicEl>
                                              <a:dgm id="{E3CA9642-D157-45EA-9A89-ED5FB1964B91}"/>
                                            </p:graphicEl>
                                          </p:spTgt>
                                        </p:tgtEl>
                                        <p:attrNameLst>
                                          <p:attrName>style.visibility</p:attrName>
                                        </p:attrNameLst>
                                      </p:cBhvr>
                                      <p:to>
                                        <p:strVal val="visible"/>
                                      </p:to>
                                    </p:set>
                                    <p:animEffect transition="in" filter="fade">
                                      <p:cBhvr>
                                        <p:cTn id="20" dur="500"/>
                                        <p:tgtEl>
                                          <p:spTgt spid="9">
                                            <p:graphicEl>
                                              <a:dgm id="{E3CA9642-D157-45EA-9A89-ED5FB1964B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8229599" cy="1524000"/>
          </a:xfrm>
        </p:spPr>
        <p:txBody>
          <a:bodyPr>
            <a:noAutofit/>
          </a:bodyPr>
          <a:lstStyle/>
          <a:p>
            <a:r>
              <a:rPr lang="en-US" sz="3600" dirty="0">
                <a:solidFill>
                  <a:srgbClr val="000099"/>
                </a:solidFill>
              </a:rPr>
              <a:t>Recoupments against Tribal Leases</a:t>
            </a:r>
            <a:br>
              <a:rPr lang="en-US" sz="3600" dirty="0">
                <a:solidFill>
                  <a:srgbClr val="000099"/>
                </a:solidFill>
              </a:rPr>
            </a:br>
            <a:r>
              <a:rPr lang="en-US" sz="2800" dirty="0">
                <a:solidFill>
                  <a:srgbClr val="000099"/>
                </a:solidFill>
              </a:rPr>
              <a:t>Example 2 of 3 - 2014 Reporting</a:t>
            </a:r>
          </a:p>
        </p:txBody>
      </p:sp>
      <p:sp>
        <p:nvSpPr>
          <p:cNvPr id="4" name="Slide Number Placeholder 3"/>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2052" name="Picture 4" descr="Worksheet showing recoupments against other tribal l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 y="1676400"/>
            <a:ext cx="913883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626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7543802" cy="1143000"/>
          </a:xfrm>
        </p:spPr>
        <p:txBody>
          <a:bodyPr>
            <a:noAutofit/>
          </a:bodyPr>
          <a:lstStyle/>
          <a:p>
            <a:r>
              <a:rPr lang="en-US" sz="3600" dirty="0">
                <a:solidFill>
                  <a:srgbClr val="000099"/>
                </a:solidFill>
              </a:rPr>
              <a:t>Recoupments against Tribal Leases</a:t>
            </a:r>
            <a:br>
              <a:rPr lang="en-US" sz="3600" dirty="0">
                <a:solidFill>
                  <a:srgbClr val="000099"/>
                </a:solidFill>
              </a:rPr>
            </a:br>
            <a:r>
              <a:rPr lang="en-US" sz="2800" dirty="0">
                <a:solidFill>
                  <a:srgbClr val="000099"/>
                </a:solidFill>
              </a:rPr>
              <a:t>Example 3 of 3 - Interest</a:t>
            </a:r>
          </a:p>
        </p:txBody>
      </p:sp>
      <p:pic>
        <p:nvPicPr>
          <p:cNvPr id="3074" name="Picture 2" descr="Sample report of the Late Payment Allocation prebi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399" y="1600200"/>
            <a:ext cx="8471263"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4152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79BE-B266-48EE-9EF1-191C751CECFE}"/>
              </a:ext>
            </a:extLst>
          </p:cNvPr>
          <p:cNvSpPr>
            <a:spLocks noGrp="1"/>
          </p:cNvSpPr>
          <p:nvPr>
            <p:ph type="title"/>
          </p:nvPr>
        </p:nvSpPr>
        <p:spPr/>
        <p:txBody>
          <a:bodyPr>
            <a:normAutofit/>
          </a:bodyPr>
          <a:lstStyle/>
          <a:p>
            <a:pPr algn="ctr"/>
            <a:r>
              <a:rPr lang="en-US" sz="6600" b="1" dirty="0">
                <a:solidFill>
                  <a:srgbClr val="2B3990"/>
                </a:solidFill>
              </a:rPr>
              <a:t>FIN Invoices</a:t>
            </a:r>
            <a:endParaRPr lang="en-US" sz="4200" b="1" dirty="0">
              <a:solidFill>
                <a:srgbClr val="2B3990"/>
              </a:solidFill>
            </a:endParaRPr>
          </a:p>
        </p:txBody>
      </p:sp>
      <p:sp>
        <p:nvSpPr>
          <p:cNvPr id="3" name="Text Placeholder 2">
            <a:extLst>
              <a:ext uri="{FF2B5EF4-FFF2-40B4-BE49-F238E27FC236}">
                <a16:creationId xmlns:a16="http://schemas.microsoft.com/office/drawing/2014/main" id="{8B1E7E79-C830-020D-E851-B147A973625A}"/>
              </a:ext>
            </a:extLst>
          </p:cNvPr>
          <p:cNvSpPr>
            <a:spLocks noGrp="1"/>
          </p:cNvSpPr>
          <p:nvPr>
            <p:ph type="body" idx="1"/>
          </p:nvPr>
        </p:nvSpPr>
        <p:spPr/>
        <p:txBody>
          <a:bodyPr/>
          <a:lstStyle/>
          <a:p>
            <a:r>
              <a:rPr lang="en-US" sz="2000" b="1" dirty="0">
                <a:solidFill>
                  <a:srgbClr val="2B3990"/>
                </a:solidFill>
              </a:rPr>
              <a:t>Lease </a:t>
            </a:r>
            <a:r>
              <a:rPr lang="en-US" b="1" dirty="0">
                <a:solidFill>
                  <a:srgbClr val="2B3990"/>
                </a:solidFill>
              </a:rPr>
              <a:t>Term Obligations</a:t>
            </a:r>
          </a:p>
          <a:p>
            <a:r>
              <a:rPr lang="en-US" sz="2000" b="1" dirty="0">
                <a:solidFill>
                  <a:srgbClr val="2B3990"/>
                </a:solidFill>
              </a:rPr>
              <a:t>Federal and Indian</a:t>
            </a:r>
            <a:endParaRPr lang="en-US" b="1" dirty="0">
              <a:solidFill>
                <a:srgbClr val="2B3990"/>
              </a:solidFill>
            </a:endParaRPr>
          </a:p>
        </p:txBody>
      </p:sp>
    </p:spTree>
    <p:extLst>
      <p:ext uri="{BB962C8B-B14F-4D97-AF65-F5344CB8AC3E}">
        <p14:creationId xmlns:p14="http://schemas.microsoft.com/office/powerpoint/2010/main" val="815655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6222-2509-4109-8384-0ECE586660ED}"/>
              </a:ext>
            </a:extLst>
          </p:cNvPr>
          <p:cNvSpPr>
            <a:spLocks noGrp="1"/>
          </p:cNvSpPr>
          <p:nvPr>
            <p:ph type="title" idx="4294967295"/>
          </p:nvPr>
        </p:nvSpPr>
        <p:spPr>
          <a:xfrm>
            <a:off x="457199" y="1981200"/>
            <a:ext cx="8186543" cy="1676400"/>
          </a:xfrm>
        </p:spPr>
        <p:txBody>
          <a:bodyPr>
            <a:noAutofit/>
          </a:bodyPr>
          <a:lstStyle/>
          <a:p>
            <a:pPr algn="ctr"/>
            <a:r>
              <a:rPr lang="en-US" sz="4000" dirty="0">
                <a:solidFill>
                  <a:srgbClr val="000099"/>
                </a:solidFill>
              </a:rPr>
              <a:t>Major Portion Pricing (MPP)</a:t>
            </a:r>
          </a:p>
        </p:txBody>
      </p:sp>
      <p:sp>
        <p:nvSpPr>
          <p:cNvPr id="4" name="TextBox 3">
            <a:extLst>
              <a:ext uri="{FF2B5EF4-FFF2-40B4-BE49-F238E27FC236}">
                <a16:creationId xmlns:a16="http://schemas.microsoft.com/office/drawing/2014/main" id="{469B59A4-E140-FE81-E500-5B899DBC57FC}"/>
              </a:ext>
              <a:ext uri="{C183D7F6-B498-43B3-948B-1728B52AA6E4}">
                <adec:decorative xmlns:adec="http://schemas.microsoft.com/office/drawing/2017/decorative" val="1"/>
              </a:ext>
            </a:extLst>
          </p:cNvPr>
          <p:cNvSpPr txBox="1"/>
          <p:nvPr/>
        </p:nvSpPr>
        <p:spPr>
          <a:xfrm>
            <a:off x="457199" y="5334000"/>
            <a:ext cx="2667001" cy="685800"/>
          </a:xfrm>
          <a:prstGeom prst="rect">
            <a:avLst/>
          </a:prstGeom>
        </p:spPr>
        <p:txBody>
          <a:bodyPr vert="horz" wrap="square" lIns="91440" tIns="45720" rIns="91440" bIns="45720" rtlCol="0" anchor="ctr">
            <a:normAutofit/>
          </a:bodyPr>
          <a:lstStyle/>
          <a:p>
            <a:pPr algn="l"/>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0A4AB1A-C98F-6E2D-8833-F8EA33976FBC}"/>
              </a:ext>
            </a:extLst>
          </p:cNvPr>
          <p:cNvSpPr txBox="1"/>
          <p:nvPr/>
        </p:nvSpPr>
        <p:spPr>
          <a:xfrm rot="10800000" flipV="1">
            <a:off x="228599" y="4617423"/>
            <a:ext cx="8686800" cy="430887"/>
          </a:xfrm>
          <a:prstGeom prst="rect">
            <a:avLst/>
          </a:prstGeom>
          <a:noFill/>
        </p:spPr>
        <p:txBody>
          <a:bodyPr wrap="square">
            <a:spAutoFit/>
          </a:bodyPr>
          <a:lstStyle/>
          <a:p>
            <a:pPr algn="ctr"/>
            <a:r>
              <a:rPr lang="en-US" sz="2200" dirty="0">
                <a:effectLst/>
                <a:latin typeface="Arial" panose="020B0604020202020204" pitchFamily="34" charset="0"/>
                <a:ea typeface="Calibri" panose="020F0502020204030204" pitchFamily="34" charset="0"/>
                <a:cs typeface="Arial" panose="020B0604020202020204" pitchFamily="34" charset="0"/>
              </a:rPr>
              <a:t>30 CFR 1206.174</a:t>
            </a:r>
            <a:endParaRPr lang="en-US" sz="2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FD0C129-5AD0-4368-98E9-76CEAD45F50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116241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3B4B-C3E2-4A8F-9327-1BF237C2D842}"/>
              </a:ext>
            </a:extLst>
          </p:cNvPr>
          <p:cNvSpPr>
            <a:spLocks noGrp="1"/>
          </p:cNvSpPr>
          <p:nvPr>
            <p:ph type="title"/>
          </p:nvPr>
        </p:nvSpPr>
        <p:spPr>
          <a:xfrm>
            <a:off x="609599" y="304800"/>
            <a:ext cx="7010401" cy="1066800"/>
          </a:xfrm>
        </p:spPr>
        <p:txBody>
          <a:bodyPr>
            <a:normAutofit/>
          </a:bodyPr>
          <a:lstStyle/>
          <a:p>
            <a:r>
              <a:rPr lang="en-US" sz="3600" b="0" i="0" dirty="0">
                <a:solidFill>
                  <a:srgbClr val="2B3990"/>
                </a:solidFill>
                <a:effectLst/>
              </a:rPr>
              <a:t>Indian Gas Major Portion</a:t>
            </a:r>
            <a:endParaRPr lang="en-US" sz="3600" dirty="0">
              <a:solidFill>
                <a:srgbClr val="2B3990"/>
              </a:solidFill>
            </a:endParaRPr>
          </a:p>
        </p:txBody>
      </p:sp>
      <p:graphicFrame>
        <p:nvGraphicFramePr>
          <p:cNvPr id="6" name="Content Placeholder 5" descr="White lettering on purple background">
            <a:extLst>
              <a:ext uri="{FF2B5EF4-FFF2-40B4-BE49-F238E27FC236}">
                <a16:creationId xmlns:a16="http://schemas.microsoft.com/office/drawing/2014/main" id="{E1255087-CA26-9E9E-BC0C-045A46354A01}"/>
              </a:ext>
            </a:extLst>
          </p:cNvPr>
          <p:cNvGraphicFramePr>
            <a:graphicFrameLocks noGrp="1"/>
          </p:cNvGraphicFramePr>
          <p:nvPr>
            <p:ph idx="1"/>
          </p:nvPr>
        </p:nvGraphicFramePr>
        <p:xfrm>
          <a:off x="381000" y="1600200"/>
          <a:ext cx="8381999" cy="444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AE18DAF-A516-4D0C-BDCE-B5E58F41D63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7207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8E218CF-CAAD-44BA-B7DF-75637FF730C5}"/>
                                            </p:graphicEl>
                                          </p:spTgt>
                                        </p:tgtEl>
                                        <p:attrNameLst>
                                          <p:attrName>style.visibility</p:attrName>
                                        </p:attrNameLst>
                                      </p:cBhvr>
                                      <p:to>
                                        <p:strVal val="visible"/>
                                      </p:to>
                                    </p:set>
                                    <p:animEffect transition="in" filter="fade">
                                      <p:cBhvr>
                                        <p:cTn id="7" dur="500"/>
                                        <p:tgtEl>
                                          <p:spTgt spid="6">
                                            <p:graphicEl>
                                              <a:dgm id="{F8E218CF-CAAD-44BA-B7DF-75637FF730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7E922DB-940E-4659-A6A7-350178CB0381}"/>
                                            </p:graphicEl>
                                          </p:spTgt>
                                        </p:tgtEl>
                                        <p:attrNameLst>
                                          <p:attrName>style.visibility</p:attrName>
                                        </p:attrNameLst>
                                      </p:cBhvr>
                                      <p:to>
                                        <p:strVal val="visible"/>
                                      </p:to>
                                    </p:set>
                                    <p:animEffect transition="in" filter="fade">
                                      <p:cBhvr>
                                        <p:cTn id="12" dur="500"/>
                                        <p:tgtEl>
                                          <p:spTgt spid="6">
                                            <p:graphicEl>
                                              <a:dgm id="{C7E922DB-940E-4659-A6A7-350178CB038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181DCBE8-0A5F-4832-804E-72F9FCFF2B5F}"/>
                                            </p:graphicEl>
                                          </p:spTgt>
                                        </p:tgtEl>
                                        <p:attrNameLst>
                                          <p:attrName>style.visibility</p:attrName>
                                        </p:attrNameLst>
                                      </p:cBhvr>
                                      <p:to>
                                        <p:strVal val="visible"/>
                                      </p:to>
                                    </p:set>
                                    <p:animEffect transition="in" filter="fade">
                                      <p:cBhvr>
                                        <p:cTn id="17" dur="500"/>
                                        <p:tgtEl>
                                          <p:spTgt spid="6">
                                            <p:graphicEl>
                                              <a:dgm id="{181DCBE8-0A5F-4832-804E-72F9FCFF2B5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258B9495-0C31-4CCD-B583-64B0DC722B7B}"/>
                                            </p:graphicEl>
                                          </p:spTgt>
                                        </p:tgtEl>
                                        <p:attrNameLst>
                                          <p:attrName>style.visibility</p:attrName>
                                        </p:attrNameLst>
                                      </p:cBhvr>
                                      <p:to>
                                        <p:strVal val="visible"/>
                                      </p:to>
                                    </p:set>
                                    <p:animEffect transition="in" filter="fade">
                                      <p:cBhvr>
                                        <p:cTn id="22" dur="500"/>
                                        <p:tgtEl>
                                          <p:spTgt spid="6">
                                            <p:graphicEl>
                                              <a:dgm id="{258B9495-0C31-4CCD-B583-64B0DC722B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F0C4-0F12-4AF0-AEF6-3789D33D4FA3}"/>
              </a:ext>
            </a:extLst>
          </p:cNvPr>
          <p:cNvSpPr>
            <a:spLocks noGrp="1"/>
          </p:cNvSpPr>
          <p:nvPr>
            <p:ph type="title"/>
          </p:nvPr>
        </p:nvSpPr>
        <p:spPr>
          <a:xfrm>
            <a:off x="304801" y="304800"/>
            <a:ext cx="7162800" cy="1143000"/>
          </a:xfrm>
        </p:spPr>
        <p:txBody>
          <a:bodyPr>
            <a:noAutofit/>
          </a:bodyPr>
          <a:lstStyle/>
          <a:p>
            <a:r>
              <a:rPr lang="en-US" sz="3600" dirty="0">
                <a:solidFill>
                  <a:srgbClr val="000099"/>
                </a:solidFill>
              </a:rPr>
              <a:t>Major Portion Pricing</a:t>
            </a:r>
            <a:br>
              <a:rPr lang="en-US" sz="3600" dirty="0">
                <a:solidFill>
                  <a:srgbClr val="000099"/>
                </a:solidFill>
              </a:rPr>
            </a:br>
            <a:r>
              <a:rPr lang="en-US" sz="2800" dirty="0">
                <a:solidFill>
                  <a:srgbClr val="000099"/>
                </a:solidFill>
              </a:rPr>
              <a:t>(Indian Gas Only)</a:t>
            </a:r>
          </a:p>
        </p:txBody>
      </p:sp>
      <p:graphicFrame>
        <p:nvGraphicFramePr>
          <p:cNvPr id="6" name="Content Placeholder 5" descr="White lettering on blue background">
            <a:extLst>
              <a:ext uri="{FF2B5EF4-FFF2-40B4-BE49-F238E27FC236}">
                <a16:creationId xmlns:a16="http://schemas.microsoft.com/office/drawing/2014/main" id="{68ADF7C7-CD21-E9A8-B0DF-CFACF3BF2856}"/>
              </a:ext>
            </a:extLst>
          </p:cNvPr>
          <p:cNvGraphicFramePr>
            <a:graphicFrameLocks noGrp="1"/>
          </p:cNvGraphicFramePr>
          <p:nvPr>
            <p:ph idx="1"/>
            <p:extLst>
              <p:ext uri="{D42A27DB-BD31-4B8C-83A1-F6EECF244321}">
                <p14:modId xmlns:p14="http://schemas.microsoft.com/office/powerpoint/2010/main" val="1027523116"/>
              </p:ext>
            </p:extLst>
          </p:nvPr>
        </p:nvGraphicFramePr>
        <p:xfrm>
          <a:off x="457200" y="2366307"/>
          <a:ext cx="8229600" cy="334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8053EBE-F54D-4F66-B69F-8876B2809950}"/>
              </a:ext>
            </a:extLst>
          </p:cNvPr>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341184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B43F-5788-416D-81BB-CFD6B5992276}"/>
              </a:ext>
            </a:extLst>
          </p:cNvPr>
          <p:cNvSpPr>
            <a:spLocks noGrp="1"/>
          </p:cNvSpPr>
          <p:nvPr>
            <p:ph type="title"/>
          </p:nvPr>
        </p:nvSpPr>
        <p:spPr>
          <a:xfrm>
            <a:off x="30480" y="0"/>
            <a:ext cx="7315200" cy="849941"/>
          </a:xfrm>
        </p:spPr>
        <p:txBody>
          <a:bodyPr>
            <a:noAutofit/>
          </a:bodyPr>
          <a:lstStyle/>
          <a:p>
            <a:r>
              <a:rPr lang="en-US" sz="3600" dirty="0">
                <a:solidFill>
                  <a:srgbClr val="000099"/>
                </a:solidFill>
              </a:rPr>
              <a:t>Major Portion Pricing (ARC 16)</a:t>
            </a:r>
            <a:endParaRPr lang="en-US" sz="2800" dirty="0">
              <a:solidFill>
                <a:srgbClr val="000099"/>
              </a:solidFill>
            </a:endParaRPr>
          </a:p>
        </p:txBody>
      </p:sp>
      <p:pic>
        <p:nvPicPr>
          <p:cNvPr id="7" name="Picture 6" descr="Image showing Major Portion Pricing information on onrr.gov.">
            <a:extLst>
              <a:ext uri="{FF2B5EF4-FFF2-40B4-BE49-F238E27FC236}">
                <a16:creationId xmlns:a16="http://schemas.microsoft.com/office/drawing/2014/main" id="{99A3FA0A-34E7-F4E8-1C7C-81C26AD5BD90}"/>
              </a:ext>
            </a:extLst>
          </p:cNvPr>
          <p:cNvPicPr>
            <a:picLocks noChangeAspect="1"/>
          </p:cNvPicPr>
          <p:nvPr/>
        </p:nvPicPr>
        <p:blipFill>
          <a:blip r:embed="rId3"/>
          <a:stretch>
            <a:fillRect/>
          </a:stretch>
        </p:blipFill>
        <p:spPr>
          <a:xfrm>
            <a:off x="167640" y="849941"/>
            <a:ext cx="7040880" cy="4857710"/>
          </a:xfrm>
          <a:prstGeom prst="rect">
            <a:avLst/>
          </a:prstGeom>
        </p:spPr>
      </p:pic>
      <p:sp>
        <p:nvSpPr>
          <p:cNvPr id="4" name="Slide Number Placeholder 3">
            <a:extLst>
              <a:ext uri="{FF2B5EF4-FFF2-40B4-BE49-F238E27FC236}">
                <a16:creationId xmlns:a16="http://schemas.microsoft.com/office/drawing/2014/main" id="{250F7079-E69A-4628-AD0A-4D46C5DBD925}"/>
              </a:ext>
            </a:extLst>
          </p:cNvPr>
          <p:cNvSpPr>
            <a:spLocks noGrp="1"/>
          </p:cNvSpPr>
          <p:nvPr>
            <p:ph type="sldNum" sz="quarter" idx="4"/>
          </p:nvPr>
        </p:nvSpPr>
        <p:spPr>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1991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B43F-5788-416D-81BB-CFD6B5992276}"/>
              </a:ext>
            </a:extLst>
          </p:cNvPr>
          <p:cNvSpPr>
            <a:spLocks noGrp="1"/>
          </p:cNvSpPr>
          <p:nvPr>
            <p:ph type="title"/>
          </p:nvPr>
        </p:nvSpPr>
        <p:spPr>
          <a:xfrm>
            <a:off x="457200" y="152400"/>
            <a:ext cx="8229599" cy="1362290"/>
          </a:xfrm>
        </p:spPr>
        <p:txBody>
          <a:bodyPr>
            <a:noAutofit/>
          </a:bodyPr>
          <a:lstStyle/>
          <a:p>
            <a:r>
              <a:rPr lang="en-US" sz="3600" dirty="0">
                <a:solidFill>
                  <a:srgbClr val="000099"/>
                </a:solidFill>
              </a:rPr>
              <a:t>Major Portion Pricing (ARC 16)</a:t>
            </a:r>
            <a:br>
              <a:rPr lang="en-US" sz="3600" dirty="0">
                <a:solidFill>
                  <a:srgbClr val="000099"/>
                </a:solidFill>
              </a:rPr>
            </a:br>
            <a:r>
              <a:rPr lang="en-US" sz="2800" dirty="0">
                <a:solidFill>
                  <a:srgbClr val="000099"/>
                </a:solidFill>
              </a:rPr>
              <a:t>Interest</a:t>
            </a:r>
          </a:p>
        </p:txBody>
      </p:sp>
      <p:pic>
        <p:nvPicPr>
          <p:cNvPr id="15" name="Picture 14" descr="Sample report of the interest schedule prebill">
            <a:extLst>
              <a:ext uri="{FF2B5EF4-FFF2-40B4-BE49-F238E27FC236}">
                <a16:creationId xmlns:a16="http://schemas.microsoft.com/office/drawing/2014/main" id="{AB82E756-8A62-4D78-AD90-9BB736CB5EB8}"/>
              </a:ext>
            </a:extLst>
          </p:cNvPr>
          <p:cNvPicPr>
            <a:picLocks noChangeAspect="1"/>
          </p:cNvPicPr>
          <p:nvPr/>
        </p:nvPicPr>
        <p:blipFill>
          <a:blip r:embed="rId3"/>
          <a:stretch>
            <a:fillRect/>
          </a:stretch>
        </p:blipFill>
        <p:spPr>
          <a:xfrm>
            <a:off x="194706" y="1676399"/>
            <a:ext cx="8606392" cy="2951217"/>
          </a:xfrm>
          <a:custGeom>
            <a:avLst/>
            <a:gdLst>
              <a:gd name="connsiteX0" fmla="*/ 0 w 8606392"/>
              <a:gd name="connsiteY0" fmla="*/ 0 h 2951217"/>
              <a:gd name="connsiteX1" fmla="*/ 834158 w 8606392"/>
              <a:gd name="connsiteY1" fmla="*/ 0 h 2951217"/>
              <a:gd name="connsiteX2" fmla="*/ 1324060 w 8606392"/>
              <a:gd name="connsiteY2" fmla="*/ 0 h 2951217"/>
              <a:gd name="connsiteX3" fmla="*/ 1986090 w 8606392"/>
              <a:gd name="connsiteY3" fmla="*/ 0 h 2951217"/>
              <a:gd name="connsiteX4" fmla="*/ 2734185 w 8606392"/>
              <a:gd name="connsiteY4" fmla="*/ 0 h 2951217"/>
              <a:gd name="connsiteX5" fmla="*/ 3138023 w 8606392"/>
              <a:gd name="connsiteY5" fmla="*/ 0 h 2951217"/>
              <a:gd name="connsiteX6" fmla="*/ 3541861 w 8606392"/>
              <a:gd name="connsiteY6" fmla="*/ 0 h 2951217"/>
              <a:gd name="connsiteX7" fmla="*/ 4376019 w 8606392"/>
              <a:gd name="connsiteY7" fmla="*/ 0 h 2951217"/>
              <a:gd name="connsiteX8" fmla="*/ 5038049 w 8606392"/>
              <a:gd name="connsiteY8" fmla="*/ 0 h 2951217"/>
              <a:gd name="connsiteX9" fmla="*/ 5441888 w 8606392"/>
              <a:gd name="connsiteY9" fmla="*/ 0 h 2951217"/>
              <a:gd name="connsiteX10" fmla="*/ 6103918 w 8606392"/>
              <a:gd name="connsiteY10" fmla="*/ 0 h 2951217"/>
              <a:gd name="connsiteX11" fmla="*/ 6938076 w 8606392"/>
              <a:gd name="connsiteY11" fmla="*/ 0 h 2951217"/>
              <a:gd name="connsiteX12" fmla="*/ 7514042 w 8606392"/>
              <a:gd name="connsiteY12" fmla="*/ 0 h 2951217"/>
              <a:gd name="connsiteX13" fmla="*/ 8606392 w 8606392"/>
              <a:gd name="connsiteY13" fmla="*/ 0 h 2951217"/>
              <a:gd name="connsiteX14" fmla="*/ 8606392 w 8606392"/>
              <a:gd name="connsiteY14" fmla="*/ 590243 h 2951217"/>
              <a:gd name="connsiteX15" fmla="*/ 8606392 w 8606392"/>
              <a:gd name="connsiteY15" fmla="*/ 1239511 h 2951217"/>
              <a:gd name="connsiteX16" fmla="*/ 8606392 w 8606392"/>
              <a:gd name="connsiteY16" fmla="*/ 1829755 h 2951217"/>
              <a:gd name="connsiteX17" fmla="*/ 8606392 w 8606392"/>
              <a:gd name="connsiteY17" fmla="*/ 2951217 h 2951217"/>
              <a:gd name="connsiteX18" fmla="*/ 8030426 w 8606392"/>
              <a:gd name="connsiteY18" fmla="*/ 2951217 h 2951217"/>
              <a:gd name="connsiteX19" fmla="*/ 7540523 w 8606392"/>
              <a:gd name="connsiteY19" fmla="*/ 2951217 h 2951217"/>
              <a:gd name="connsiteX20" fmla="*/ 6706365 w 8606392"/>
              <a:gd name="connsiteY20" fmla="*/ 2951217 h 2951217"/>
              <a:gd name="connsiteX21" fmla="*/ 6044335 w 8606392"/>
              <a:gd name="connsiteY21" fmla="*/ 2951217 h 2951217"/>
              <a:gd name="connsiteX22" fmla="*/ 5640497 w 8606392"/>
              <a:gd name="connsiteY22" fmla="*/ 2951217 h 2951217"/>
              <a:gd name="connsiteX23" fmla="*/ 4978467 w 8606392"/>
              <a:gd name="connsiteY23" fmla="*/ 2951217 h 2951217"/>
              <a:gd name="connsiteX24" fmla="*/ 4402501 w 8606392"/>
              <a:gd name="connsiteY24" fmla="*/ 2951217 h 2951217"/>
              <a:gd name="connsiteX25" fmla="*/ 3826534 w 8606392"/>
              <a:gd name="connsiteY25" fmla="*/ 2951217 h 2951217"/>
              <a:gd name="connsiteX26" fmla="*/ 3250568 w 8606392"/>
              <a:gd name="connsiteY26" fmla="*/ 2951217 h 2951217"/>
              <a:gd name="connsiteX27" fmla="*/ 2674602 w 8606392"/>
              <a:gd name="connsiteY27" fmla="*/ 2951217 h 2951217"/>
              <a:gd name="connsiteX28" fmla="*/ 1926508 w 8606392"/>
              <a:gd name="connsiteY28" fmla="*/ 2951217 h 2951217"/>
              <a:gd name="connsiteX29" fmla="*/ 1264478 w 8606392"/>
              <a:gd name="connsiteY29" fmla="*/ 2951217 h 2951217"/>
              <a:gd name="connsiteX30" fmla="*/ 860639 w 8606392"/>
              <a:gd name="connsiteY30" fmla="*/ 2951217 h 2951217"/>
              <a:gd name="connsiteX31" fmla="*/ 0 w 8606392"/>
              <a:gd name="connsiteY31" fmla="*/ 2951217 h 2951217"/>
              <a:gd name="connsiteX32" fmla="*/ 0 w 8606392"/>
              <a:gd name="connsiteY32" fmla="*/ 2331461 h 2951217"/>
              <a:gd name="connsiteX33" fmla="*/ 0 w 8606392"/>
              <a:gd name="connsiteY33" fmla="*/ 1682194 h 2951217"/>
              <a:gd name="connsiteX34" fmla="*/ 0 w 8606392"/>
              <a:gd name="connsiteY34" fmla="*/ 1180487 h 2951217"/>
              <a:gd name="connsiteX35" fmla="*/ 0 w 8606392"/>
              <a:gd name="connsiteY35" fmla="*/ 678780 h 2951217"/>
              <a:gd name="connsiteX36" fmla="*/ 0 w 8606392"/>
              <a:gd name="connsiteY36" fmla="*/ 0 h 29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06392" h="2951217" fill="none" extrusionOk="0">
                <a:moveTo>
                  <a:pt x="0" y="0"/>
                </a:moveTo>
                <a:cubicBezTo>
                  <a:pt x="410859" y="-7819"/>
                  <a:pt x="464383" y="-16903"/>
                  <a:pt x="834158" y="0"/>
                </a:cubicBezTo>
                <a:cubicBezTo>
                  <a:pt x="1203933" y="16903"/>
                  <a:pt x="1217890" y="-6541"/>
                  <a:pt x="1324060" y="0"/>
                </a:cubicBezTo>
                <a:cubicBezTo>
                  <a:pt x="1430230" y="6541"/>
                  <a:pt x="1751863" y="10258"/>
                  <a:pt x="1986090" y="0"/>
                </a:cubicBezTo>
                <a:cubicBezTo>
                  <a:pt x="2220317" y="-10258"/>
                  <a:pt x="2549521" y="-23566"/>
                  <a:pt x="2734185" y="0"/>
                </a:cubicBezTo>
                <a:cubicBezTo>
                  <a:pt x="2918850" y="23566"/>
                  <a:pt x="2949045" y="19095"/>
                  <a:pt x="3138023" y="0"/>
                </a:cubicBezTo>
                <a:cubicBezTo>
                  <a:pt x="3327001" y="-19095"/>
                  <a:pt x="3415375" y="-6920"/>
                  <a:pt x="3541861" y="0"/>
                </a:cubicBezTo>
                <a:cubicBezTo>
                  <a:pt x="3668347" y="6920"/>
                  <a:pt x="4073083" y="36144"/>
                  <a:pt x="4376019" y="0"/>
                </a:cubicBezTo>
                <a:cubicBezTo>
                  <a:pt x="4678955" y="-36144"/>
                  <a:pt x="4798913" y="-666"/>
                  <a:pt x="5038049" y="0"/>
                </a:cubicBezTo>
                <a:cubicBezTo>
                  <a:pt x="5277185" y="666"/>
                  <a:pt x="5310852" y="-4457"/>
                  <a:pt x="5441888" y="0"/>
                </a:cubicBezTo>
                <a:cubicBezTo>
                  <a:pt x="5572924" y="4457"/>
                  <a:pt x="5787510" y="9958"/>
                  <a:pt x="6103918" y="0"/>
                </a:cubicBezTo>
                <a:cubicBezTo>
                  <a:pt x="6420326" y="-9958"/>
                  <a:pt x="6521883" y="9001"/>
                  <a:pt x="6938076" y="0"/>
                </a:cubicBezTo>
                <a:cubicBezTo>
                  <a:pt x="7354269" y="-9001"/>
                  <a:pt x="7384393" y="20416"/>
                  <a:pt x="7514042" y="0"/>
                </a:cubicBezTo>
                <a:cubicBezTo>
                  <a:pt x="7643691" y="-20416"/>
                  <a:pt x="8362991" y="-35343"/>
                  <a:pt x="8606392" y="0"/>
                </a:cubicBezTo>
                <a:cubicBezTo>
                  <a:pt x="8626576" y="130675"/>
                  <a:pt x="8627170" y="401704"/>
                  <a:pt x="8606392" y="590243"/>
                </a:cubicBezTo>
                <a:cubicBezTo>
                  <a:pt x="8585614" y="778782"/>
                  <a:pt x="8634947" y="1079835"/>
                  <a:pt x="8606392" y="1239511"/>
                </a:cubicBezTo>
                <a:cubicBezTo>
                  <a:pt x="8577837" y="1399187"/>
                  <a:pt x="8584655" y="1545271"/>
                  <a:pt x="8606392" y="1829755"/>
                </a:cubicBezTo>
                <a:cubicBezTo>
                  <a:pt x="8628129" y="2114239"/>
                  <a:pt x="8622338" y="2486762"/>
                  <a:pt x="8606392" y="2951217"/>
                </a:cubicBezTo>
                <a:cubicBezTo>
                  <a:pt x="8385816" y="2962984"/>
                  <a:pt x="8216228" y="2955649"/>
                  <a:pt x="8030426" y="2951217"/>
                </a:cubicBezTo>
                <a:cubicBezTo>
                  <a:pt x="7844624" y="2946785"/>
                  <a:pt x="7675159" y="2927718"/>
                  <a:pt x="7540523" y="2951217"/>
                </a:cubicBezTo>
                <a:cubicBezTo>
                  <a:pt x="7405887" y="2974716"/>
                  <a:pt x="6977777" y="2963706"/>
                  <a:pt x="6706365" y="2951217"/>
                </a:cubicBezTo>
                <a:cubicBezTo>
                  <a:pt x="6434953" y="2938728"/>
                  <a:pt x="6216935" y="2931333"/>
                  <a:pt x="6044335" y="2951217"/>
                </a:cubicBezTo>
                <a:cubicBezTo>
                  <a:pt x="5871735" y="2971102"/>
                  <a:pt x="5792280" y="2945218"/>
                  <a:pt x="5640497" y="2951217"/>
                </a:cubicBezTo>
                <a:cubicBezTo>
                  <a:pt x="5488714" y="2957216"/>
                  <a:pt x="5222999" y="2975869"/>
                  <a:pt x="4978467" y="2951217"/>
                </a:cubicBezTo>
                <a:cubicBezTo>
                  <a:pt x="4733935" y="2926566"/>
                  <a:pt x="4549144" y="2945868"/>
                  <a:pt x="4402501" y="2951217"/>
                </a:cubicBezTo>
                <a:cubicBezTo>
                  <a:pt x="4255858" y="2956566"/>
                  <a:pt x="4082633" y="2950743"/>
                  <a:pt x="3826534" y="2951217"/>
                </a:cubicBezTo>
                <a:cubicBezTo>
                  <a:pt x="3570435" y="2951691"/>
                  <a:pt x="3489582" y="2951143"/>
                  <a:pt x="3250568" y="2951217"/>
                </a:cubicBezTo>
                <a:cubicBezTo>
                  <a:pt x="3011554" y="2951291"/>
                  <a:pt x="2886879" y="2956387"/>
                  <a:pt x="2674602" y="2951217"/>
                </a:cubicBezTo>
                <a:cubicBezTo>
                  <a:pt x="2462325" y="2946047"/>
                  <a:pt x="2141174" y="2972847"/>
                  <a:pt x="1926508" y="2951217"/>
                </a:cubicBezTo>
                <a:cubicBezTo>
                  <a:pt x="1711842" y="2929587"/>
                  <a:pt x="1449811" y="2973663"/>
                  <a:pt x="1264478" y="2951217"/>
                </a:cubicBezTo>
                <a:cubicBezTo>
                  <a:pt x="1079145" y="2928772"/>
                  <a:pt x="978381" y="2946854"/>
                  <a:pt x="860639" y="2951217"/>
                </a:cubicBezTo>
                <a:cubicBezTo>
                  <a:pt x="742897" y="2955580"/>
                  <a:pt x="289521" y="2941756"/>
                  <a:pt x="0" y="2951217"/>
                </a:cubicBezTo>
                <a:cubicBezTo>
                  <a:pt x="5432" y="2700421"/>
                  <a:pt x="-4558" y="2541441"/>
                  <a:pt x="0" y="2331461"/>
                </a:cubicBezTo>
                <a:cubicBezTo>
                  <a:pt x="4558" y="2121481"/>
                  <a:pt x="22784" y="1883306"/>
                  <a:pt x="0" y="1682194"/>
                </a:cubicBezTo>
                <a:cubicBezTo>
                  <a:pt x="-22784" y="1481082"/>
                  <a:pt x="23143" y="1326641"/>
                  <a:pt x="0" y="1180487"/>
                </a:cubicBezTo>
                <a:cubicBezTo>
                  <a:pt x="-23143" y="1034333"/>
                  <a:pt x="15664" y="800885"/>
                  <a:pt x="0" y="678780"/>
                </a:cubicBezTo>
                <a:cubicBezTo>
                  <a:pt x="-15664" y="556675"/>
                  <a:pt x="-16900" y="328126"/>
                  <a:pt x="0" y="0"/>
                </a:cubicBezTo>
                <a:close/>
              </a:path>
              <a:path w="8606392" h="2951217" stroke="0" extrusionOk="0">
                <a:moveTo>
                  <a:pt x="0" y="0"/>
                </a:moveTo>
                <a:cubicBezTo>
                  <a:pt x="141471" y="-9913"/>
                  <a:pt x="448153" y="6935"/>
                  <a:pt x="575966" y="0"/>
                </a:cubicBezTo>
                <a:cubicBezTo>
                  <a:pt x="703779" y="-6935"/>
                  <a:pt x="787095" y="19413"/>
                  <a:pt x="979805" y="0"/>
                </a:cubicBezTo>
                <a:cubicBezTo>
                  <a:pt x="1172515" y="-19413"/>
                  <a:pt x="1593070" y="-20931"/>
                  <a:pt x="1813963" y="0"/>
                </a:cubicBezTo>
                <a:cubicBezTo>
                  <a:pt x="2034856" y="20931"/>
                  <a:pt x="2238981" y="5644"/>
                  <a:pt x="2389929" y="0"/>
                </a:cubicBezTo>
                <a:cubicBezTo>
                  <a:pt x="2540877" y="-5644"/>
                  <a:pt x="2689013" y="-4161"/>
                  <a:pt x="2965895" y="0"/>
                </a:cubicBezTo>
                <a:cubicBezTo>
                  <a:pt x="3242777" y="4161"/>
                  <a:pt x="3436730" y="35982"/>
                  <a:pt x="3800053" y="0"/>
                </a:cubicBezTo>
                <a:cubicBezTo>
                  <a:pt x="4163376" y="-35982"/>
                  <a:pt x="4083454" y="16276"/>
                  <a:pt x="4289955" y="0"/>
                </a:cubicBezTo>
                <a:cubicBezTo>
                  <a:pt x="4496456" y="-16276"/>
                  <a:pt x="4769225" y="33076"/>
                  <a:pt x="5124113" y="0"/>
                </a:cubicBezTo>
                <a:cubicBezTo>
                  <a:pt x="5479001" y="-33076"/>
                  <a:pt x="5781147" y="-37441"/>
                  <a:pt x="5958271" y="0"/>
                </a:cubicBezTo>
                <a:cubicBezTo>
                  <a:pt x="6135395" y="37441"/>
                  <a:pt x="6296990" y="24631"/>
                  <a:pt x="6620302" y="0"/>
                </a:cubicBezTo>
                <a:cubicBezTo>
                  <a:pt x="6943614" y="-24631"/>
                  <a:pt x="7105855" y="31551"/>
                  <a:pt x="7454460" y="0"/>
                </a:cubicBezTo>
                <a:cubicBezTo>
                  <a:pt x="7803065" y="-31551"/>
                  <a:pt x="7865668" y="11828"/>
                  <a:pt x="8030426" y="0"/>
                </a:cubicBezTo>
                <a:cubicBezTo>
                  <a:pt x="8195184" y="-11828"/>
                  <a:pt x="8464731" y="14743"/>
                  <a:pt x="8606392" y="0"/>
                </a:cubicBezTo>
                <a:cubicBezTo>
                  <a:pt x="8620630" y="172940"/>
                  <a:pt x="8595526" y="372769"/>
                  <a:pt x="8606392" y="619756"/>
                </a:cubicBezTo>
                <a:cubicBezTo>
                  <a:pt x="8617258" y="866743"/>
                  <a:pt x="8625883" y="959050"/>
                  <a:pt x="8606392" y="1209999"/>
                </a:cubicBezTo>
                <a:cubicBezTo>
                  <a:pt x="8586901" y="1460948"/>
                  <a:pt x="8579748" y="1672899"/>
                  <a:pt x="8606392" y="1800242"/>
                </a:cubicBezTo>
                <a:cubicBezTo>
                  <a:pt x="8633036" y="1927585"/>
                  <a:pt x="8606925" y="2163441"/>
                  <a:pt x="8606392" y="2419998"/>
                </a:cubicBezTo>
                <a:cubicBezTo>
                  <a:pt x="8605859" y="2676555"/>
                  <a:pt x="8612726" y="2713309"/>
                  <a:pt x="8606392" y="2951217"/>
                </a:cubicBezTo>
                <a:cubicBezTo>
                  <a:pt x="8364832" y="2944180"/>
                  <a:pt x="8051175" y="2946689"/>
                  <a:pt x="7858298" y="2951217"/>
                </a:cubicBezTo>
                <a:cubicBezTo>
                  <a:pt x="7665421" y="2955745"/>
                  <a:pt x="7487881" y="2944058"/>
                  <a:pt x="7368396" y="2951217"/>
                </a:cubicBezTo>
                <a:cubicBezTo>
                  <a:pt x="7248911" y="2958376"/>
                  <a:pt x="6807077" y="2988964"/>
                  <a:pt x="6534238" y="2951217"/>
                </a:cubicBezTo>
                <a:cubicBezTo>
                  <a:pt x="6261399" y="2913470"/>
                  <a:pt x="6176166" y="2969864"/>
                  <a:pt x="5872207" y="2951217"/>
                </a:cubicBezTo>
                <a:cubicBezTo>
                  <a:pt x="5568248" y="2932570"/>
                  <a:pt x="5538466" y="2973809"/>
                  <a:pt x="5382305" y="2951217"/>
                </a:cubicBezTo>
                <a:cubicBezTo>
                  <a:pt x="5226144" y="2928625"/>
                  <a:pt x="4882586" y="2957917"/>
                  <a:pt x="4720275" y="2951217"/>
                </a:cubicBezTo>
                <a:cubicBezTo>
                  <a:pt x="4557964" y="2944518"/>
                  <a:pt x="4470765" y="2958736"/>
                  <a:pt x="4316437" y="2951217"/>
                </a:cubicBezTo>
                <a:cubicBezTo>
                  <a:pt x="4162109" y="2943698"/>
                  <a:pt x="4034313" y="2955112"/>
                  <a:pt x="3912598" y="2951217"/>
                </a:cubicBezTo>
                <a:cubicBezTo>
                  <a:pt x="3790883" y="2947322"/>
                  <a:pt x="3542276" y="2941696"/>
                  <a:pt x="3250568" y="2951217"/>
                </a:cubicBezTo>
                <a:cubicBezTo>
                  <a:pt x="2958860" y="2960739"/>
                  <a:pt x="2880655" y="2937155"/>
                  <a:pt x="2760666" y="2951217"/>
                </a:cubicBezTo>
                <a:cubicBezTo>
                  <a:pt x="2640677" y="2965279"/>
                  <a:pt x="2346800" y="2947250"/>
                  <a:pt x="2012572" y="2951217"/>
                </a:cubicBezTo>
                <a:cubicBezTo>
                  <a:pt x="1678344" y="2955184"/>
                  <a:pt x="1752212" y="2934696"/>
                  <a:pt x="1522669" y="2951217"/>
                </a:cubicBezTo>
                <a:cubicBezTo>
                  <a:pt x="1293126" y="2967738"/>
                  <a:pt x="1003859" y="2945391"/>
                  <a:pt x="774575" y="2951217"/>
                </a:cubicBezTo>
                <a:cubicBezTo>
                  <a:pt x="545291" y="2957043"/>
                  <a:pt x="330966" y="2946883"/>
                  <a:pt x="0" y="2951217"/>
                </a:cubicBezTo>
                <a:cubicBezTo>
                  <a:pt x="-21150" y="2695905"/>
                  <a:pt x="12414" y="2588459"/>
                  <a:pt x="0" y="2331461"/>
                </a:cubicBezTo>
                <a:cubicBezTo>
                  <a:pt x="-12414" y="2074463"/>
                  <a:pt x="-9328" y="1878136"/>
                  <a:pt x="0" y="1711706"/>
                </a:cubicBezTo>
                <a:cubicBezTo>
                  <a:pt x="9328" y="1545276"/>
                  <a:pt x="-14614" y="1265886"/>
                  <a:pt x="0" y="1062438"/>
                </a:cubicBezTo>
                <a:cubicBezTo>
                  <a:pt x="14614" y="858990"/>
                  <a:pt x="-34451" y="513927"/>
                  <a:pt x="0" y="0"/>
                </a:cubicBezTo>
                <a:close/>
              </a:path>
            </a:pathLst>
          </a:custGeom>
          <a:ln w="28575">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graphicFrame>
        <p:nvGraphicFramePr>
          <p:cNvPr id="7" name="Content Placeholder 6" descr="White lettering on blue background">
            <a:extLst>
              <a:ext uri="{FF2B5EF4-FFF2-40B4-BE49-F238E27FC236}">
                <a16:creationId xmlns:a16="http://schemas.microsoft.com/office/drawing/2014/main" id="{A2725FD7-8AB7-E950-8ADD-A919A46021D3}"/>
              </a:ext>
            </a:extLst>
          </p:cNvPr>
          <p:cNvGraphicFramePr>
            <a:graphicFrameLocks noGrp="1"/>
          </p:cNvGraphicFramePr>
          <p:nvPr>
            <p:ph idx="1"/>
          </p:nvPr>
        </p:nvGraphicFramePr>
        <p:xfrm>
          <a:off x="232808" y="4876800"/>
          <a:ext cx="8606392"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Arrow Connector 4">
            <a:extLst>
              <a:ext uri="{FF2B5EF4-FFF2-40B4-BE49-F238E27FC236}">
                <a16:creationId xmlns:a16="http://schemas.microsoft.com/office/drawing/2014/main" id="{E7C03B90-0F9F-420E-B421-1935F060E606}"/>
              </a:ext>
              <a:ext uri="{C183D7F6-B498-43B3-948B-1728B52AA6E4}">
                <adec:decorative xmlns:adec="http://schemas.microsoft.com/office/drawing/2017/decorative" val="1"/>
              </a:ext>
            </a:extLst>
          </p:cNvPr>
          <p:cNvCxnSpPr>
            <a:cxnSpLocks/>
          </p:cNvCxnSpPr>
          <p:nvPr/>
        </p:nvCxnSpPr>
        <p:spPr>
          <a:xfrm flipV="1">
            <a:off x="1371600" y="3929881"/>
            <a:ext cx="685800" cy="946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66BCF90-B12B-4D0D-9428-80FE4031447F}"/>
              </a:ext>
              <a:ext uri="{C183D7F6-B498-43B3-948B-1728B52AA6E4}">
                <adec:decorative xmlns:adec="http://schemas.microsoft.com/office/drawing/2017/decorative" val="1"/>
              </a:ext>
            </a:extLst>
          </p:cNvPr>
          <p:cNvCxnSpPr>
            <a:cxnSpLocks/>
          </p:cNvCxnSpPr>
          <p:nvPr/>
        </p:nvCxnSpPr>
        <p:spPr>
          <a:xfrm flipV="1">
            <a:off x="3314701" y="3929881"/>
            <a:ext cx="647699" cy="102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FC598B-AECE-0952-6667-E422D0A668F3}"/>
              </a:ext>
              <a:ext uri="{C183D7F6-B498-43B3-948B-1728B52AA6E4}">
                <adec:decorative xmlns:adec="http://schemas.microsoft.com/office/drawing/2017/decorative" val="1"/>
              </a:ext>
            </a:extLst>
          </p:cNvPr>
          <p:cNvCxnSpPr>
            <a:cxnSpLocks/>
          </p:cNvCxnSpPr>
          <p:nvPr/>
        </p:nvCxnSpPr>
        <p:spPr>
          <a:xfrm flipH="1" flipV="1">
            <a:off x="4571999" y="4267200"/>
            <a:ext cx="2286001"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50F7079-E69A-4628-AD0A-4D46C5DBD9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03918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8078"/>
            <a:ext cx="7543800" cy="691488"/>
          </a:xfrm>
        </p:spPr>
        <p:txBody>
          <a:bodyPr>
            <a:normAutofit fontScale="90000"/>
          </a:bodyPr>
          <a:lstStyle/>
          <a:p>
            <a:pPr marL="228600"/>
            <a:r>
              <a:rPr lang="en-US" dirty="0">
                <a:solidFill>
                  <a:srgbClr val="000099"/>
                </a:solidFill>
              </a:rPr>
              <a:t>Review - Indian Portion</a:t>
            </a:r>
          </a:p>
        </p:txBody>
      </p:sp>
      <p:graphicFrame>
        <p:nvGraphicFramePr>
          <p:cNvPr id="5" name="Content Placeholder 4" descr="White lettering on purple background listing items reviewed;&#10;black lettering on gray background with reminders">
            <a:extLst>
              <a:ext uri="{FF2B5EF4-FFF2-40B4-BE49-F238E27FC236}">
                <a16:creationId xmlns:a16="http://schemas.microsoft.com/office/drawing/2014/main" id="{766BE761-1E89-6480-3DB8-40FAA67C90AD}"/>
              </a:ext>
            </a:extLst>
          </p:cNvPr>
          <p:cNvGraphicFramePr>
            <a:graphicFrameLocks noGrp="1"/>
          </p:cNvGraphicFramePr>
          <p:nvPr>
            <p:ph idx="1"/>
          </p:nvPr>
        </p:nvGraphicFramePr>
        <p:xfrm>
          <a:off x="457200" y="1447800"/>
          <a:ext cx="8229600"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r>
              <a:rPr kumimoji="0" lang="en-US" b="1" i="1" u="none" strike="noStrike" kern="1200" cap="none" spc="0" normalizeH="0" baseline="0" noProof="0" dirty="0">
                <a:ln>
                  <a:noFill/>
                </a:ln>
                <a:solidFill>
                  <a:srgbClr val="002060"/>
                </a:solidFill>
                <a:effectLst/>
                <a:uLnTx/>
                <a:uFillTx/>
                <a:latin typeface="Calibri"/>
                <a:ea typeface="+mn-ea"/>
                <a:cs typeface="+mn-cs"/>
              </a:rPr>
              <a:t> </a:t>
            </a:r>
            <a:endParaRPr kumimoji="0" lang="en-US"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510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F5321B83-500C-45D5-A8B2-BB16AE2BE67B}"/>
                                            </p:graphicEl>
                                          </p:spTgt>
                                        </p:tgtEl>
                                        <p:attrNameLst>
                                          <p:attrName>style.visibility</p:attrName>
                                        </p:attrNameLst>
                                      </p:cBhvr>
                                      <p:to>
                                        <p:strVal val="visible"/>
                                      </p:to>
                                    </p:set>
                                    <p:animEffect transition="in" filter="wipe(left)">
                                      <p:cBhvr>
                                        <p:cTn id="7" dur="500"/>
                                        <p:tgtEl>
                                          <p:spTgt spid="5">
                                            <p:graphicEl>
                                              <a:dgm id="{F5321B83-500C-45D5-A8B2-BB16AE2BE67B}"/>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63879E0E-DC2F-457C-A41F-DC479DAFD479}"/>
                                            </p:graphicEl>
                                          </p:spTgt>
                                        </p:tgtEl>
                                        <p:attrNameLst>
                                          <p:attrName>style.visibility</p:attrName>
                                        </p:attrNameLst>
                                      </p:cBhvr>
                                      <p:to>
                                        <p:strVal val="visible"/>
                                      </p:to>
                                    </p:set>
                                    <p:animEffect transition="in" filter="wipe(left)">
                                      <p:cBhvr>
                                        <p:cTn id="10" dur="500"/>
                                        <p:tgtEl>
                                          <p:spTgt spid="5">
                                            <p:graphicEl>
                                              <a:dgm id="{63879E0E-DC2F-457C-A41F-DC479DAFD47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dgm id="{27156133-52E6-4542-A916-FF68754E5AE6}"/>
                                            </p:graphicEl>
                                          </p:spTgt>
                                        </p:tgtEl>
                                        <p:attrNameLst>
                                          <p:attrName>style.visibility</p:attrName>
                                        </p:attrNameLst>
                                      </p:cBhvr>
                                      <p:to>
                                        <p:strVal val="visible"/>
                                      </p:to>
                                    </p:set>
                                    <p:animEffect transition="in" filter="wipe(left)">
                                      <p:cBhvr>
                                        <p:cTn id="15" dur="500"/>
                                        <p:tgtEl>
                                          <p:spTgt spid="5">
                                            <p:graphicEl>
                                              <a:dgm id="{27156133-52E6-4542-A916-FF68754E5AE6}"/>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dgm id="{CDFB91C3-A445-40A8-AE8D-342FD98E6034}"/>
                                            </p:graphicEl>
                                          </p:spTgt>
                                        </p:tgtEl>
                                        <p:attrNameLst>
                                          <p:attrName>style.visibility</p:attrName>
                                        </p:attrNameLst>
                                      </p:cBhvr>
                                      <p:to>
                                        <p:strVal val="visible"/>
                                      </p:to>
                                    </p:set>
                                    <p:animEffect transition="in" filter="wipe(left)">
                                      <p:cBhvr>
                                        <p:cTn id="18" dur="500"/>
                                        <p:tgtEl>
                                          <p:spTgt spid="5">
                                            <p:graphicEl>
                                              <a:dgm id="{CDFB91C3-A445-40A8-AE8D-342FD98E603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graphicEl>
                                              <a:dgm id="{635ED721-00BF-40B6-8D01-14DC1F30EFDE}"/>
                                            </p:graphicEl>
                                          </p:spTgt>
                                        </p:tgtEl>
                                        <p:attrNameLst>
                                          <p:attrName>style.visibility</p:attrName>
                                        </p:attrNameLst>
                                      </p:cBhvr>
                                      <p:to>
                                        <p:strVal val="visible"/>
                                      </p:to>
                                    </p:set>
                                    <p:animEffect transition="in" filter="wipe(left)">
                                      <p:cBhvr>
                                        <p:cTn id="23" dur="500"/>
                                        <p:tgtEl>
                                          <p:spTgt spid="5">
                                            <p:graphicEl>
                                              <a:dgm id="{635ED721-00BF-40B6-8D01-14DC1F30EFDE}"/>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graphicEl>
                                              <a:dgm id="{99BB8DE3-3B5B-463E-B588-BF97D7D9DAF3}"/>
                                            </p:graphicEl>
                                          </p:spTgt>
                                        </p:tgtEl>
                                        <p:attrNameLst>
                                          <p:attrName>style.visibility</p:attrName>
                                        </p:attrNameLst>
                                      </p:cBhvr>
                                      <p:to>
                                        <p:strVal val="visible"/>
                                      </p:to>
                                    </p:set>
                                    <p:animEffect transition="in" filter="wipe(left)">
                                      <p:cBhvr>
                                        <p:cTn id="26" dur="500"/>
                                        <p:tgtEl>
                                          <p:spTgt spid="5">
                                            <p:graphicEl>
                                              <a:dgm id="{99BB8DE3-3B5B-463E-B588-BF97D7D9DAF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graphicEl>
                                              <a:dgm id="{1C308F53-BC35-4F66-971B-0B5F2A0D7138}"/>
                                            </p:graphicEl>
                                          </p:spTgt>
                                        </p:tgtEl>
                                        <p:attrNameLst>
                                          <p:attrName>style.visibility</p:attrName>
                                        </p:attrNameLst>
                                      </p:cBhvr>
                                      <p:to>
                                        <p:strVal val="visible"/>
                                      </p:to>
                                    </p:set>
                                    <p:animEffect transition="in" filter="wipe(left)">
                                      <p:cBhvr>
                                        <p:cTn id="31" dur="500"/>
                                        <p:tgtEl>
                                          <p:spTgt spid="5">
                                            <p:graphicEl>
                                              <a:dgm id="{1C308F53-BC35-4F66-971B-0B5F2A0D7138}"/>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graphicEl>
                                              <a:dgm id="{8710BE56-18C6-4D60-A62E-2348E21EAE3F}"/>
                                            </p:graphicEl>
                                          </p:spTgt>
                                        </p:tgtEl>
                                        <p:attrNameLst>
                                          <p:attrName>style.visibility</p:attrName>
                                        </p:attrNameLst>
                                      </p:cBhvr>
                                      <p:to>
                                        <p:strVal val="visible"/>
                                      </p:to>
                                    </p:set>
                                    <p:animEffect transition="in" filter="wipe(left)">
                                      <p:cBhvr>
                                        <p:cTn id="34" dur="500"/>
                                        <p:tgtEl>
                                          <p:spTgt spid="5">
                                            <p:graphicEl>
                                              <a:dgm id="{8710BE56-18C6-4D60-A62E-2348E21EAE3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graphicEl>
                                              <a:dgm id="{03B418F7-854A-4D62-B9E9-5B207624871E}"/>
                                            </p:graphicEl>
                                          </p:spTgt>
                                        </p:tgtEl>
                                        <p:attrNameLst>
                                          <p:attrName>style.visibility</p:attrName>
                                        </p:attrNameLst>
                                      </p:cBhvr>
                                      <p:to>
                                        <p:strVal val="visible"/>
                                      </p:to>
                                    </p:set>
                                    <p:animEffect transition="in" filter="wipe(left)">
                                      <p:cBhvr>
                                        <p:cTn id="39" dur="500"/>
                                        <p:tgtEl>
                                          <p:spTgt spid="5">
                                            <p:graphicEl>
                                              <a:dgm id="{03B418F7-854A-4D62-B9E9-5B207624871E}"/>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graphicEl>
                                              <a:dgm id="{771CCBD4-C703-4627-A12E-5684EF0F095B}"/>
                                            </p:graphicEl>
                                          </p:spTgt>
                                        </p:tgtEl>
                                        <p:attrNameLst>
                                          <p:attrName>style.visibility</p:attrName>
                                        </p:attrNameLst>
                                      </p:cBhvr>
                                      <p:to>
                                        <p:strVal val="visible"/>
                                      </p:to>
                                    </p:set>
                                    <p:animEffect transition="in" filter="wipe(left)">
                                      <p:cBhvr>
                                        <p:cTn id="42" dur="500"/>
                                        <p:tgtEl>
                                          <p:spTgt spid="5">
                                            <p:graphicEl>
                                              <a:dgm id="{771CCBD4-C703-4627-A12E-5684EF0F09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4E15-779D-42F6-ACA9-3F099EEC8FCE}"/>
              </a:ext>
            </a:extLst>
          </p:cNvPr>
          <p:cNvSpPr>
            <a:spLocks noGrp="1"/>
          </p:cNvSpPr>
          <p:nvPr>
            <p:ph type="title"/>
          </p:nvPr>
        </p:nvSpPr>
        <p:spPr/>
        <p:txBody>
          <a:bodyPr>
            <a:normAutofit/>
          </a:bodyPr>
          <a:lstStyle/>
          <a:p>
            <a:r>
              <a:rPr lang="en-US" sz="3600" dirty="0">
                <a:solidFill>
                  <a:srgbClr val="000099"/>
                </a:solidFill>
              </a:rPr>
              <a:t>Supplemental Actions</a:t>
            </a:r>
          </a:p>
        </p:txBody>
      </p:sp>
      <p:graphicFrame>
        <p:nvGraphicFramePr>
          <p:cNvPr id="3" name="Table 2">
            <a:extLst>
              <a:ext uri="{FF2B5EF4-FFF2-40B4-BE49-F238E27FC236}">
                <a16:creationId xmlns:a16="http://schemas.microsoft.com/office/drawing/2014/main" id="{E9CDB0D4-E663-5CBD-E07D-C13B3D06D36B}"/>
              </a:ext>
            </a:extLst>
          </p:cNvPr>
          <p:cNvGraphicFramePr>
            <a:graphicFrameLocks noGrp="1"/>
          </p:cNvGraphicFramePr>
          <p:nvPr/>
        </p:nvGraphicFramePr>
        <p:xfrm>
          <a:off x="609601" y="1905000"/>
          <a:ext cx="8077199" cy="3733800"/>
        </p:xfrm>
        <a:graphic>
          <a:graphicData uri="http://schemas.openxmlformats.org/drawingml/2006/table">
            <a:tbl>
              <a:tblPr firstRow="1" bandRow="1">
                <a:tableStyleId>{2D5ABB26-0587-4C30-8999-92F81FD0307C}</a:tableStyleId>
              </a:tblPr>
              <a:tblGrid>
                <a:gridCol w="8077199">
                  <a:extLst>
                    <a:ext uri="{9D8B030D-6E8A-4147-A177-3AD203B41FA5}">
                      <a16:colId xmlns:a16="http://schemas.microsoft.com/office/drawing/2014/main" val="1612677677"/>
                    </a:ext>
                  </a:extLst>
                </a:gridCol>
              </a:tblGrid>
              <a:tr h="1516856">
                <a:tc>
                  <a:txBody>
                    <a:bodyPr/>
                    <a:lstStyle/>
                    <a:p>
                      <a:r>
                        <a:rPr lang="en-US" sz="2400" b="0" kern="1200" dirty="0">
                          <a:solidFill>
                            <a:schemeClr val="tx1"/>
                          </a:solidFill>
                          <a:latin typeface="Arial" panose="020B0604020202020204" pitchFamily="34" charset="0"/>
                          <a:ea typeface="+mj-ea"/>
                          <a:cs typeface="Arial" panose="020B0604020202020204" pitchFamily="34" charset="0"/>
                        </a:rPr>
                        <a:t>ONRR Accountant:</a:t>
                      </a:r>
                    </a:p>
                    <a:p>
                      <a:r>
                        <a:rPr lang="en-US" sz="2000" b="0" dirty="0">
                          <a:solidFill>
                            <a:schemeClr val="tx1"/>
                          </a:solidFill>
                        </a:rPr>
                        <a:t>All billing matters should be discussed with the issuing accountant. Many questions/concerns can be handled by the accountant.</a:t>
                      </a:r>
                    </a:p>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635482"/>
                  </a:ext>
                </a:extLst>
              </a:tr>
              <a:tr h="2216944">
                <a:tc>
                  <a:txBody>
                    <a:bodyPr/>
                    <a:lstStyle/>
                    <a:p>
                      <a:r>
                        <a:rPr lang="en-US" sz="2400" b="0" kern="1200" dirty="0">
                          <a:solidFill>
                            <a:schemeClr val="tx1"/>
                          </a:solidFill>
                          <a:latin typeface="Arial" panose="020B0604020202020204" pitchFamily="34" charset="0"/>
                          <a:ea typeface="+mj-ea"/>
                          <a:cs typeface="Arial" panose="020B0604020202020204" pitchFamily="34" charset="0"/>
                        </a:rPr>
                        <a:t>Appeals:</a:t>
                      </a:r>
                    </a:p>
                    <a:p>
                      <a:r>
                        <a:rPr lang="en-US" sz="2000" b="0" dirty="0">
                          <a:solidFill>
                            <a:schemeClr val="tx1"/>
                          </a:solidFill>
                        </a:rPr>
                        <a:t>If the matter is still unresolved, the company should begin exercising their appeal rights within the allotted time frame. If an invoice is an appealable action, appeal rights with appeal instructions should have been received with the invoice. For more information concerning appeals, including your rights and instructions for filing an appeal, please visit ONRR.gov.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6996389"/>
                  </a:ext>
                </a:extLst>
              </a:tr>
            </a:tbl>
          </a:graphicData>
        </a:graphic>
      </p:graphicFrame>
      <p:sp>
        <p:nvSpPr>
          <p:cNvPr id="4" name="Slide Number Placeholder 3">
            <a:extLst>
              <a:ext uri="{FF2B5EF4-FFF2-40B4-BE49-F238E27FC236}">
                <a16:creationId xmlns:a16="http://schemas.microsoft.com/office/drawing/2014/main" id="{DD94F6F0-822D-41F5-9CB5-E166D886C37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12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1" i="1"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54278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A4F9-952A-4CCB-BC3C-AEE9B8761DC4}"/>
              </a:ext>
            </a:extLst>
          </p:cNvPr>
          <p:cNvSpPr>
            <a:spLocks noGrp="1"/>
          </p:cNvSpPr>
          <p:nvPr>
            <p:ph type="title" idx="4294967295"/>
          </p:nvPr>
        </p:nvSpPr>
        <p:spPr>
          <a:xfrm>
            <a:off x="457200" y="274638"/>
            <a:ext cx="7010400" cy="1143000"/>
          </a:xfrm>
          <a:noFill/>
        </p:spPr>
        <p:txBody>
          <a:bodyPr>
            <a:normAutofit fontScale="90000"/>
          </a:bodyPr>
          <a:lstStyle/>
          <a:p>
            <a:r>
              <a:rPr lang="en-US" sz="4000" dirty="0">
                <a:solidFill>
                  <a:srgbClr val="2B3990"/>
                </a:solidFill>
              </a:rPr>
              <a:t>FIN Invoices</a:t>
            </a:r>
            <a:br>
              <a:rPr lang="en-US" dirty="0">
                <a:solidFill>
                  <a:srgbClr val="2B3990"/>
                </a:solidFill>
              </a:rPr>
            </a:br>
            <a:r>
              <a:rPr lang="en-US" sz="3300" dirty="0">
                <a:solidFill>
                  <a:srgbClr val="2B3990"/>
                </a:solidFill>
              </a:rPr>
              <a:t>Lease Term Obligation Types</a:t>
            </a:r>
          </a:p>
        </p:txBody>
      </p:sp>
      <p:graphicFrame>
        <p:nvGraphicFramePr>
          <p:cNvPr id="10" name="Diagram 9" descr="Minimum royalty, rent (non-terminable, including recoupable), rent (nominally-deficient on terminable), right-of-way, right-of-use, well and storage fees, and deferred bonuses">
            <a:extLst>
              <a:ext uri="{FF2B5EF4-FFF2-40B4-BE49-F238E27FC236}">
                <a16:creationId xmlns:a16="http://schemas.microsoft.com/office/drawing/2014/main" id="{5AA35F5D-4BD2-9E1E-0DA7-21E7C6B0A1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0377854"/>
              </p:ext>
            </p:extLst>
          </p:nvPr>
        </p:nvGraphicFramePr>
        <p:xfrm>
          <a:off x="762000" y="1600200"/>
          <a:ext cx="7315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F2955B9-357D-429D-9327-E47DF796F72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Calibri"/>
                <a:ea typeface="+mn-ea"/>
                <a:cs typeface="+mn-cs"/>
              </a:rPr>
              <a:t>6</a:t>
            </a:r>
          </a:p>
        </p:txBody>
      </p:sp>
    </p:spTree>
    <p:extLst>
      <p:ext uri="{BB962C8B-B14F-4D97-AF65-F5344CB8AC3E}">
        <p14:creationId xmlns:p14="http://schemas.microsoft.com/office/powerpoint/2010/main" val="152040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7B96-798A-4129-9021-0BE3623BFBE0}"/>
              </a:ext>
            </a:extLst>
          </p:cNvPr>
          <p:cNvSpPr>
            <a:spLocks noGrp="1"/>
          </p:cNvSpPr>
          <p:nvPr>
            <p:ph type="title"/>
          </p:nvPr>
        </p:nvSpPr>
        <p:spPr>
          <a:xfrm>
            <a:off x="457200" y="304800"/>
            <a:ext cx="7162800" cy="1143000"/>
          </a:xfrm>
        </p:spPr>
        <p:txBody>
          <a:bodyPr>
            <a:noAutofit/>
          </a:bodyPr>
          <a:lstStyle/>
          <a:p>
            <a:r>
              <a:rPr lang="en-US" sz="3600" dirty="0">
                <a:solidFill>
                  <a:srgbClr val="29378F"/>
                </a:solidFill>
              </a:rPr>
              <a:t>FIN Invoices</a:t>
            </a:r>
            <a:br>
              <a:rPr lang="en-US" sz="3600" dirty="0">
                <a:solidFill>
                  <a:srgbClr val="29378F"/>
                </a:solidFill>
              </a:rPr>
            </a:br>
            <a:r>
              <a:rPr lang="en-US" sz="3000" dirty="0">
                <a:solidFill>
                  <a:srgbClr val="29378F"/>
                </a:solidFill>
              </a:rPr>
              <a:t>Minimum Royalty</a:t>
            </a:r>
          </a:p>
        </p:txBody>
      </p:sp>
      <p:sp>
        <p:nvSpPr>
          <p:cNvPr id="4" name="Content Placeholder 3">
            <a:extLst>
              <a:ext uri="{FF2B5EF4-FFF2-40B4-BE49-F238E27FC236}">
                <a16:creationId xmlns:a16="http://schemas.microsoft.com/office/drawing/2014/main" id="{B9B919BF-815C-4DC4-B7E6-41B1601F9443}"/>
              </a:ext>
            </a:extLst>
          </p:cNvPr>
          <p:cNvSpPr>
            <a:spLocks noGrp="1"/>
          </p:cNvSpPr>
          <p:nvPr>
            <p:ph sz="half" idx="1"/>
          </p:nvPr>
        </p:nvSpPr>
        <p:spPr>
          <a:xfrm>
            <a:off x="304800" y="1905000"/>
            <a:ext cx="8534399" cy="4343400"/>
          </a:xfrm>
        </p:spPr>
        <p:txBody>
          <a:bodyPr>
            <a:normAutofit/>
          </a:bodyPr>
          <a:lstStyle/>
          <a:p>
            <a:r>
              <a:rPr lang="en-US" sz="2400" dirty="0">
                <a:solidFill>
                  <a:schemeClr val="tx1"/>
                </a:solidFill>
              </a:rPr>
              <a:t>Due at end of lease year if not met through 2014 royalties</a:t>
            </a:r>
          </a:p>
          <a:p>
            <a:r>
              <a:rPr lang="en-US" sz="2400" dirty="0">
                <a:solidFill>
                  <a:schemeClr val="tx1"/>
                </a:solidFill>
              </a:rPr>
              <a:t>Pay ahead of time on 2014</a:t>
            </a:r>
          </a:p>
          <a:p>
            <a:r>
              <a:rPr lang="en-US" sz="2400" dirty="0">
                <a:solidFill>
                  <a:schemeClr val="tx1"/>
                </a:solidFill>
              </a:rPr>
              <a:t>Pay through </a:t>
            </a:r>
            <a:r>
              <a:rPr lang="en-US" sz="2400" b="1" dirty="0">
                <a:solidFill>
                  <a:srgbClr val="2B3990"/>
                </a:solidFill>
              </a:rPr>
              <a:t>Pay.gov, ACH, or Fedwire</a:t>
            </a:r>
          </a:p>
          <a:p>
            <a:r>
              <a:rPr lang="en-US" sz="2400" dirty="0">
                <a:solidFill>
                  <a:schemeClr val="tx1"/>
                </a:solidFill>
              </a:rPr>
              <a:t>Common error - Incorrect sales date on 2014</a:t>
            </a:r>
          </a:p>
          <a:p>
            <a:pPr marL="0" indent="0">
              <a:buNone/>
            </a:pPr>
            <a:endParaRPr lang="en-US" sz="2400" dirty="0">
              <a:solidFill>
                <a:schemeClr val="tx1"/>
              </a:solidFill>
            </a:endParaRPr>
          </a:p>
          <a:p>
            <a:pPr marL="0" indent="0" algn="ctr">
              <a:buNone/>
            </a:pPr>
            <a:r>
              <a:rPr lang="en-US" sz="2200" b="1" dirty="0">
                <a:solidFill>
                  <a:schemeClr val="tx1"/>
                </a:solidFill>
              </a:rPr>
              <a:t>FIN invoice issued once MR due date is 90 to 105 days late</a:t>
            </a:r>
          </a:p>
          <a:p>
            <a:pPr marL="0" indent="0" algn="ctr">
              <a:buNone/>
            </a:pPr>
            <a:endParaRPr lang="en-US" sz="2200" b="1" dirty="0">
              <a:solidFill>
                <a:schemeClr val="accent5">
                  <a:lumMod val="75000"/>
                </a:schemeClr>
              </a:solidFill>
            </a:endParaRPr>
          </a:p>
          <a:p>
            <a:pPr marL="0" indent="0" algn="ctr">
              <a:buNone/>
            </a:pPr>
            <a:r>
              <a:rPr lang="en-US" sz="2200" b="1" dirty="0">
                <a:solidFill>
                  <a:srgbClr val="2B3990"/>
                </a:solidFill>
              </a:rPr>
              <a:t>Interest is already accruing at this point</a:t>
            </a:r>
            <a:endParaRPr lang="en-US" sz="1900" dirty="0">
              <a:solidFill>
                <a:srgbClr val="2B3990"/>
              </a:solidFill>
            </a:endParaRPr>
          </a:p>
        </p:txBody>
      </p:sp>
      <p:sp>
        <p:nvSpPr>
          <p:cNvPr id="5" name="Slide Number Placeholder 4">
            <a:extLst>
              <a:ext uri="{FF2B5EF4-FFF2-40B4-BE49-F238E27FC236}">
                <a16:creationId xmlns:a16="http://schemas.microsoft.com/office/drawing/2014/main" id="{808BCCC9-C9CC-4062-963F-EC84742417B8}"/>
              </a:ext>
            </a:extLst>
          </p:cNvPr>
          <p:cNvSpPr>
            <a:spLocks noGrp="1"/>
          </p:cNvSpPr>
          <p:nvPr>
            <p:ph type="sldNum" sz="quarter" idx="4"/>
          </p:nvPr>
        </p:nvSpPr>
        <p:spPr>
          <a:xfrm>
            <a:off x="8631362" y="6400800"/>
            <a:ext cx="512638"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Calibri"/>
                <a:ea typeface="+mn-ea"/>
                <a:cs typeface="+mn-cs"/>
              </a:rPr>
              <a:t>7</a:t>
            </a:r>
          </a:p>
        </p:txBody>
      </p:sp>
    </p:spTree>
    <p:extLst>
      <p:ext uri="{BB962C8B-B14F-4D97-AF65-F5344CB8AC3E}">
        <p14:creationId xmlns:p14="http://schemas.microsoft.com/office/powerpoint/2010/main" val="213742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A4F9-952A-4CCB-BC3C-AEE9B8761DC4}"/>
              </a:ext>
            </a:extLst>
          </p:cNvPr>
          <p:cNvSpPr>
            <a:spLocks noGrp="1"/>
          </p:cNvSpPr>
          <p:nvPr>
            <p:ph type="title"/>
          </p:nvPr>
        </p:nvSpPr>
        <p:spPr>
          <a:xfrm>
            <a:off x="457200" y="310488"/>
            <a:ext cx="6652513" cy="1061112"/>
          </a:xfrm>
        </p:spPr>
        <p:txBody>
          <a:bodyPr>
            <a:noAutofit/>
          </a:bodyPr>
          <a:lstStyle/>
          <a:p>
            <a:r>
              <a:rPr lang="en-US" sz="3600" dirty="0">
                <a:solidFill>
                  <a:srgbClr val="2B3990"/>
                </a:solidFill>
              </a:rPr>
              <a:t>FIN Invoices</a:t>
            </a:r>
            <a:br>
              <a:rPr lang="en-US" sz="3600" dirty="0">
                <a:solidFill>
                  <a:srgbClr val="2B3990"/>
                </a:solidFill>
              </a:rPr>
            </a:br>
            <a:r>
              <a:rPr lang="en-US" sz="3000" dirty="0">
                <a:solidFill>
                  <a:srgbClr val="2B3990"/>
                </a:solidFill>
              </a:rPr>
              <a:t>Rent</a:t>
            </a:r>
          </a:p>
        </p:txBody>
      </p:sp>
      <p:graphicFrame>
        <p:nvGraphicFramePr>
          <p:cNvPr id="6" name="Content Placeholder 5" descr="Due on anniversary date, payment options through eCommerce (required for TERMINABLE leases, NOT allowed for Indian leases); pay through pay.gov, ACH, or Fedwire (report on 2014, but not for TERMINABLE leases)">
            <a:extLst>
              <a:ext uri="{FF2B5EF4-FFF2-40B4-BE49-F238E27FC236}">
                <a16:creationId xmlns:a16="http://schemas.microsoft.com/office/drawing/2014/main" id="{916ACD5D-E6AB-B50F-C778-C23ED725ABA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94169579"/>
              </p:ext>
            </p:extLst>
          </p:nvPr>
        </p:nvGraphicFramePr>
        <p:xfrm>
          <a:off x="609600" y="1524000"/>
          <a:ext cx="8229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descr="Contact BLM if lease terminated for non-payment of rent;">
            <a:extLst>
              <a:ext uri="{FF2B5EF4-FFF2-40B4-BE49-F238E27FC236}">
                <a16:creationId xmlns:a16="http://schemas.microsoft.com/office/drawing/2014/main" id="{DB7DE4BB-C77E-AC43-8BAA-6947693CB8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7294274"/>
              </p:ext>
            </p:extLst>
          </p:nvPr>
        </p:nvGraphicFramePr>
        <p:xfrm>
          <a:off x="588838" y="4556373"/>
          <a:ext cx="8402762" cy="16158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a:extLst>
              <a:ext uri="{FF2B5EF4-FFF2-40B4-BE49-F238E27FC236}">
                <a16:creationId xmlns:a16="http://schemas.microsoft.com/office/drawing/2014/main" id="{EF2955B9-357D-429D-9327-E47DF796F72D}"/>
              </a:ext>
            </a:extLst>
          </p:cNvPr>
          <p:cNvSpPr>
            <a:spLocks noGrp="1"/>
          </p:cNvSpPr>
          <p:nvPr>
            <p:ph type="sldNum" sz="quarter" idx="4"/>
          </p:nvPr>
        </p:nvSpPr>
        <p:spPr>
          <a:xfrm>
            <a:off x="8631362" y="6400800"/>
            <a:ext cx="512638"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a:rPr>
              <a:t>8</a:t>
            </a:r>
            <a:endParaRPr kumimoji="0" lang="en-US" sz="1200" b="1"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6903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E1EBE6CE-4959-4166-93CC-73A5BFEA22D3}"/>
                                            </p:graphicEl>
                                          </p:spTgt>
                                        </p:tgtEl>
                                        <p:attrNameLst>
                                          <p:attrName>style.visibility</p:attrName>
                                        </p:attrNameLst>
                                      </p:cBhvr>
                                      <p:to>
                                        <p:strVal val="visible"/>
                                      </p:to>
                                    </p:set>
                                    <p:animEffect transition="in" filter="wipe(left)">
                                      <p:cBhvr>
                                        <p:cTn id="7" dur="500"/>
                                        <p:tgtEl>
                                          <p:spTgt spid="8">
                                            <p:graphicEl>
                                              <a:dgm id="{E1EBE6CE-4959-4166-93CC-73A5BFEA22D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dgm id="{7F246EA7-E2E1-4452-BE57-F01E976BC6DB}"/>
                                            </p:graphicEl>
                                          </p:spTgt>
                                        </p:tgtEl>
                                        <p:attrNameLst>
                                          <p:attrName>style.visibility</p:attrName>
                                        </p:attrNameLst>
                                      </p:cBhvr>
                                      <p:to>
                                        <p:strVal val="visible"/>
                                      </p:to>
                                    </p:set>
                                    <p:animEffect transition="in" filter="wipe(left)">
                                      <p:cBhvr>
                                        <p:cTn id="12" dur="500"/>
                                        <p:tgtEl>
                                          <p:spTgt spid="8">
                                            <p:graphicEl>
                                              <a:dgm id="{7F246EA7-E2E1-4452-BE57-F01E976BC6D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dgm id="{DC6CF6F1-66BB-462F-82BA-102D0DD5D750}"/>
                                            </p:graphicEl>
                                          </p:spTgt>
                                        </p:tgtEl>
                                        <p:attrNameLst>
                                          <p:attrName>style.visibility</p:attrName>
                                        </p:attrNameLst>
                                      </p:cBhvr>
                                      <p:to>
                                        <p:strVal val="visible"/>
                                      </p:to>
                                    </p:set>
                                    <p:animEffect transition="in" filter="wipe(left)">
                                      <p:cBhvr>
                                        <p:cTn id="17" dur="500"/>
                                        <p:tgtEl>
                                          <p:spTgt spid="8">
                                            <p:graphicEl>
                                              <a:dgm id="{DC6CF6F1-66BB-462F-82BA-102D0DD5D7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theme/theme1.xml><?xml version="1.0" encoding="utf-8"?>
<a:theme xmlns:a="http://schemas.openxmlformats.org/drawingml/2006/main" name="3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4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5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90C1C204DC6342AE92625BB6ED8FC7" ma:contentTypeVersion="6" ma:contentTypeDescription="Create a new document." ma:contentTypeScope="" ma:versionID="f9c441a8f86be237aa3b1411daf0b06b">
  <xsd:schema xmlns:xsd="http://www.w3.org/2001/XMLSchema" xmlns:xs="http://www.w3.org/2001/XMLSchema" xmlns:p="http://schemas.microsoft.com/office/2006/metadata/properties" xmlns:ns2="c9e12f2a-609d-4f83-9398-26f326b2dbe2" xmlns:ns3="c03658d2-685a-4e64-9913-864154413309" targetNamespace="http://schemas.microsoft.com/office/2006/metadata/properties" ma:root="true" ma:fieldsID="4cfadf52ac14a95d5783c4534a5805c2" ns2:_="" ns3:_="">
    <xsd:import namespace="c9e12f2a-609d-4f83-9398-26f326b2dbe2"/>
    <xsd:import namespace="c03658d2-685a-4e64-9913-8641544133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12f2a-609d-4f83-9398-26f326b2d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3658d2-685a-4e64-9913-8641544133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9822D-D0A8-4518-825B-55C02B97EA7A}">
  <ds:schemaRefs>
    <ds:schemaRef ds:uri="http://schemas.microsoft.com/sharepoint/v3/contenttype/forms"/>
  </ds:schemaRefs>
</ds:datastoreItem>
</file>

<file path=customXml/itemProps2.xml><?xml version="1.0" encoding="utf-8"?>
<ds:datastoreItem xmlns:ds="http://schemas.openxmlformats.org/officeDocument/2006/customXml" ds:itemID="{7959F4AA-2720-42C3-85BA-E1A6A036FFF6}">
  <ds:schemaRefs>
    <ds:schemaRef ds:uri="http://schemas.microsoft.com/office/infopath/2007/PartnerControls"/>
    <ds:schemaRef ds:uri="http://schemas.microsoft.com/office/2006/documentManagement/types"/>
    <ds:schemaRef ds:uri="http://schemas.microsoft.com/office/2006/metadata/properties"/>
    <ds:schemaRef ds:uri="c9e12f2a-609d-4f83-9398-26f326b2dbe2"/>
    <ds:schemaRef ds:uri="http://purl.org/dc/elements/1.1/"/>
    <ds:schemaRef ds:uri="http://purl.org/dc/dcmitype/"/>
    <ds:schemaRef ds:uri="http://schemas.openxmlformats.org/package/2006/metadata/core-properties"/>
    <ds:schemaRef ds:uri="c03658d2-685a-4e64-9913-864154413309"/>
    <ds:schemaRef ds:uri="http://www.w3.org/XML/1998/namespace"/>
    <ds:schemaRef ds:uri="http://purl.org/dc/terms/"/>
  </ds:schemaRefs>
</ds:datastoreItem>
</file>

<file path=customXml/itemProps3.xml><?xml version="1.0" encoding="utf-8"?>
<ds:datastoreItem xmlns:ds="http://schemas.openxmlformats.org/officeDocument/2006/customXml" ds:itemID="{EB5FD6E6-AC9F-4C63-A86F-C94DCDE27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12f2a-609d-4f83-9398-26f326b2dbe2"/>
    <ds:schemaRef ds:uri="c03658d2-685a-4e64-9913-864154413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10158</TotalTime>
  <Words>2634</Words>
  <Application>Microsoft Office PowerPoint</Application>
  <PresentationFormat>On-screen Show (4:3)</PresentationFormat>
  <Paragraphs>474</Paragraphs>
  <Slides>66</Slides>
  <Notes>60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66</vt:i4>
      </vt:variant>
    </vt:vector>
  </HeadingPairs>
  <TitlesOfParts>
    <vt:vector size="80" baseType="lpstr">
      <vt:lpstr>Arial</vt:lpstr>
      <vt:lpstr>Calibri</vt:lpstr>
      <vt:lpstr>Cambria Math</vt:lpstr>
      <vt:lpstr>Comic Sans MS</vt:lpstr>
      <vt:lpstr>Constantia</vt:lpstr>
      <vt:lpstr>Courier New</vt:lpstr>
      <vt:lpstr>Roboto</vt:lpstr>
      <vt:lpstr>Trebuchet MS</vt:lpstr>
      <vt:lpstr>Univers</vt:lpstr>
      <vt:lpstr>Verdana</vt:lpstr>
      <vt:lpstr>Wingdings</vt:lpstr>
      <vt:lpstr>3_ONRR-Internal</vt:lpstr>
      <vt:lpstr>4_ONRR-Internal</vt:lpstr>
      <vt:lpstr>5_ONRR-Internal</vt:lpstr>
      <vt:lpstr>Reporter Online Training Housekeeping</vt:lpstr>
      <vt:lpstr>Disclaimer</vt:lpstr>
      <vt:lpstr>FINANCIAL SERVICES</vt:lpstr>
      <vt:lpstr>Learning Objectives Federal Leases</vt:lpstr>
      <vt:lpstr>ONRR Invoices</vt:lpstr>
      <vt:lpstr>FIN Invoices</vt:lpstr>
      <vt:lpstr>FIN Invoices Lease Term Obligation Types</vt:lpstr>
      <vt:lpstr>FIN Invoices Minimum Royalty</vt:lpstr>
      <vt:lpstr>FIN Invoices Rent</vt:lpstr>
      <vt:lpstr>FIN Invoices Common Issues</vt:lpstr>
      <vt:lpstr>FIN Invoice Example Minimum Royalty</vt:lpstr>
      <vt:lpstr>INT Invoices</vt:lpstr>
      <vt:lpstr>Interest Regulation</vt:lpstr>
      <vt:lpstr>Interest Invoice</vt:lpstr>
      <vt:lpstr>Interest Invoice Interest rates and methods of calculation</vt:lpstr>
      <vt:lpstr>Interest Invoice Interest Calculation</vt:lpstr>
      <vt:lpstr>Running Balance Explanation</vt:lpstr>
      <vt:lpstr>Interest Invoice Obligation Due Dates</vt:lpstr>
      <vt:lpstr>Interest Invoice Enclosures</vt:lpstr>
      <vt:lpstr>Late Payment of Royalties Bill Summary Page</vt:lpstr>
      <vt:lpstr>Late Payment of Royalties Interest Schedule</vt:lpstr>
      <vt:lpstr>Late Payment of Royalties Late Payment Allocation</vt:lpstr>
      <vt:lpstr>Late Payment of FIN Invoice Interest Schedule</vt:lpstr>
      <vt:lpstr>INT Invoice Example Insufficient Estimate</vt:lpstr>
      <vt:lpstr>Insufficient Estimate Interest Schedule</vt:lpstr>
      <vt:lpstr>Insufficient Estimate Estimate Exception Bill Details</vt:lpstr>
      <vt:lpstr>Supplemental Information</vt:lpstr>
      <vt:lpstr>Adjustment Reason Code (ARC) 35 Agreement-Related Adjustments</vt:lpstr>
      <vt:lpstr>Agreement Example</vt:lpstr>
      <vt:lpstr>Cross Lease Netting (CLN)</vt:lpstr>
      <vt:lpstr>Cross Lease Netting Criteria</vt:lpstr>
      <vt:lpstr>Cross Lease Netting Example</vt:lpstr>
      <vt:lpstr>OTH Invoices</vt:lpstr>
      <vt:lpstr>OTH Invoices Types</vt:lpstr>
      <vt:lpstr>Liquidated Damages OTH Invoice</vt:lpstr>
      <vt:lpstr>Liquidated Damages Enclosed Letter</vt:lpstr>
      <vt:lpstr>Supplemental Actions Questions/Inquiries</vt:lpstr>
      <vt:lpstr>Review - Federal Portion</vt:lpstr>
      <vt:lpstr>Resources</vt:lpstr>
      <vt:lpstr>QUESTIONS</vt:lpstr>
      <vt:lpstr>INDIAN LEASE BILLING</vt:lpstr>
      <vt:lpstr>Learning Objectives</vt:lpstr>
      <vt:lpstr>INDIAN RENT 1 of 2</vt:lpstr>
      <vt:lpstr>INDIAN RENT 2 of 2</vt:lpstr>
      <vt:lpstr>REPORT INDIAN LEASES ON  2014</vt:lpstr>
      <vt:lpstr>INDIAN RECOUPMENT</vt:lpstr>
      <vt:lpstr>Indian Recoupment Regulation</vt:lpstr>
      <vt:lpstr>Indian Recoupment Rules</vt:lpstr>
      <vt:lpstr>Indian Over-recoupment (IOR) Invoice </vt:lpstr>
      <vt:lpstr>IOR Invoice Lines - Basic</vt:lpstr>
      <vt:lpstr>Indian Over Recoupment Explanation 1 of 2</vt:lpstr>
      <vt:lpstr>Indian Over Recoupment Explanation 2 of 2</vt:lpstr>
      <vt:lpstr>Bill Page for IOR Invoice</vt:lpstr>
      <vt:lpstr>Schedule Page</vt:lpstr>
      <vt:lpstr>TRIBAL RECOUPMENT</vt:lpstr>
      <vt:lpstr>30 CFR 1218.53, Paragraph (b)</vt:lpstr>
      <vt:lpstr>Recoupments against Tribal Leases Example 1 of 3</vt:lpstr>
      <vt:lpstr>Recoupments against Tribal Leases Example 2 of 3 - 2014 Reporting</vt:lpstr>
      <vt:lpstr>Recoupments against Tribal Leases Example 3 of 3 - Interest</vt:lpstr>
      <vt:lpstr>Major Portion Pricing (MPP)</vt:lpstr>
      <vt:lpstr>Indian Gas Major Portion</vt:lpstr>
      <vt:lpstr>Major Portion Pricing (Indian Gas Only)</vt:lpstr>
      <vt:lpstr>Major Portion Pricing (ARC 16)</vt:lpstr>
      <vt:lpstr>Major Portion Pricing (ARC 16) Interest</vt:lpstr>
      <vt:lpstr>Review - Indian Portion</vt:lpstr>
      <vt:lpstr>Supplemental Actions</vt:lpstr>
    </vt:vector>
  </TitlesOfParts>
  <Company>DOI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SERVICES</dc:title>
  <dc:creator>Sheets, Jessica E</dc:creator>
  <cp:lastModifiedBy>Kitchen, Kyle N (Federal)</cp:lastModifiedBy>
  <cp:revision>654</cp:revision>
  <cp:lastPrinted>2022-08-05T21:15:06Z</cp:lastPrinted>
  <dcterms:created xsi:type="dcterms:W3CDTF">2017-06-12T18:31:13Z</dcterms:created>
  <dcterms:modified xsi:type="dcterms:W3CDTF">2024-05-02T18:17:40Z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0x0101003790C1C204DC6342AE92625BB6ED8FC7</vt:lpwstr>
  </property>
</Properties>
</file>