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30"/>
  </p:notesMasterIdLst>
  <p:handoutMasterIdLst>
    <p:handoutMasterId r:id="rId31"/>
  </p:handoutMasterIdLst>
  <p:sldIdLst>
    <p:sldId id="604" r:id="rId5"/>
    <p:sldId id="256" r:id="rId6"/>
    <p:sldId id="257" r:id="rId7"/>
    <p:sldId id="258" r:id="rId8"/>
    <p:sldId id="259" r:id="rId9"/>
    <p:sldId id="260" r:id="rId10"/>
    <p:sldId id="603" r:id="rId11"/>
    <p:sldId id="263" r:id="rId12"/>
    <p:sldId id="264" r:id="rId13"/>
    <p:sldId id="266" r:id="rId14"/>
    <p:sldId id="281" r:id="rId15"/>
    <p:sldId id="261" r:id="rId16"/>
    <p:sldId id="262" r:id="rId17"/>
    <p:sldId id="276" r:id="rId18"/>
    <p:sldId id="267" r:id="rId19"/>
    <p:sldId id="278" r:id="rId20"/>
    <p:sldId id="279" r:id="rId21"/>
    <p:sldId id="280" r:id="rId22"/>
    <p:sldId id="600" r:id="rId23"/>
    <p:sldId id="602" r:id="rId24"/>
    <p:sldId id="271" r:id="rId25"/>
    <p:sldId id="272" r:id="rId26"/>
    <p:sldId id="268" r:id="rId27"/>
    <p:sldId id="269" r:id="rId28"/>
    <p:sldId id="273" r:id="rId29"/>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len, Sandra J" initials="ASJ" lastIdx="1" clrIdx="0">
    <p:extLst>
      <p:ext uri="{19B8F6BF-5375-455C-9EA6-DF929625EA0E}">
        <p15:presenceInfo xmlns:p15="http://schemas.microsoft.com/office/powerpoint/2012/main" userId="S::allensa@mms.gov::e6dc3eeb-6fe4-45af-843d-db974895ee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9428" autoAdjust="0"/>
  </p:normalViewPr>
  <p:slideViewPr>
    <p:cSldViewPr snapToGrid="0">
      <p:cViewPr varScale="1">
        <p:scale>
          <a:sx n="71" d="100"/>
          <a:sy n="71" d="100"/>
        </p:scale>
        <p:origin x="1326" y="54"/>
      </p:cViewPr>
      <p:guideLst/>
    </p:cSldViewPr>
  </p:slideViewPr>
  <p:outlineViewPr>
    <p:cViewPr>
      <p:scale>
        <a:sx n="33" d="100"/>
        <a:sy n="33" d="100"/>
      </p:scale>
      <p:origin x="0" y="-15486"/>
    </p:cViewPr>
  </p:outlineViewPr>
  <p:notesTextViewPr>
    <p:cViewPr>
      <p:scale>
        <a:sx n="1" d="1"/>
        <a:sy n="1" d="1"/>
      </p:scale>
      <p:origin x="0" y="0"/>
    </p:cViewPr>
  </p:notesTextViewPr>
  <p:notesViewPr>
    <p:cSldViewPr snapToGrid="0">
      <p:cViewPr>
        <p:scale>
          <a:sx n="100" d="100"/>
          <a:sy n="100" d="100"/>
        </p:scale>
        <p:origin x="2754" y="-52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Sessions</c:v>
                </c:pt>
              </c:strCache>
            </c:strRef>
          </c:tx>
          <c:dPt>
            <c:idx val="0"/>
            <c:bubble3D val="0"/>
            <c:spPr>
              <a:solidFill>
                <a:srgbClr val="534AAE"/>
              </a:solidFill>
              <a:ln w="19050">
                <a:solidFill>
                  <a:schemeClr val="lt1"/>
                </a:solidFill>
              </a:ln>
              <a:effectLst/>
            </c:spPr>
            <c:extLst>
              <c:ext xmlns:c16="http://schemas.microsoft.com/office/drawing/2014/chart" uri="{C3380CC4-5D6E-409C-BE32-E72D297353CC}">
                <c16:uniqueId val="{00000001-6724-4FE4-BCA3-CF9C0C19F6E4}"/>
              </c:ext>
            </c:extLst>
          </c:dPt>
          <c:dPt>
            <c:idx val="1"/>
            <c:bubble3D val="0"/>
            <c:spPr>
              <a:solidFill>
                <a:srgbClr val="52A5D4"/>
              </a:solidFill>
              <a:ln w="19050">
                <a:solidFill>
                  <a:schemeClr val="lt1"/>
                </a:solidFill>
              </a:ln>
              <a:effectLst/>
            </c:spPr>
            <c:extLst>
              <c:ext xmlns:c16="http://schemas.microsoft.com/office/drawing/2014/chart" uri="{C3380CC4-5D6E-409C-BE32-E72D297353CC}">
                <c16:uniqueId val="{00000003-6724-4FE4-BCA3-CF9C0C19F6E4}"/>
              </c:ext>
            </c:extLst>
          </c:dPt>
          <c:dPt>
            <c:idx val="2"/>
            <c:bubble3D val="0"/>
            <c:spPr>
              <a:solidFill>
                <a:srgbClr val="005024"/>
              </a:solidFill>
              <a:ln w="19050">
                <a:solidFill>
                  <a:schemeClr val="lt1"/>
                </a:solidFill>
              </a:ln>
              <a:effectLst/>
            </c:spPr>
            <c:extLst>
              <c:ext xmlns:c16="http://schemas.microsoft.com/office/drawing/2014/chart" uri="{C3380CC4-5D6E-409C-BE32-E72D297353CC}">
                <c16:uniqueId val="{00000005-6724-4FE4-BCA3-CF9C0C19F6E4}"/>
              </c:ext>
            </c:extLst>
          </c:dPt>
          <c:dPt>
            <c:idx val="3"/>
            <c:bubble3D val="0"/>
            <c:spPr>
              <a:solidFill>
                <a:srgbClr val="650D79"/>
              </a:solidFill>
              <a:ln w="19050">
                <a:solidFill>
                  <a:schemeClr val="lt1"/>
                </a:solidFill>
              </a:ln>
              <a:effectLst/>
            </c:spPr>
            <c:extLst>
              <c:ext xmlns:c16="http://schemas.microsoft.com/office/drawing/2014/chart" uri="{C3380CC4-5D6E-409C-BE32-E72D297353CC}">
                <c16:uniqueId val="{00000007-6724-4FE4-BCA3-CF9C0C19F6E4}"/>
              </c:ext>
            </c:extLst>
          </c:dPt>
          <c:dPt>
            <c:idx val="4"/>
            <c:bubble3D val="0"/>
            <c:spPr>
              <a:solidFill>
                <a:srgbClr val="ECB947"/>
              </a:solidFill>
              <a:ln w="19050">
                <a:solidFill>
                  <a:schemeClr val="lt1"/>
                </a:solidFill>
              </a:ln>
              <a:effectLst/>
            </c:spPr>
            <c:extLst>
              <c:ext xmlns:c16="http://schemas.microsoft.com/office/drawing/2014/chart" uri="{C3380CC4-5D6E-409C-BE32-E72D297353CC}">
                <c16:uniqueId val="{00000009-6724-4FE4-BCA3-CF9C0C19F6E4}"/>
              </c:ext>
            </c:extLst>
          </c:dPt>
          <c:dPt>
            <c:idx val="5"/>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B-6724-4FE4-BCA3-CF9C0C19F6E4}"/>
              </c:ext>
            </c:extLst>
          </c:dPt>
          <c:dPt>
            <c:idx val="6"/>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D-6724-4FE4-BCA3-CF9C0C19F6E4}"/>
              </c:ext>
            </c:extLst>
          </c:dPt>
          <c:dPt>
            <c:idx val="7"/>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F-6724-4FE4-BCA3-CF9C0C19F6E4}"/>
              </c:ext>
            </c:extLst>
          </c:dPt>
          <c:dPt>
            <c:idx val="8"/>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11-6724-4FE4-BCA3-CF9C0C19F6E4}"/>
              </c:ext>
            </c:extLst>
          </c:dPt>
          <c:dPt>
            <c:idx val="9"/>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13-6724-4FE4-BCA3-CF9C0C19F6E4}"/>
              </c:ext>
            </c:extLst>
          </c:dPt>
          <c:dLbls>
            <c:dLbl>
              <c:idx val="0"/>
              <c:layout>
                <c:manualLayout>
                  <c:x val="0.11061760219769719"/>
                  <c:y val="0.2438342252134455"/>
                </c:manualLayout>
              </c:layout>
              <c:showLegendKey val="0"/>
              <c:showVal val="1"/>
              <c:showCatName val="1"/>
              <c:showSerName val="0"/>
              <c:showPercent val="0"/>
              <c:showBubbleSize val="0"/>
              <c:extLst>
                <c:ext xmlns:c15="http://schemas.microsoft.com/office/drawing/2012/chart" uri="{CE6537A1-D6FC-4f65-9D91-7224C49458BB}">
                  <c15:layout>
                    <c:manualLayout>
                      <c:w val="0.30192952314586763"/>
                      <c:h val="8.5986974305777703E-2"/>
                    </c:manualLayout>
                  </c15:layout>
                </c:ext>
                <c:ext xmlns:c16="http://schemas.microsoft.com/office/drawing/2014/chart" uri="{C3380CC4-5D6E-409C-BE32-E72D297353CC}">
                  <c16:uniqueId val="{00000001-6724-4FE4-BCA3-CF9C0C19F6E4}"/>
                </c:ext>
              </c:extLst>
            </c:dLbl>
            <c:dLbl>
              <c:idx val="1"/>
              <c:layout>
                <c:manualLayout>
                  <c:x val="-0.13750000000000001"/>
                  <c:y val="4.062500000000000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724-4FE4-BCA3-CF9C0C19F6E4}"/>
                </c:ext>
              </c:extLst>
            </c:dLbl>
            <c:dLbl>
              <c:idx val="2"/>
              <c:layout>
                <c:manualLayout>
                  <c:x val="-0.24374999999999999"/>
                  <c:y val="8.125000000000000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724-4FE4-BCA3-CF9C0C19F6E4}"/>
                </c:ext>
              </c:extLst>
            </c:dLbl>
            <c:dLbl>
              <c:idx val="3"/>
              <c:layout>
                <c:manualLayout>
                  <c:x val="-0.28749999999999998"/>
                  <c:y val="4.062500000000000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724-4FE4-BCA3-CF9C0C19F6E4}"/>
                </c:ext>
              </c:extLst>
            </c:dLbl>
            <c:dLbl>
              <c:idx val="4"/>
              <c:layout>
                <c:manualLayout>
                  <c:x val="-0.34583333333333333"/>
                  <c:y val="-9.3750000000000291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724-4FE4-BCA3-CF9C0C19F6E4}"/>
                </c:ext>
              </c:extLst>
            </c:dLbl>
            <c:dLbl>
              <c:idx val="5"/>
              <c:layout>
                <c:manualLayout>
                  <c:x val="0.13050838791300068"/>
                  <c:y val="-0.10956393340648214"/>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724-4FE4-BCA3-CF9C0C19F6E4}"/>
                </c:ext>
              </c:extLst>
            </c:dLbl>
            <c:dLbl>
              <c:idx val="6"/>
              <c:layout>
                <c:manualLayout>
                  <c:x val="0.16923240698079559"/>
                  <c:y val="-6.1572116726334856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724-4FE4-BCA3-CF9C0C19F6E4}"/>
                </c:ext>
              </c:extLst>
            </c:dLbl>
            <c:dLbl>
              <c:idx val="7"/>
              <c:layout>
                <c:manualLayout>
                  <c:x val="0.19830615596061379"/>
                  <c:y val="-1.895975469562568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724-4FE4-BCA3-CF9C0C19F6E4}"/>
                </c:ext>
              </c:extLst>
            </c:dLbl>
            <c:dLbl>
              <c:idx val="8"/>
              <c:layout>
                <c:manualLayout>
                  <c:x val="0.31777639347541869"/>
                  <c:y val="2.824740566487699E-2"/>
                </c:manualLayout>
              </c:layout>
              <c:spPr>
                <a:noFill/>
                <a:ln>
                  <a:noFill/>
                </a:ln>
                <a:effectLst/>
              </c:spPr>
              <c:txPr>
                <a:bodyPr rot="0" spcFirstLastPara="1" vertOverflow="ellipsis" vert="horz" wrap="square" lIns="38100" tIns="19050" rIns="38100" bIns="19050" anchor="ctr" anchorCtr="0">
                  <a:noAutofit/>
                </a:bodyPr>
                <a:lstStyle/>
                <a:p>
                  <a:pPr algn="l">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5586466535433067"/>
                      <c:h val="7.3499999999999996E-2"/>
                    </c:manualLayout>
                  </c15:layout>
                </c:ext>
                <c:ext xmlns:c16="http://schemas.microsoft.com/office/drawing/2014/chart" uri="{C3380CC4-5D6E-409C-BE32-E72D297353CC}">
                  <c16:uniqueId val="{00000011-6724-4FE4-BCA3-CF9C0C19F6E4}"/>
                </c:ext>
              </c:extLst>
            </c:dLbl>
            <c:dLbl>
              <c:idx val="9"/>
              <c:layout>
                <c:manualLayout>
                  <c:x val="0.35472583409029124"/>
                  <c:y val="9.1386949370699896E-2"/>
                </c:manualLayout>
              </c:layout>
              <c:spPr>
                <a:noFill/>
                <a:ln>
                  <a:noFill/>
                </a:ln>
                <a:effectLst/>
              </c:spPr>
              <c:txPr>
                <a:bodyPr rot="0" spcFirstLastPara="1" vertOverflow="ellipsis" vert="horz" wrap="square" lIns="38100" tIns="19050" rIns="38100" bIns="19050" anchor="ctr" anchorCtr="0">
                  <a:noAutofit/>
                </a:bodyPr>
                <a:lstStyle/>
                <a:p>
                  <a:pPr algn="l">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5724999999999998"/>
                      <c:h val="6.4124999999999988E-2"/>
                    </c:manualLayout>
                  </c15:layout>
                </c:ext>
                <c:ext xmlns:c16="http://schemas.microsoft.com/office/drawing/2014/chart" uri="{C3380CC4-5D6E-409C-BE32-E72D297353CC}">
                  <c16:uniqueId val="{00000013-6724-4FE4-BCA3-CF9C0C19F6E4}"/>
                </c:ext>
              </c:extLst>
            </c:dLbl>
            <c:spPr>
              <a:noFill/>
              <a:ln>
                <a:noFill/>
              </a:ln>
              <a:effectLst/>
            </c:spPr>
            <c:txPr>
              <a:bodyPr rot="0" spcFirstLastPara="1" vertOverflow="ellipsis" vert="horz" wrap="square" lIns="38100" tIns="19050" rIns="38100" bIns="19050" anchor="ctr" anchorCtr="0">
                <a:spAutoFit/>
              </a:bodyPr>
              <a:lstStyle/>
              <a:p>
                <a:pPr algn="l">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Sheet1!$A$2:$A$11</c:f>
              <c:strCache>
                <c:ptCount val="10"/>
                <c:pt idx="0">
                  <c:v>How Revenue Works</c:v>
                </c:pt>
                <c:pt idx="1">
                  <c:v>Home</c:v>
                </c:pt>
                <c:pt idx="2">
                  <c:v>Downloads</c:v>
                </c:pt>
                <c:pt idx="3">
                  <c:v>Query Data</c:v>
                </c:pt>
                <c:pt idx="4">
                  <c:v>Explore</c:v>
                </c:pt>
                <c:pt idx="5">
                  <c:v>Glossary</c:v>
                </c:pt>
                <c:pt idx="6">
                  <c:v>Fact Sheet</c:v>
                </c:pt>
                <c:pt idx="7">
                  <c:v>About</c:v>
                </c:pt>
                <c:pt idx="8">
                  <c:v>Pattern Library</c:v>
                </c:pt>
                <c:pt idx="9">
                  <c:v>Search Results</c:v>
                </c:pt>
              </c:strCache>
            </c:strRef>
          </c:cat>
          <c:val>
            <c:numRef>
              <c:f>Sheet1!$B$2:$B$11</c:f>
              <c:numCache>
                <c:formatCode>#,##0</c:formatCode>
                <c:ptCount val="10"/>
                <c:pt idx="0">
                  <c:v>2741</c:v>
                </c:pt>
                <c:pt idx="1">
                  <c:v>1089</c:v>
                </c:pt>
                <c:pt idx="2">
                  <c:v>184</c:v>
                </c:pt>
                <c:pt idx="3">
                  <c:v>140</c:v>
                </c:pt>
                <c:pt idx="4">
                  <c:v>104</c:v>
                </c:pt>
                <c:pt idx="5">
                  <c:v>10</c:v>
                </c:pt>
                <c:pt idx="6">
                  <c:v>7</c:v>
                </c:pt>
                <c:pt idx="7">
                  <c:v>4</c:v>
                </c:pt>
                <c:pt idx="8">
                  <c:v>2</c:v>
                </c:pt>
                <c:pt idx="9">
                  <c:v>1</c:v>
                </c:pt>
              </c:numCache>
            </c:numRef>
          </c:val>
          <c:extLst>
            <c:ext xmlns:c16="http://schemas.microsoft.com/office/drawing/2014/chart" uri="{C3380CC4-5D6E-409C-BE32-E72D297353CC}">
              <c16:uniqueId val="{00000014-6724-4FE4-BCA3-CF9C0C19F6E4}"/>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EA49AF-0B1A-4340-BFF7-4072EA34EAF8}"/>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C2F470D-DE35-4689-9C65-B06B2A0B9DF1}"/>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3C052859-9361-4211-A13D-A3C8A8C16BF3}" type="datetimeFigureOut">
              <a:rPr lang="en-US" smtClean="0"/>
              <a:t>3/29/2022</a:t>
            </a:fld>
            <a:endParaRPr lang="en-US"/>
          </a:p>
        </p:txBody>
      </p:sp>
      <p:sp>
        <p:nvSpPr>
          <p:cNvPr id="4" name="Footer Placeholder 3">
            <a:extLst>
              <a:ext uri="{FF2B5EF4-FFF2-40B4-BE49-F238E27FC236}">
                <a16:creationId xmlns:a16="http://schemas.microsoft.com/office/drawing/2014/main" id="{ECCF5911-88D6-457A-9747-1836D4042929}"/>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5C335A5-D07A-4295-92B2-B0856936751E}"/>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D8F6A06E-DCC6-49B9-B3EC-98AD9654689E}" type="slidenum">
              <a:rPr lang="en-US" smtClean="0"/>
              <a:t>‹#›</a:t>
            </a:fld>
            <a:endParaRPr lang="en-US"/>
          </a:p>
        </p:txBody>
      </p:sp>
    </p:spTree>
    <p:extLst>
      <p:ext uri="{BB962C8B-B14F-4D97-AF65-F5344CB8AC3E}">
        <p14:creationId xmlns:p14="http://schemas.microsoft.com/office/powerpoint/2010/main" val="241497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383" cy="471348"/>
          </a:xfrm>
          <a:prstGeom prst="rect">
            <a:avLst/>
          </a:prstGeom>
        </p:spPr>
        <p:txBody>
          <a:bodyPr vert="horz" lIns="92464" tIns="46232" rIns="92464" bIns="46232" rtlCol="0"/>
          <a:lstStyle>
            <a:lvl1pPr algn="l">
              <a:defRPr sz="1200"/>
            </a:lvl1pPr>
          </a:lstStyle>
          <a:p>
            <a:endParaRPr lang="en-US"/>
          </a:p>
        </p:txBody>
      </p:sp>
      <p:sp>
        <p:nvSpPr>
          <p:cNvPr id="3" name="Date Placeholder 2"/>
          <p:cNvSpPr>
            <a:spLocks noGrp="1"/>
          </p:cNvSpPr>
          <p:nvPr>
            <p:ph type="dt" idx="1"/>
          </p:nvPr>
        </p:nvSpPr>
        <p:spPr>
          <a:xfrm>
            <a:off x="4022485" y="0"/>
            <a:ext cx="3078383" cy="471348"/>
          </a:xfrm>
          <a:prstGeom prst="rect">
            <a:avLst/>
          </a:prstGeom>
        </p:spPr>
        <p:txBody>
          <a:bodyPr vert="horz" lIns="92464" tIns="46232" rIns="92464" bIns="46232" rtlCol="0"/>
          <a:lstStyle>
            <a:lvl1pPr algn="r">
              <a:defRPr sz="1200"/>
            </a:lvl1pPr>
          </a:lstStyle>
          <a:p>
            <a:fld id="{B5391A69-9EDF-49F9-A9B7-CC163709FB17}" type="datetimeFigureOut">
              <a:rPr lang="en-US" smtClean="0"/>
              <a:t>3/29/2022</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2464" tIns="46232" rIns="92464" bIns="46232" rtlCol="0" anchor="ctr"/>
          <a:lstStyle/>
          <a:p>
            <a:endParaRPr lang="en-US"/>
          </a:p>
        </p:txBody>
      </p:sp>
      <p:sp>
        <p:nvSpPr>
          <p:cNvPr id="5" name="Notes Placeholder 4"/>
          <p:cNvSpPr>
            <a:spLocks noGrp="1"/>
          </p:cNvSpPr>
          <p:nvPr>
            <p:ph type="body" sz="quarter" idx="3"/>
          </p:nvPr>
        </p:nvSpPr>
        <p:spPr>
          <a:xfrm>
            <a:off x="710891" y="4517883"/>
            <a:ext cx="5680693" cy="3697033"/>
          </a:xfrm>
          <a:prstGeom prst="rect">
            <a:avLst/>
          </a:prstGeom>
        </p:spPr>
        <p:txBody>
          <a:bodyPr vert="horz" lIns="92464" tIns="46232" rIns="92464" bIns="4623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128"/>
            <a:ext cx="3078383" cy="471348"/>
          </a:xfrm>
          <a:prstGeom prst="rect">
            <a:avLst/>
          </a:prstGeom>
        </p:spPr>
        <p:txBody>
          <a:bodyPr vert="horz" lIns="92464" tIns="46232" rIns="92464" bIns="46232" rtlCol="0" anchor="b"/>
          <a:lstStyle>
            <a:lvl1pPr algn="l">
              <a:defRPr sz="1200"/>
            </a:lvl1pPr>
          </a:lstStyle>
          <a:p>
            <a:endParaRPr lang="en-US"/>
          </a:p>
        </p:txBody>
      </p:sp>
      <p:sp>
        <p:nvSpPr>
          <p:cNvPr id="7" name="Slide Number Placeholder 6"/>
          <p:cNvSpPr>
            <a:spLocks noGrp="1"/>
          </p:cNvSpPr>
          <p:nvPr>
            <p:ph type="sldNum" sz="quarter" idx="5"/>
          </p:nvPr>
        </p:nvSpPr>
        <p:spPr>
          <a:xfrm>
            <a:off x="4022485" y="8917128"/>
            <a:ext cx="3078383" cy="471348"/>
          </a:xfrm>
          <a:prstGeom prst="rect">
            <a:avLst/>
          </a:prstGeom>
        </p:spPr>
        <p:txBody>
          <a:bodyPr vert="horz" lIns="92464" tIns="46232" rIns="92464" bIns="46232" rtlCol="0" anchor="b"/>
          <a:lstStyle>
            <a:lvl1pPr algn="r">
              <a:defRPr sz="1200"/>
            </a:lvl1pPr>
          </a:lstStyle>
          <a:p>
            <a:fld id="{D44E18F1-5364-411E-A984-931AD70E4D32}" type="slidenum">
              <a:rPr lang="en-US" smtClean="0"/>
              <a:t>‹#›</a:t>
            </a:fld>
            <a:endParaRPr lang="en-US"/>
          </a:p>
        </p:txBody>
      </p:sp>
    </p:spTree>
    <p:extLst>
      <p:ext uri="{BB962C8B-B14F-4D97-AF65-F5344CB8AC3E}">
        <p14:creationId xmlns:p14="http://schemas.microsoft.com/office/powerpoint/2010/main" val="3004639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4E18F1-5364-411E-A984-931AD70E4D32}" type="slidenum">
              <a:rPr lang="en-US" smtClean="0"/>
              <a:t>1</a:t>
            </a:fld>
            <a:endParaRPr lang="en-US"/>
          </a:p>
        </p:txBody>
      </p:sp>
    </p:spTree>
    <p:extLst>
      <p:ext uri="{BB962C8B-B14F-4D97-AF65-F5344CB8AC3E}">
        <p14:creationId xmlns:p14="http://schemas.microsoft.com/office/powerpoint/2010/main" val="1706363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tabLst>
                <a:tab pos="332293" algn="l"/>
              </a:tabLst>
            </a:pPr>
            <a:r>
              <a:rPr lang="en-US" altLang="en-US" dirty="0"/>
              <a:t>This is an example of making an adjustment resulting in an overpayment.  ONRR prefers that you do your adjustments along with other Royalty reporting versus establishing a recoupable balance.  Instead of sending a negative 2014 (which creates a credit), many adjustments can be combined with a new/positive 2014 to simply reduce what is owed. </a:t>
            </a:r>
          </a:p>
          <a:p>
            <a:pPr>
              <a:lnSpc>
                <a:spcPct val="90000"/>
              </a:lnSpc>
              <a:tabLst>
                <a:tab pos="332293" algn="l"/>
              </a:tabLst>
            </a:pPr>
            <a:endParaRPr lang="en-US" altLang="en-US" dirty="0"/>
          </a:p>
          <a:p>
            <a:pPr>
              <a:lnSpc>
                <a:spcPct val="90000"/>
              </a:lnSpc>
              <a:tabLst>
                <a:tab pos="332293" algn="l"/>
              </a:tabLst>
            </a:pPr>
            <a:r>
              <a:rPr lang="en-US" altLang="en-US" dirty="0"/>
              <a:t>This saves time and money (human resources) versus establishing and tracking credits/refunds.</a:t>
            </a:r>
          </a:p>
          <a:p>
            <a:pPr>
              <a:lnSpc>
                <a:spcPct val="90000"/>
              </a:lnSpc>
              <a:tabLst>
                <a:tab pos="332293" algn="l"/>
              </a:tabLst>
            </a:pPr>
            <a:endParaRPr lang="en-US" altLang="en-US" dirty="0"/>
          </a:p>
          <a:p>
            <a:pPr>
              <a:lnSpc>
                <a:spcPct val="90000"/>
              </a:lnSpc>
              <a:tabLst>
                <a:tab pos="332293" algn="l"/>
              </a:tabLst>
            </a:pPr>
            <a:r>
              <a:rPr lang="en-US" altLang="en-US" dirty="0"/>
              <a:t>The first 2 lines of the document in this example is your March 2018 reversal/re-book.  The 3</a:t>
            </a:r>
            <a:r>
              <a:rPr lang="en-US" altLang="en-US" baseline="30000" dirty="0"/>
              <a:t>rd</a:t>
            </a:r>
            <a:r>
              <a:rPr lang="en-US" altLang="en-US" dirty="0"/>
              <a:t> line is the Current reporting for July 2020.  In this case the July 2020 Royalties due is more than the reversal/rebook so the payor would pay the difference.  </a:t>
            </a:r>
          </a:p>
          <a:p>
            <a:pPr>
              <a:lnSpc>
                <a:spcPct val="90000"/>
              </a:lnSpc>
              <a:tabLst>
                <a:tab pos="332293" algn="l"/>
              </a:tabLst>
            </a:pPr>
            <a:endParaRPr lang="en-US" altLang="en-US" dirty="0"/>
          </a:p>
          <a:p>
            <a:pPr>
              <a:lnSpc>
                <a:spcPct val="90000"/>
              </a:lnSpc>
              <a:tabLst>
                <a:tab pos="332293" algn="l"/>
              </a:tabLst>
            </a:pPr>
            <a:r>
              <a:rPr lang="en-US" altLang="en-US" dirty="0"/>
              <a:t>Exception: Audit adjustments must be sent on the CMP-2014. Compliance requests shouldn’t be combined with monthly reporting – if an Override is required, this may slow down the approval process (and then the monthly reporting may be late). </a:t>
            </a:r>
          </a:p>
          <a:p>
            <a:endParaRPr lang="en-US" dirty="0"/>
          </a:p>
        </p:txBody>
      </p:sp>
      <p:sp>
        <p:nvSpPr>
          <p:cNvPr id="4" name="Slide Number Placeholder 3"/>
          <p:cNvSpPr>
            <a:spLocks noGrp="1"/>
          </p:cNvSpPr>
          <p:nvPr>
            <p:ph type="sldNum" sz="quarter" idx="5"/>
          </p:nvPr>
        </p:nvSpPr>
        <p:spPr/>
        <p:txBody>
          <a:bodyPr/>
          <a:lstStyle/>
          <a:p>
            <a:fld id="{D44E18F1-5364-411E-A984-931AD70E4D32}" type="slidenum">
              <a:rPr lang="en-US" smtClean="0"/>
              <a:t>10</a:t>
            </a:fld>
            <a:endParaRPr lang="en-US"/>
          </a:p>
        </p:txBody>
      </p:sp>
    </p:spTree>
    <p:extLst>
      <p:ext uri="{BB962C8B-B14F-4D97-AF65-F5344CB8AC3E}">
        <p14:creationId xmlns:p14="http://schemas.microsoft.com/office/powerpoint/2010/main" val="1028457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payors are adjusting reporting and the reversals are more than the re-books and you are not combining with regular reporting, you will need to set up a TC50 even on a CMP document.  We cannot override this error.  </a:t>
            </a:r>
          </a:p>
          <a:p>
            <a:endParaRPr lang="en-US" dirty="0"/>
          </a:p>
          <a:p>
            <a:r>
              <a:rPr lang="en-US" dirty="0"/>
              <a:t>The only way we could override this error is if you are reversing a whole document that has not been paid or the money is at ONRR and has not been disbursed.  </a:t>
            </a:r>
          </a:p>
          <a:p>
            <a:endParaRPr lang="en-US" dirty="0"/>
          </a:p>
          <a:p>
            <a:r>
              <a:rPr lang="en-US" dirty="0"/>
              <a:t>If payors are making corrections on a CMP and they owe money to ONRR and have recoupable balances that have been previously established, there is nothing in the regulations that states you cannot use the balances towards the money owed if they have current revenue (Positive PPAs) to recoup against.  </a:t>
            </a:r>
          </a:p>
        </p:txBody>
      </p:sp>
      <p:sp>
        <p:nvSpPr>
          <p:cNvPr id="4" name="Slide Number Placeholder 3"/>
          <p:cNvSpPr>
            <a:spLocks noGrp="1"/>
          </p:cNvSpPr>
          <p:nvPr>
            <p:ph type="sldNum" sz="quarter" idx="5"/>
          </p:nvPr>
        </p:nvSpPr>
        <p:spPr/>
        <p:txBody>
          <a:bodyPr/>
          <a:lstStyle/>
          <a:p>
            <a:fld id="{D44E18F1-5364-411E-A984-931AD70E4D32}" type="slidenum">
              <a:rPr lang="en-US" smtClean="0"/>
              <a:t>11</a:t>
            </a:fld>
            <a:endParaRPr lang="en-US"/>
          </a:p>
        </p:txBody>
      </p:sp>
    </p:spTree>
    <p:extLst>
      <p:ext uri="{BB962C8B-B14F-4D97-AF65-F5344CB8AC3E}">
        <p14:creationId xmlns:p14="http://schemas.microsoft.com/office/powerpoint/2010/main" val="4185577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Garamond" panose="02020404030301010803" pitchFamily="18" charset="0"/>
              </a:rPr>
              <a:t>Example:  Payor sent 2014 reporting to the lease only, when it should have been reported to the lease + agreement. The volumes/values in this example did not change.</a:t>
            </a:r>
          </a:p>
          <a:p>
            <a:endParaRPr lang="en-US" altLang="en-US" dirty="0">
              <a:latin typeface="Garamond" panose="02020404030301010803" pitchFamily="18" charset="0"/>
            </a:endParaRPr>
          </a:p>
          <a:p>
            <a:r>
              <a:rPr lang="en-US" altLang="en-US" dirty="0">
                <a:latin typeface="Garamond" panose="02020404030301010803" pitchFamily="18" charset="0"/>
              </a:rPr>
              <a:t>First Step:  Go to the Data Warehouse and find the original line (do not use your own history).</a:t>
            </a:r>
          </a:p>
          <a:p>
            <a:r>
              <a:rPr lang="en-US" altLang="en-US" dirty="0">
                <a:latin typeface="Garamond" panose="02020404030301010803" pitchFamily="18" charset="0"/>
              </a:rPr>
              <a:t>Second Step:  Reverse your original line using the appropriate adjustment reason code.</a:t>
            </a:r>
          </a:p>
          <a:p>
            <a:r>
              <a:rPr lang="en-US" altLang="en-US" dirty="0">
                <a:latin typeface="Garamond" panose="02020404030301010803" pitchFamily="18" charset="0"/>
              </a:rPr>
              <a:t>Third Step:  Rebook your line ensuring that you use the same adjustment reason code as your reversal line.</a:t>
            </a:r>
          </a:p>
          <a:p>
            <a:endParaRPr lang="en-US" dirty="0"/>
          </a:p>
        </p:txBody>
      </p:sp>
      <p:sp>
        <p:nvSpPr>
          <p:cNvPr id="4" name="Slide Number Placeholder 3"/>
          <p:cNvSpPr>
            <a:spLocks noGrp="1"/>
          </p:cNvSpPr>
          <p:nvPr>
            <p:ph type="sldNum" sz="quarter" idx="5"/>
          </p:nvPr>
        </p:nvSpPr>
        <p:spPr/>
        <p:txBody>
          <a:bodyPr/>
          <a:lstStyle/>
          <a:p>
            <a:fld id="{D44E18F1-5364-411E-A984-931AD70E4D32}" type="slidenum">
              <a:rPr lang="en-US" smtClean="0"/>
              <a:t>12</a:t>
            </a:fld>
            <a:endParaRPr lang="en-US"/>
          </a:p>
        </p:txBody>
      </p:sp>
    </p:spTree>
    <p:extLst>
      <p:ext uri="{BB962C8B-B14F-4D97-AF65-F5344CB8AC3E}">
        <p14:creationId xmlns:p14="http://schemas.microsoft.com/office/powerpoint/2010/main" val="542314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Garamond" panose="02020404030301010803" pitchFamily="18" charset="0"/>
              </a:rPr>
              <a:t>Example:  Increasing the price of reported oil. This results in a higher Sales Value and therefore a higher Royalty Value.</a:t>
            </a:r>
          </a:p>
          <a:p>
            <a:endParaRPr lang="en-US" altLang="en-US" dirty="0">
              <a:latin typeface="Garamond" panose="02020404030301010803" pitchFamily="18" charset="0"/>
            </a:endParaRPr>
          </a:p>
          <a:p>
            <a:r>
              <a:rPr lang="en-US" altLang="en-US" dirty="0">
                <a:latin typeface="Garamond" panose="02020404030301010803" pitchFamily="18" charset="0"/>
              </a:rPr>
              <a:t>First Step:  Go to the Data Warehouse and find the original line (do not use your own history).</a:t>
            </a:r>
          </a:p>
          <a:p>
            <a:r>
              <a:rPr lang="en-US" altLang="en-US" dirty="0">
                <a:latin typeface="Garamond" panose="02020404030301010803" pitchFamily="18" charset="0"/>
              </a:rPr>
              <a:t>Second Step:  Reverse your original line using the appropriate adjustment reason code.</a:t>
            </a:r>
          </a:p>
          <a:p>
            <a:r>
              <a:rPr lang="en-US" altLang="en-US" dirty="0">
                <a:latin typeface="Garamond" panose="02020404030301010803" pitchFamily="18" charset="0"/>
              </a:rPr>
              <a:t>Third Step:  Rebook your line ensuring that you use the same adjustment reason code as your reversal line.</a:t>
            </a:r>
          </a:p>
          <a:p>
            <a:r>
              <a:rPr lang="en-US" altLang="en-US" dirty="0">
                <a:latin typeface="Garamond" panose="02020404030301010803" pitchFamily="18" charset="0"/>
              </a:rPr>
              <a:t>Fourth Step: Send the additional payment due: $125.00.</a:t>
            </a:r>
          </a:p>
          <a:p>
            <a:pPr defTabSz="924641">
              <a:defRPr/>
            </a:pPr>
            <a:endParaRPr lang="en-US" dirty="0"/>
          </a:p>
          <a:p>
            <a:endParaRPr lang="en-US" dirty="0"/>
          </a:p>
        </p:txBody>
      </p:sp>
      <p:sp>
        <p:nvSpPr>
          <p:cNvPr id="4" name="Slide Number Placeholder 3"/>
          <p:cNvSpPr>
            <a:spLocks noGrp="1"/>
          </p:cNvSpPr>
          <p:nvPr>
            <p:ph type="sldNum" sz="quarter" idx="5"/>
          </p:nvPr>
        </p:nvSpPr>
        <p:spPr/>
        <p:txBody>
          <a:bodyPr/>
          <a:lstStyle/>
          <a:p>
            <a:fld id="{D44E18F1-5364-411E-A984-931AD70E4D32}" type="slidenum">
              <a:rPr lang="en-US" smtClean="0"/>
              <a:t>13</a:t>
            </a:fld>
            <a:endParaRPr lang="en-US"/>
          </a:p>
        </p:txBody>
      </p:sp>
    </p:spTree>
    <p:extLst>
      <p:ext uri="{BB962C8B-B14F-4D97-AF65-F5344CB8AC3E}">
        <p14:creationId xmlns:p14="http://schemas.microsoft.com/office/powerpoint/2010/main" val="1872895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Garamond" pitchFamily="18" charset="0"/>
              </a:rPr>
              <a:t>Example:  Reducing the Sales Volume reported. This results in a lower Sales Value and therefore a lower Royalty Value.</a:t>
            </a:r>
          </a:p>
          <a:p>
            <a:endParaRPr lang="en-US" altLang="en-US" dirty="0">
              <a:latin typeface="Garamond" pitchFamily="18" charset="0"/>
            </a:endParaRPr>
          </a:p>
          <a:p>
            <a:r>
              <a:rPr lang="en-US" altLang="en-US" dirty="0">
                <a:latin typeface="Garamond" pitchFamily="18" charset="0"/>
              </a:rPr>
              <a:t>First Step:  Go to the Data Warehouse and find the original line (do not use your own history).</a:t>
            </a:r>
          </a:p>
          <a:p>
            <a:r>
              <a:rPr lang="en-US" altLang="en-US" dirty="0">
                <a:latin typeface="Garamond" pitchFamily="18" charset="0"/>
              </a:rPr>
              <a:t>Second Step:  Reverse your original line using the appropriate adjustment reason code.</a:t>
            </a:r>
          </a:p>
          <a:p>
            <a:r>
              <a:rPr lang="en-US" altLang="en-US" dirty="0">
                <a:latin typeface="Garamond" pitchFamily="18" charset="0"/>
              </a:rPr>
              <a:t>Third Step:  Rebook your line ensuring that you use the same adjustment reason code as your reversal line.</a:t>
            </a:r>
          </a:p>
          <a:p>
            <a:r>
              <a:rPr lang="en-US" altLang="en-US" dirty="0">
                <a:latin typeface="Garamond" pitchFamily="18" charset="0"/>
              </a:rPr>
              <a:t>Fourth Step: Establish a recoupable balance using TC50 for the overpayment.</a:t>
            </a:r>
          </a:p>
          <a:p>
            <a:endParaRPr lang="en-US" dirty="0"/>
          </a:p>
        </p:txBody>
      </p:sp>
      <p:sp>
        <p:nvSpPr>
          <p:cNvPr id="4" name="Slide Number Placeholder 3"/>
          <p:cNvSpPr>
            <a:spLocks noGrp="1"/>
          </p:cNvSpPr>
          <p:nvPr>
            <p:ph type="sldNum" sz="quarter" idx="5"/>
          </p:nvPr>
        </p:nvSpPr>
        <p:spPr/>
        <p:txBody>
          <a:bodyPr/>
          <a:lstStyle/>
          <a:p>
            <a:fld id="{9CECD3CE-37E9-424F-A280-4C1A3E23DA8D}" type="slidenum">
              <a:rPr lang="en-US" smtClean="0"/>
              <a:t>14</a:t>
            </a:fld>
            <a:endParaRPr lang="en-US"/>
          </a:p>
        </p:txBody>
      </p:sp>
    </p:spTree>
    <p:extLst>
      <p:ext uri="{BB962C8B-B14F-4D97-AF65-F5344CB8AC3E}">
        <p14:creationId xmlns:p14="http://schemas.microsoft.com/office/powerpoint/2010/main" val="1505755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tabLst>
                <a:tab pos="336015" algn="l"/>
              </a:tabLst>
            </a:pPr>
            <a:r>
              <a:rPr lang="en-US" altLang="en-US" b="1" dirty="0">
                <a:latin typeface="Garamond" pitchFamily="18" charset="0"/>
              </a:rPr>
              <a:t>ONRR</a:t>
            </a:r>
            <a:r>
              <a:rPr lang="en-US" altLang="en-US" dirty="0">
                <a:latin typeface="Garamond" pitchFamily="18" charset="0"/>
              </a:rPr>
              <a:t> cannot </a:t>
            </a:r>
            <a:r>
              <a:rPr lang="en-US" altLang="en-US" b="1" dirty="0">
                <a:latin typeface="Garamond" pitchFamily="18" charset="0"/>
              </a:rPr>
              <a:t>refund</a:t>
            </a:r>
            <a:r>
              <a:rPr lang="en-US" altLang="en-US" dirty="0">
                <a:latin typeface="Garamond" pitchFamily="18" charset="0"/>
              </a:rPr>
              <a:t> Indian payments; therefore, be very careful when you report and pay Indian leases.</a:t>
            </a:r>
          </a:p>
          <a:p>
            <a:pPr>
              <a:lnSpc>
                <a:spcPct val="90000"/>
              </a:lnSpc>
              <a:tabLst>
                <a:tab pos="336015" algn="l"/>
              </a:tabLst>
            </a:pPr>
            <a:endParaRPr lang="en-US" altLang="en-US" b="1" dirty="0">
              <a:latin typeface="Garamond" pitchFamily="18" charset="0"/>
            </a:endParaRPr>
          </a:p>
          <a:p>
            <a:pPr>
              <a:lnSpc>
                <a:spcPct val="90000"/>
              </a:lnSpc>
              <a:tabLst>
                <a:tab pos="336015" algn="l"/>
              </a:tabLst>
            </a:pPr>
            <a:r>
              <a:rPr lang="en-US" altLang="en-US" dirty="0">
                <a:latin typeface="Garamond" pitchFamily="18" charset="0"/>
              </a:rPr>
              <a:t>Overpayments that were also over-reported are corrected by establishing a recoupable balance (TC50) in the amount of the overpayment. Then, you can recoup those overpayments against net current revenues (TC51). </a:t>
            </a:r>
          </a:p>
          <a:p>
            <a:pPr>
              <a:lnSpc>
                <a:spcPct val="90000"/>
              </a:lnSpc>
              <a:tabLst>
                <a:tab pos="336015" algn="l"/>
              </a:tabLst>
            </a:pPr>
            <a:endParaRPr lang="en-US" altLang="en-US" b="1" dirty="0">
              <a:latin typeface="Garamond" pitchFamily="18" charset="0"/>
            </a:endParaRPr>
          </a:p>
          <a:p>
            <a:pPr>
              <a:lnSpc>
                <a:spcPct val="90000"/>
              </a:lnSpc>
              <a:tabLst>
                <a:tab pos="336015" algn="l"/>
              </a:tabLst>
            </a:pPr>
            <a:r>
              <a:rPr lang="en-US" altLang="en-US" sz="1400" b="1" dirty="0">
                <a:latin typeface="Garamond" pitchFamily="18" charset="0"/>
              </a:rPr>
              <a:t>NOTE:  If you are going to transfer Indian estimates or recoupable balances, you must contact your Royalty Reporting analyst to perform this action for you.  Reporters/Payors are not allowed to transfer the balances.  There are procedures that we must follow for this to be accomplished.  </a:t>
            </a:r>
            <a:endParaRPr lang="en-US" altLang="en-US" dirty="0"/>
          </a:p>
          <a:p>
            <a:endParaRPr lang="en-US" dirty="0"/>
          </a:p>
        </p:txBody>
      </p:sp>
      <p:sp>
        <p:nvSpPr>
          <p:cNvPr id="4" name="Slide Number Placeholder 3"/>
          <p:cNvSpPr>
            <a:spLocks noGrp="1"/>
          </p:cNvSpPr>
          <p:nvPr>
            <p:ph type="sldNum" sz="quarter" idx="5"/>
          </p:nvPr>
        </p:nvSpPr>
        <p:spPr/>
        <p:txBody>
          <a:bodyPr/>
          <a:lstStyle/>
          <a:p>
            <a:fld id="{D44E18F1-5364-411E-A984-931AD70E4D32}" type="slidenum">
              <a:rPr lang="en-US" smtClean="0"/>
              <a:t>15</a:t>
            </a:fld>
            <a:endParaRPr lang="en-US"/>
          </a:p>
        </p:txBody>
      </p:sp>
    </p:spTree>
    <p:extLst>
      <p:ext uri="{BB962C8B-B14F-4D97-AF65-F5344CB8AC3E}">
        <p14:creationId xmlns:p14="http://schemas.microsoft.com/office/powerpoint/2010/main" val="3024547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dirty="0">
                <a:latin typeface="Garamond" pitchFamily="18" charset="0"/>
              </a:rPr>
              <a:t>Let’s look at the difference between tribal and allotted lease Recoupment procedures.</a:t>
            </a:r>
          </a:p>
          <a:p>
            <a:pPr>
              <a:lnSpc>
                <a:spcPct val="90000"/>
              </a:lnSpc>
            </a:pPr>
            <a:endParaRPr lang="en-US" altLang="en-US" dirty="0">
              <a:latin typeface="Garamond" pitchFamily="18" charset="0"/>
            </a:endParaRPr>
          </a:p>
          <a:p>
            <a:pPr>
              <a:lnSpc>
                <a:spcPct val="90000"/>
              </a:lnSpc>
            </a:pPr>
            <a:r>
              <a:rPr lang="en-US" altLang="en-US" b="1" dirty="0">
                <a:latin typeface="Garamond" pitchFamily="18" charset="0"/>
              </a:rPr>
              <a:t>Tribal</a:t>
            </a:r>
            <a:r>
              <a:rPr lang="en-US" altLang="en-US" dirty="0">
                <a:latin typeface="Garamond" pitchFamily="18" charset="0"/>
              </a:rPr>
              <a:t>:  The payment is disbursed to the tribe.  If you overpay a tribal lease, you can set up a recoupable balance (TC 50) and recoup against current revenue using (TC51).  You can recoup up to 100% of net current revenue against the same lease as the overpayment.  If you overpay a tribal lease and are unable to recoup the balance, you can request permission from the tribe to recoup the balance from other tribal leases. </a:t>
            </a:r>
          </a:p>
          <a:p>
            <a:pPr>
              <a:lnSpc>
                <a:spcPct val="90000"/>
              </a:lnSpc>
            </a:pPr>
            <a:r>
              <a:rPr lang="en-US" altLang="en-US" b="1" dirty="0">
                <a:latin typeface="Garamond" pitchFamily="18" charset="0"/>
              </a:rPr>
              <a:t>Allotted</a:t>
            </a:r>
            <a:r>
              <a:rPr lang="en-US" altLang="en-US" dirty="0">
                <a:latin typeface="Garamond" pitchFamily="18" charset="0"/>
              </a:rPr>
              <a:t>:  The payment is disbursed to an individual allottee; therefore, the recoupment is prorated so that the current revenue is not reduced by more than 50 percent – you can recoup up to 50% of net current revenues.  If you overpay an allotted lease, you can set up a recoupable balance (TC 50) and recoup against current revenue using (TC 51) on the same lease as the overpayment.  If you overpay an allotted lease and are unable to recoup the balance, you will not be able to get a refund.</a:t>
            </a:r>
          </a:p>
          <a:p>
            <a:pPr>
              <a:lnSpc>
                <a:spcPct val="90000"/>
              </a:lnSpc>
            </a:pPr>
            <a:endParaRPr lang="en-US" altLang="en-US" dirty="0">
              <a:latin typeface="Garamond" pitchFamily="18" charset="0"/>
            </a:endParaRPr>
          </a:p>
          <a:p>
            <a:pPr>
              <a:lnSpc>
                <a:spcPct val="90000"/>
              </a:lnSpc>
            </a:pPr>
            <a:r>
              <a:rPr lang="en-US" altLang="en-US" dirty="0">
                <a:latin typeface="Garamond" pitchFamily="18" charset="0"/>
              </a:rPr>
              <a:t>Note: Keep track of your recoupable balances by payor code and lease number. If you try to recoup more than the balance, the line will reject.</a:t>
            </a:r>
          </a:p>
          <a:p>
            <a:endParaRPr lang="en-US" dirty="0"/>
          </a:p>
        </p:txBody>
      </p:sp>
      <p:sp>
        <p:nvSpPr>
          <p:cNvPr id="4" name="Slide Number Placeholder 3"/>
          <p:cNvSpPr>
            <a:spLocks noGrp="1"/>
          </p:cNvSpPr>
          <p:nvPr>
            <p:ph type="sldNum" sz="quarter" idx="5"/>
          </p:nvPr>
        </p:nvSpPr>
        <p:spPr/>
        <p:txBody>
          <a:bodyPr/>
          <a:lstStyle/>
          <a:p>
            <a:fld id="{9CECD3CE-37E9-424F-A280-4C1A3E23DA8D}" type="slidenum">
              <a:rPr lang="en-US" smtClean="0"/>
              <a:t>16</a:t>
            </a:fld>
            <a:endParaRPr lang="en-US"/>
          </a:p>
        </p:txBody>
      </p:sp>
    </p:spTree>
    <p:extLst>
      <p:ext uri="{BB962C8B-B14F-4D97-AF65-F5344CB8AC3E}">
        <p14:creationId xmlns:p14="http://schemas.microsoft.com/office/powerpoint/2010/main" val="2366314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 revenues are Royalties owed for the current report month as well as annual rents and positive prior period adjustments less recoupment of the current lease years advance rental payment (recoupable rent). </a:t>
            </a:r>
          </a:p>
        </p:txBody>
      </p:sp>
      <p:sp>
        <p:nvSpPr>
          <p:cNvPr id="4" name="Slide Number Placeholder 3"/>
          <p:cNvSpPr>
            <a:spLocks noGrp="1"/>
          </p:cNvSpPr>
          <p:nvPr>
            <p:ph type="sldNum" sz="quarter" idx="5"/>
          </p:nvPr>
        </p:nvSpPr>
        <p:spPr/>
        <p:txBody>
          <a:bodyPr/>
          <a:lstStyle/>
          <a:p>
            <a:fld id="{9CECD3CE-37E9-424F-A280-4C1A3E23DA8D}" type="slidenum">
              <a:rPr lang="en-US" smtClean="0"/>
              <a:t>17</a:t>
            </a:fld>
            <a:endParaRPr lang="en-US"/>
          </a:p>
        </p:txBody>
      </p:sp>
    </p:spTree>
    <p:extLst>
      <p:ext uri="{BB962C8B-B14F-4D97-AF65-F5344CB8AC3E}">
        <p14:creationId xmlns:p14="http://schemas.microsoft.com/office/powerpoint/2010/main" val="6160308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that means is royalties being reported for December 2021 at the end of January unless you have an estimate which would give you until the end February.  Any prior period adjustments in which you owe ONRR.  </a:t>
            </a:r>
          </a:p>
        </p:txBody>
      </p:sp>
      <p:sp>
        <p:nvSpPr>
          <p:cNvPr id="4" name="Slide Number Placeholder 3"/>
          <p:cNvSpPr>
            <a:spLocks noGrp="1"/>
          </p:cNvSpPr>
          <p:nvPr>
            <p:ph type="sldNum" sz="quarter" idx="5"/>
          </p:nvPr>
        </p:nvSpPr>
        <p:spPr/>
        <p:txBody>
          <a:bodyPr/>
          <a:lstStyle/>
          <a:p>
            <a:fld id="{9CECD3CE-37E9-424F-A280-4C1A3E23DA8D}" type="slidenum">
              <a:rPr lang="en-US" smtClean="0"/>
              <a:t>18</a:t>
            </a:fld>
            <a:endParaRPr lang="en-US"/>
          </a:p>
        </p:txBody>
      </p:sp>
    </p:spTree>
    <p:extLst>
      <p:ext uri="{BB962C8B-B14F-4D97-AF65-F5344CB8AC3E}">
        <p14:creationId xmlns:p14="http://schemas.microsoft.com/office/powerpoint/2010/main" val="39594237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2010B1E0-4CDF-4B89-8202-7EEBD921E626}"/>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F97B6802-CA36-4FC0-A985-FF1E319A680F}"/>
              </a:ext>
            </a:extLst>
          </p:cNvPr>
          <p:cNvSpPr>
            <a:spLocks noGrp="1" noChangeArrowheads="1"/>
          </p:cNvSpPr>
          <p:nvPr>
            <p:ph type="body" idx="1"/>
          </p:nvPr>
        </p:nvSpPr>
        <p:spPr>
          <a:xfrm>
            <a:off x="887809" y="4440929"/>
            <a:ext cx="5212664" cy="4295035"/>
          </a:xfrm>
          <a:noFill/>
        </p:spPr>
        <p:txBody>
          <a:bodyPr/>
          <a:lstStyle/>
          <a:p>
            <a:r>
              <a:rPr lang="en-US" altLang="en-US" sz="1300" dirty="0">
                <a:latin typeface="Garamond" panose="02020404030301010803" pitchFamily="18" charset="0"/>
              </a:rPr>
              <a:t>We are going to go over this example in the next slide.  </a:t>
            </a:r>
          </a:p>
          <a:p>
            <a:endParaRPr lang="en-US" altLang="en-US" sz="1300" dirty="0">
              <a:latin typeface="Garamond" panose="02020404030301010803" pitchFamily="18" charset="0"/>
            </a:endParaRPr>
          </a:p>
          <a:p>
            <a:r>
              <a:rPr lang="en-US" altLang="en-US" sz="1300" dirty="0">
                <a:latin typeface="Garamond" panose="02020404030301010803" pitchFamily="18" charset="0"/>
              </a:rPr>
              <a:t>In this example we will be making positive prior period adjustments and doing a recoupment.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4E18F1-5364-411E-A984-931AD70E4D32}" type="slidenum">
              <a:rPr lang="en-US" smtClean="0"/>
              <a:t>2</a:t>
            </a:fld>
            <a:endParaRPr lang="en-US"/>
          </a:p>
        </p:txBody>
      </p:sp>
    </p:spTree>
    <p:extLst>
      <p:ext uri="{BB962C8B-B14F-4D97-AF65-F5344CB8AC3E}">
        <p14:creationId xmlns:p14="http://schemas.microsoft.com/office/powerpoint/2010/main" val="24396052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50E23AC0-3289-4D50-A692-EE1118336098}"/>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74FC8C30-5F6B-4284-8141-7165590D7F43}"/>
              </a:ext>
            </a:extLst>
          </p:cNvPr>
          <p:cNvSpPr>
            <a:spLocks noGrp="1" noChangeArrowheads="1"/>
          </p:cNvSpPr>
          <p:nvPr>
            <p:ph type="body" idx="1"/>
          </p:nvPr>
        </p:nvSpPr>
        <p:spPr>
          <a:noFill/>
        </p:spPr>
        <p:txBody>
          <a:bodyPr/>
          <a:lstStyle/>
          <a:p>
            <a:r>
              <a:rPr lang="en-US" altLang="en-US" dirty="0"/>
              <a:t>This is a great example for an allotted lease that will aid in you in reporting correctly. </a:t>
            </a:r>
          </a:p>
          <a:p>
            <a:endParaRPr lang="en-US" altLang="en-US" dirty="0"/>
          </a:p>
          <a:p>
            <a:r>
              <a:rPr lang="en-US" altLang="en-US" dirty="0"/>
              <a:t>The first two lines are a reversal/re-book of a prior period which gives us new revenue of $11,500.  </a:t>
            </a:r>
          </a:p>
          <a:p>
            <a:r>
              <a:rPr lang="en-US" altLang="en-US" dirty="0"/>
              <a:t>The next line is the regular monthly revenue which is $6,250.  This now gives us a total of 17,750 current revenue to recoup against. </a:t>
            </a:r>
          </a:p>
          <a:p>
            <a:endParaRPr lang="en-US" altLang="en-US" dirty="0"/>
          </a:p>
          <a:p>
            <a:r>
              <a:rPr lang="en-US" altLang="en-US" dirty="0"/>
              <a:t>You can then recoup this year's recoupable rent against this revenue.  Since Recoupable rent is not considered revenue, it does not follow the recoupment rules which is why we suggest you recoup your full rent if possible before recouping any other balances.  In this case, the rent was $750.  </a:t>
            </a:r>
          </a:p>
          <a:p>
            <a:endParaRPr lang="en-US" altLang="en-US" dirty="0"/>
          </a:p>
          <a:p>
            <a:r>
              <a:rPr lang="en-US" altLang="en-US" dirty="0"/>
              <a:t>This now leaves us with total revenue of 17,000.  50% of that total revenue would be $8,500.  This is the balance that you can either reduce your estimates against or recoup from your recoupable balance.  In this case we reduced the estimate by $3,000 and Recouped $5,500 from the Recoupable Balance.  The payor would now pay the remaining balance of $8,500.  </a:t>
            </a:r>
          </a:p>
          <a:p>
            <a:endParaRPr lang="en-US" altLang="en-US" dirty="0"/>
          </a:p>
          <a:p>
            <a:endParaRPr lang="en-US" altLang="en-US" dirty="0"/>
          </a:p>
          <a:p>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edits we now have in place regarding Recoupments.  I will explain how these edits work on the next page. </a:t>
            </a:r>
          </a:p>
          <a:p>
            <a:endParaRPr lang="en-US" dirty="0"/>
          </a:p>
          <a:p>
            <a:r>
              <a:rPr lang="en-US" dirty="0"/>
              <a:t>9580 – This edit relates to estimated payments (TC03)</a:t>
            </a:r>
          </a:p>
          <a:p>
            <a:endParaRPr lang="en-US" dirty="0"/>
          </a:p>
          <a:p>
            <a:r>
              <a:rPr lang="en-US" dirty="0"/>
              <a:t>9765 – This edit is for Non-recoupable rents (TC04). </a:t>
            </a:r>
          </a:p>
          <a:p>
            <a:endParaRPr lang="en-US" dirty="0"/>
          </a:p>
          <a:p>
            <a:r>
              <a:rPr lang="en-US" dirty="0"/>
              <a:t>9766 – This edit is for Recoupable rent (TC05) and the recoupment of that rent (TC25) </a:t>
            </a:r>
          </a:p>
          <a:p>
            <a:endParaRPr lang="en-US" dirty="0"/>
          </a:p>
          <a:p>
            <a:r>
              <a:rPr lang="en-US" dirty="0"/>
              <a:t>9767 – This edit is for Recoupable balances (TC50) and the Recoupment (TC51)</a:t>
            </a:r>
          </a:p>
        </p:txBody>
      </p:sp>
      <p:sp>
        <p:nvSpPr>
          <p:cNvPr id="4" name="Slide Number Placeholder 3"/>
          <p:cNvSpPr>
            <a:spLocks noGrp="1"/>
          </p:cNvSpPr>
          <p:nvPr>
            <p:ph type="sldNum" sz="quarter" idx="5"/>
          </p:nvPr>
        </p:nvSpPr>
        <p:spPr/>
        <p:txBody>
          <a:bodyPr/>
          <a:lstStyle/>
          <a:p>
            <a:fld id="{D44E18F1-5364-411E-A984-931AD70E4D32}" type="slidenum">
              <a:rPr lang="en-US" smtClean="0"/>
              <a:t>21</a:t>
            </a:fld>
            <a:endParaRPr lang="en-US"/>
          </a:p>
        </p:txBody>
      </p:sp>
    </p:spTree>
    <p:extLst>
      <p:ext uri="{BB962C8B-B14F-4D97-AF65-F5344CB8AC3E}">
        <p14:creationId xmlns:p14="http://schemas.microsoft.com/office/powerpoint/2010/main" val="28437512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These edits total up all lines with that transaction code based on lease, and dates when applicable.  If the result is positive the edit will not trigger.  If the result is negative that total is then compared to your balance in LAB and if it is still negative will trigger.  </a:t>
            </a:r>
          </a:p>
          <a:p>
            <a:endParaRPr lang="en-US" altLang="en-US" dirty="0"/>
          </a:p>
          <a:p>
            <a:r>
              <a:rPr lang="en-US" altLang="en-US" dirty="0"/>
              <a:t>Note: Because of how the Edits work (summing up totals throughout the report), The Validation Results window will only display the error once per “summed totals” (so, Rent may display more than once if multiple lease years have problems). </a:t>
            </a:r>
          </a:p>
          <a:p>
            <a:endParaRPr lang="en-US" altLang="en-US" dirty="0"/>
          </a:p>
          <a:p>
            <a:r>
              <a:rPr lang="en-US" altLang="en-US" dirty="0"/>
              <a:t>*****If you get one of these errors you will need to check your whole document to check your totals.</a:t>
            </a:r>
          </a:p>
          <a:p>
            <a:endParaRPr lang="en-US" altLang="en-US" dirty="0"/>
          </a:p>
          <a:p>
            <a:endParaRPr lang="en-US" dirty="0"/>
          </a:p>
        </p:txBody>
      </p:sp>
      <p:sp>
        <p:nvSpPr>
          <p:cNvPr id="4" name="Slide Number Placeholder 3"/>
          <p:cNvSpPr>
            <a:spLocks noGrp="1"/>
          </p:cNvSpPr>
          <p:nvPr>
            <p:ph type="sldNum" sz="quarter" idx="5"/>
          </p:nvPr>
        </p:nvSpPr>
        <p:spPr/>
        <p:txBody>
          <a:bodyPr/>
          <a:lstStyle/>
          <a:p>
            <a:fld id="{D44E18F1-5364-411E-A984-931AD70E4D32}" type="slidenum">
              <a:rPr lang="en-US" smtClean="0"/>
              <a:t>22</a:t>
            </a:fld>
            <a:endParaRPr lang="en-US"/>
          </a:p>
        </p:txBody>
      </p:sp>
    </p:spTree>
    <p:extLst>
      <p:ext uri="{BB962C8B-B14F-4D97-AF65-F5344CB8AC3E}">
        <p14:creationId xmlns:p14="http://schemas.microsoft.com/office/powerpoint/2010/main" val="31230917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are allowing 49,999 lines on a Form 2014.  You will also be allowed the same number of errors.  If there are multiple errors on 1 line you will have to break up your reports accordingly.  Always make sure that your reversals and re-books are on the same report.  This will have financial consequences if you do not, and I will discuss that on the next slide.  </a:t>
            </a:r>
          </a:p>
        </p:txBody>
      </p:sp>
      <p:sp>
        <p:nvSpPr>
          <p:cNvPr id="4" name="Slide Number Placeholder 3"/>
          <p:cNvSpPr>
            <a:spLocks noGrp="1"/>
          </p:cNvSpPr>
          <p:nvPr>
            <p:ph type="sldNum" sz="quarter" idx="5"/>
          </p:nvPr>
        </p:nvSpPr>
        <p:spPr/>
        <p:txBody>
          <a:bodyPr/>
          <a:lstStyle/>
          <a:p>
            <a:fld id="{D44E18F1-5364-411E-A984-931AD70E4D32}" type="slidenum">
              <a:rPr lang="en-US" smtClean="0"/>
              <a:t>23</a:t>
            </a:fld>
            <a:endParaRPr lang="en-US"/>
          </a:p>
        </p:txBody>
      </p:sp>
    </p:spTree>
    <p:extLst>
      <p:ext uri="{BB962C8B-B14F-4D97-AF65-F5344CB8AC3E}">
        <p14:creationId xmlns:p14="http://schemas.microsoft.com/office/powerpoint/2010/main" val="13145726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altLang="en-US" dirty="0"/>
              <a:t>When reversals are on a separate report the report zeros out that timeframe since the report shows negative. Once the new positive report is submitted our interest module will look at the new report as a brand-new report and will charge interest from the date it was originally reported, even when the ARC is reported.</a:t>
            </a:r>
          </a:p>
          <a:p>
            <a:pPr defTabSz="924641">
              <a:defRPr/>
            </a:pPr>
            <a:endParaRPr lang="en-US" altLang="en-US" dirty="0"/>
          </a:p>
          <a:p>
            <a:pPr defTabSz="924641">
              <a:defRPr/>
            </a:pPr>
            <a:r>
              <a:rPr lang="en-US" altLang="en-US" dirty="0"/>
              <a:t>If you have a larger report that needs to be broken up, please separate by sales month so your reversals and rebooks stay together on your report.</a:t>
            </a:r>
          </a:p>
          <a:p>
            <a:endParaRPr lang="en-US" dirty="0"/>
          </a:p>
        </p:txBody>
      </p:sp>
      <p:sp>
        <p:nvSpPr>
          <p:cNvPr id="4" name="Slide Number Placeholder 3"/>
          <p:cNvSpPr>
            <a:spLocks noGrp="1"/>
          </p:cNvSpPr>
          <p:nvPr>
            <p:ph type="sldNum" sz="quarter" idx="5"/>
          </p:nvPr>
        </p:nvSpPr>
        <p:spPr/>
        <p:txBody>
          <a:bodyPr/>
          <a:lstStyle/>
          <a:p>
            <a:fld id="{D44E18F1-5364-411E-A984-931AD70E4D32}" type="slidenum">
              <a:rPr lang="en-US" smtClean="0"/>
              <a:t>24</a:t>
            </a:fld>
            <a:endParaRPr lang="en-US"/>
          </a:p>
        </p:txBody>
      </p:sp>
    </p:spTree>
    <p:extLst>
      <p:ext uri="{BB962C8B-B14F-4D97-AF65-F5344CB8AC3E}">
        <p14:creationId xmlns:p14="http://schemas.microsoft.com/office/powerpoint/2010/main" val="2782643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leave the chat open for a few more minutes for any additional questions.  </a:t>
            </a:r>
          </a:p>
        </p:txBody>
      </p:sp>
      <p:sp>
        <p:nvSpPr>
          <p:cNvPr id="4" name="Slide Number Placeholder 3"/>
          <p:cNvSpPr>
            <a:spLocks noGrp="1"/>
          </p:cNvSpPr>
          <p:nvPr>
            <p:ph type="sldNum" sz="quarter" idx="5"/>
          </p:nvPr>
        </p:nvSpPr>
        <p:spPr/>
        <p:txBody>
          <a:bodyPr/>
          <a:lstStyle/>
          <a:p>
            <a:fld id="{D44E18F1-5364-411E-A984-931AD70E4D32}" type="slidenum">
              <a:rPr lang="en-US" smtClean="0"/>
              <a:t>25</a:t>
            </a:fld>
            <a:endParaRPr lang="en-US"/>
          </a:p>
        </p:txBody>
      </p:sp>
    </p:spTree>
    <p:extLst>
      <p:ext uri="{BB962C8B-B14F-4D97-AF65-F5344CB8AC3E}">
        <p14:creationId xmlns:p14="http://schemas.microsoft.com/office/powerpoint/2010/main" val="1051002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presentation we will discuss overpayments versus over reporting, Refunds, Indian Recoupment Rules and the Recoupment edits.  </a:t>
            </a:r>
          </a:p>
        </p:txBody>
      </p:sp>
      <p:sp>
        <p:nvSpPr>
          <p:cNvPr id="4" name="Slide Number Placeholder 3"/>
          <p:cNvSpPr>
            <a:spLocks noGrp="1"/>
          </p:cNvSpPr>
          <p:nvPr>
            <p:ph type="sldNum" sz="quarter" idx="5"/>
          </p:nvPr>
        </p:nvSpPr>
        <p:spPr/>
        <p:txBody>
          <a:bodyPr/>
          <a:lstStyle/>
          <a:p>
            <a:fld id="{D44E18F1-5364-411E-A984-931AD70E4D32}" type="slidenum">
              <a:rPr lang="en-US" smtClean="0"/>
              <a:t>3</a:t>
            </a:fld>
            <a:endParaRPr lang="en-US"/>
          </a:p>
        </p:txBody>
      </p:sp>
    </p:spTree>
    <p:extLst>
      <p:ext uri="{BB962C8B-B14F-4D97-AF65-F5344CB8AC3E}">
        <p14:creationId xmlns:p14="http://schemas.microsoft.com/office/powerpoint/2010/main" val="3629996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thing to note when you are making an adjustment is that it requires a two-line entry.  </a:t>
            </a:r>
          </a:p>
          <a:p>
            <a:endParaRPr lang="en-US" dirty="0"/>
          </a:p>
          <a:p>
            <a:r>
              <a:rPr lang="en-US" dirty="0"/>
              <a:t>The first line should be your reversal line which will exactly match the line you are reversing from history but with negative volumes and values.  The 2</a:t>
            </a:r>
            <a:r>
              <a:rPr lang="en-US" baseline="30000" dirty="0"/>
              <a:t>nd</a:t>
            </a:r>
            <a:r>
              <a:rPr lang="en-US" dirty="0"/>
              <a:t> line will be your new re-book line with your corrected information.  </a:t>
            </a:r>
          </a:p>
          <a:p>
            <a:endParaRPr lang="en-US" dirty="0"/>
          </a:p>
          <a:p>
            <a:r>
              <a:rPr lang="en-US" dirty="0"/>
              <a:t>Make sure that both lines have an adjustment reason code.  </a:t>
            </a:r>
          </a:p>
          <a:p>
            <a:endParaRPr lang="en-US" dirty="0"/>
          </a:p>
          <a:p>
            <a:r>
              <a:rPr lang="en-US" dirty="0"/>
              <a:t>Reversals and re-books are not required when reducing or adjusting an estimate.  </a:t>
            </a:r>
          </a:p>
        </p:txBody>
      </p:sp>
      <p:sp>
        <p:nvSpPr>
          <p:cNvPr id="4" name="Slide Number Placeholder 3"/>
          <p:cNvSpPr>
            <a:spLocks noGrp="1"/>
          </p:cNvSpPr>
          <p:nvPr>
            <p:ph type="sldNum" sz="quarter" idx="5"/>
          </p:nvPr>
        </p:nvSpPr>
        <p:spPr/>
        <p:txBody>
          <a:bodyPr/>
          <a:lstStyle/>
          <a:p>
            <a:fld id="{D44E18F1-5364-411E-A984-931AD70E4D32}" type="slidenum">
              <a:rPr lang="en-US" smtClean="0"/>
              <a:t>4</a:t>
            </a:fld>
            <a:endParaRPr lang="en-US"/>
          </a:p>
        </p:txBody>
      </p:sp>
    </p:spTree>
    <p:extLst>
      <p:ext uri="{BB962C8B-B14F-4D97-AF65-F5344CB8AC3E}">
        <p14:creationId xmlns:p14="http://schemas.microsoft.com/office/powerpoint/2010/main" val="31636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ONRR does not allowed rolled up reporting as shown in the example.  In this example the payor discovered that the original volume reported was incorrect.  They will need to reverse the original line and rebook with the corrected information, they cannot just come in the with additional volumes.  </a:t>
            </a:r>
          </a:p>
          <a:p>
            <a:endParaRPr lang="en-US" dirty="0"/>
          </a:p>
          <a:p>
            <a:r>
              <a:rPr lang="en-US" dirty="0"/>
              <a:t>ONRR will not allow single line adjustments except for extremely rare circumstances.  </a:t>
            </a:r>
          </a:p>
          <a:p>
            <a:endParaRPr lang="en-US" dirty="0"/>
          </a:p>
          <a:p>
            <a:endParaRPr lang="en-US" dirty="0"/>
          </a:p>
        </p:txBody>
      </p:sp>
      <p:sp>
        <p:nvSpPr>
          <p:cNvPr id="4" name="Slide Number Placeholder 3"/>
          <p:cNvSpPr>
            <a:spLocks noGrp="1"/>
          </p:cNvSpPr>
          <p:nvPr>
            <p:ph type="sldNum" sz="quarter" idx="5"/>
          </p:nvPr>
        </p:nvSpPr>
        <p:spPr/>
        <p:txBody>
          <a:bodyPr/>
          <a:lstStyle/>
          <a:p>
            <a:fld id="{D44E18F1-5364-411E-A984-931AD70E4D32}" type="slidenum">
              <a:rPr lang="en-US" smtClean="0"/>
              <a:t>5</a:t>
            </a:fld>
            <a:endParaRPr lang="en-US"/>
          </a:p>
        </p:txBody>
      </p:sp>
    </p:spTree>
    <p:extLst>
      <p:ext uri="{BB962C8B-B14F-4D97-AF65-F5344CB8AC3E}">
        <p14:creationId xmlns:p14="http://schemas.microsoft.com/office/powerpoint/2010/main" val="3822684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a:p>
            <a:r>
              <a:rPr lang="en-US" altLang="en-US" dirty="0">
                <a:latin typeface="Garamond" panose="02020404030301010803" pitchFamily="18" charset="0"/>
              </a:rPr>
              <a:t>These are the most common Adjustment reason codes for the Form ONRR-2014.  The most common ones we see are 10 (adjustments the payor initiates or Compliance Management), 17 (Audit Adjustments), 32 (Estimate Adjustments), and 35 (CA/PA Adjustments).  If you want a full list of the adjustment reason codes, you can find the list in the Reporter Handbook.  If you are looking at your history and see one that is not listed in the handbook, please contact your royalty analyst.  Not all codes are listed because some are used internally for accounts receivable and royalty.</a:t>
            </a:r>
          </a:p>
          <a:p>
            <a:endParaRPr lang="en-US" altLang="en-US" dirty="0">
              <a:latin typeface="Garamond" panose="02020404030301010803" pitchFamily="18" charset="0"/>
            </a:endParaRPr>
          </a:p>
          <a:p>
            <a:r>
              <a:rPr lang="en-US" altLang="en-US" dirty="0">
                <a:latin typeface="Garamond" panose="02020404030301010803" pitchFamily="18" charset="0"/>
              </a:rPr>
              <a:t>For more information on Adjustment Reason Codes, See the Minerals Revenue Reporter Handbook, Appendix F, Adjustment Reason Codes.</a:t>
            </a:r>
          </a:p>
          <a:p>
            <a:endParaRPr lang="en-US" dirty="0"/>
          </a:p>
        </p:txBody>
      </p:sp>
      <p:sp>
        <p:nvSpPr>
          <p:cNvPr id="4" name="Slide Number Placeholder 3"/>
          <p:cNvSpPr>
            <a:spLocks noGrp="1"/>
          </p:cNvSpPr>
          <p:nvPr>
            <p:ph type="sldNum" sz="quarter" idx="5"/>
          </p:nvPr>
        </p:nvSpPr>
        <p:spPr/>
        <p:txBody>
          <a:bodyPr/>
          <a:lstStyle/>
          <a:p>
            <a:fld id="{D44E18F1-5364-411E-A984-931AD70E4D32}" type="slidenum">
              <a:rPr lang="en-US" smtClean="0"/>
              <a:t>6</a:t>
            </a:fld>
            <a:endParaRPr lang="en-US"/>
          </a:p>
        </p:txBody>
      </p:sp>
    </p:spTree>
    <p:extLst>
      <p:ext uri="{BB962C8B-B14F-4D97-AF65-F5344CB8AC3E}">
        <p14:creationId xmlns:p14="http://schemas.microsoft.com/office/powerpoint/2010/main" val="886931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CMP’s are reports submitted at the request of an auditor.  You cannot report your audit adjustments along with your regular monthly royalty reporting on a CMP.  The only adjustment reason codes you can use are 16, 17, 35, 49. You cannot use ARC 10. and you cannot leave the ARC field blank.  </a:t>
            </a:r>
          </a:p>
          <a:p>
            <a:endParaRPr lang="en-US" dirty="0"/>
          </a:p>
          <a:p>
            <a:r>
              <a:rPr lang="en-US" dirty="0"/>
              <a:t>You cannot adjust an estimate on a CMP.  Our system will not allow an ARC 32 on a CMP.  </a:t>
            </a:r>
          </a:p>
          <a:p>
            <a:endParaRPr lang="en-US" dirty="0"/>
          </a:p>
          <a:p>
            <a:r>
              <a:rPr lang="en-US" dirty="0"/>
              <a:t>If you require an override on a CMP document, your royalty analyst will send the lines to the auditor for approval to override them.  </a:t>
            </a:r>
          </a:p>
          <a:p>
            <a:endParaRPr lang="en-US" dirty="0"/>
          </a:p>
          <a:p>
            <a:r>
              <a:rPr lang="en-US" dirty="0"/>
              <a:t>Your auditor will review all lines submitted before releasing them. </a:t>
            </a:r>
          </a:p>
        </p:txBody>
      </p:sp>
      <p:sp>
        <p:nvSpPr>
          <p:cNvPr id="4" name="Slide Number Placeholder 3"/>
          <p:cNvSpPr>
            <a:spLocks noGrp="1"/>
          </p:cNvSpPr>
          <p:nvPr>
            <p:ph type="sldNum" sz="quarter" idx="5"/>
          </p:nvPr>
        </p:nvSpPr>
        <p:spPr/>
        <p:txBody>
          <a:bodyPr/>
          <a:lstStyle/>
          <a:p>
            <a:fld id="{D44E18F1-5364-411E-A984-931AD70E4D32}" type="slidenum">
              <a:rPr lang="en-US" smtClean="0"/>
              <a:t>7</a:t>
            </a:fld>
            <a:endParaRPr lang="en-US"/>
          </a:p>
        </p:txBody>
      </p:sp>
    </p:spTree>
    <p:extLst>
      <p:ext uri="{BB962C8B-B14F-4D97-AF65-F5344CB8AC3E}">
        <p14:creationId xmlns:p14="http://schemas.microsoft.com/office/powerpoint/2010/main" val="3248006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are going to go over some recoupment situations.  </a:t>
            </a:r>
          </a:p>
          <a:p>
            <a:endParaRPr lang="en-US" dirty="0"/>
          </a:p>
          <a:p>
            <a:r>
              <a:rPr lang="en-US" dirty="0"/>
              <a:t>The 1</a:t>
            </a:r>
            <a:r>
              <a:rPr lang="en-US" baseline="30000" dirty="0"/>
              <a:t>st</a:t>
            </a:r>
            <a:r>
              <a:rPr lang="en-US" dirty="0"/>
              <a:t> one will be overpaid but royalties were reported correctly.   This is a case where the royalties were submitted correctly on the Form 2014, but the Payment was incorrect. </a:t>
            </a:r>
          </a:p>
          <a:p>
            <a:pPr marL="173370" indent="-173370">
              <a:buFont typeface="Arial" panose="020B0604020202020204" pitchFamily="34" charset="0"/>
              <a:buChar char="•"/>
            </a:pPr>
            <a:r>
              <a:rPr lang="en-US" dirty="0"/>
              <a:t>You will not need to submit a correcting Form 2014</a:t>
            </a:r>
          </a:p>
          <a:p>
            <a:pPr marL="173370" indent="-173370">
              <a:buFont typeface="Arial" panose="020B0604020202020204" pitchFamily="34" charset="0"/>
              <a:buChar char="•"/>
            </a:pPr>
            <a:r>
              <a:rPr lang="en-US" dirty="0"/>
              <a:t>If there is a credit you can contact your ONRR Accountant and let them know where to apply your credit.  If you need to know who your Accountant is, you can find the listing on ONRR.gov.  This is not the same person as your Royalty Analyst. </a:t>
            </a:r>
          </a:p>
          <a:p>
            <a:pPr marL="173370" indent="-173370">
              <a:buFont typeface="Arial" panose="020B0604020202020204" pitchFamily="34" charset="0"/>
              <a:buChar char="•"/>
            </a:pPr>
            <a:r>
              <a:rPr lang="en-US" dirty="0"/>
              <a:t>If you have a credit on an Indian Lease, you can only credit an Indian lease with the same </a:t>
            </a:r>
            <a:r>
              <a:rPr lang="en-US" dirty="0" err="1"/>
              <a:t>Distributee</a:t>
            </a:r>
            <a:r>
              <a:rPr lang="en-US" dirty="0"/>
              <a:t> code that the payment was submitted under.</a:t>
            </a:r>
          </a:p>
          <a:p>
            <a:endParaRPr lang="en-US" dirty="0"/>
          </a:p>
          <a:p>
            <a:r>
              <a:rPr lang="en-US" dirty="0"/>
              <a:t>The 2</a:t>
            </a:r>
            <a:r>
              <a:rPr lang="en-US" baseline="30000" dirty="0"/>
              <a:t>nd</a:t>
            </a:r>
            <a:r>
              <a:rPr lang="en-US" dirty="0"/>
              <a:t> will be Overpaid on a Tribal lease but royalties reported correctly.  </a:t>
            </a:r>
          </a:p>
          <a:p>
            <a:pPr marL="173370" indent="-173370">
              <a:buFont typeface="Arial" panose="020B0604020202020204" pitchFamily="34" charset="0"/>
              <a:buChar char="•"/>
            </a:pPr>
            <a:r>
              <a:rPr lang="en-US" dirty="0"/>
              <a:t>You will not need to submit a correcting Form 2014</a:t>
            </a:r>
          </a:p>
          <a:p>
            <a:pPr marL="173370" indent="-173370">
              <a:buFont typeface="Arial" panose="020B0604020202020204" pitchFamily="34" charset="0"/>
              <a:buChar char="•"/>
            </a:pPr>
            <a:r>
              <a:rPr lang="en-US" dirty="0"/>
              <a:t>If there is a credit you can contact your ONRR Accountant and let them know where to apply your credit.  The Accountant for your Indian leases is different than the accountant for your Federal leases.  </a:t>
            </a:r>
          </a:p>
          <a:p>
            <a:pPr marL="173370" indent="-173370">
              <a:buFont typeface="Arial" panose="020B0604020202020204" pitchFamily="34" charset="0"/>
              <a:buChar char="•"/>
            </a:pPr>
            <a:r>
              <a:rPr lang="en-US" dirty="0"/>
              <a:t>You can only credit an Indian lease to reduce future payments to that Specific Tribal lockbox.</a:t>
            </a:r>
          </a:p>
          <a:p>
            <a:endParaRPr lang="en-US" dirty="0"/>
          </a:p>
          <a:p>
            <a:endParaRPr lang="en-US" dirty="0"/>
          </a:p>
        </p:txBody>
      </p:sp>
      <p:sp>
        <p:nvSpPr>
          <p:cNvPr id="4" name="Slide Number Placeholder 3"/>
          <p:cNvSpPr>
            <a:spLocks noGrp="1"/>
          </p:cNvSpPr>
          <p:nvPr>
            <p:ph type="sldNum" sz="quarter" idx="5"/>
          </p:nvPr>
        </p:nvSpPr>
        <p:spPr/>
        <p:txBody>
          <a:bodyPr/>
          <a:lstStyle/>
          <a:p>
            <a:fld id="{D44E18F1-5364-411E-A984-931AD70E4D32}" type="slidenum">
              <a:rPr lang="en-US" smtClean="0"/>
              <a:t>8</a:t>
            </a:fld>
            <a:endParaRPr lang="en-US"/>
          </a:p>
        </p:txBody>
      </p:sp>
    </p:spTree>
    <p:extLst>
      <p:ext uri="{BB962C8B-B14F-4D97-AF65-F5344CB8AC3E}">
        <p14:creationId xmlns:p14="http://schemas.microsoft.com/office/powerpoint/2010/main" val="962577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situation we are going to cover is overpaid and over-reported royalties.  This is where the Royalties were over-reported on the Form 2014 and the payment matched the Royalties due on the report.  </a:t>
            </a:r>
          </a:p>
          <a:p>
            <a:endParaRPr lang="en-US" dirty="0"/>
          </a:p>
          <a:p>
            <a:r>
              <a:rPr lang="en-US" dirty="0"/>
              <a:t>You must do a two-line reversal and re-book to correct the data like we discussed in previous slides..  </a:t>
            </a:r>
          </a:p>
          <a:p>
            <a:endParaRPr lang="en-US" dirty="0"/>
          </a:p>
          <a:p>
            <a:r>
              <a:rPr lang="en-US" dirty="0"/>
              <a:t>You can use a Federal credit toward the balance due on any lease.  </a:t>
            </a:r>
          </a:p>
          <a:p>
            <a:endParaRPr lang="en-US" dirty="0"/>
          </a:p>
          <a:p>
            <a:r>
              <a:rPr lang="en-US" dirty="0"/>
              <a:t>If you have over-reported on an Indian lease you must set up a recoupable balance using a 3</a:t>
            </a:r>
            <a:r>
              <a:rPr lang="en-US" baseline="30000" dirty="0"/>
              <a:t>rd</a:t>
            </a:r>
            <a:r>
              <a:rPr lang="en-US" dirty="0"/>
              <a:t> line with a transaction code 50, and you can recoup it the following month using a line with a transaction code 51.  This is lease specific and can only be recouped on royalties paid for that lease.  We will cover recoupable balances in later slides.  </a:t>
            </a:r>
          </a:p>
        </p:txBody>
      </p:sp>
      <p:sp>
        <p:nvSpPr>
          <p:cNvPr id="4" name="Slide Number Placeholder 3"/>
          <p:cNvSpPr>
            <a:spLocks noGrp="1"/>
          </p:cNvSpPr>
          <p:nvPr>
            <p:ph type="sldNum" sz="quarter" idx="5"/>
          </p:nvPr>
        </p:nvSpPr>
        <p:spPr/>
        <p:txBody>
          <a:bodyPr/>
          <a:lstStyle/>
          <a:p>
            <a:fld id="{D44E18F1-5364-411E-A984-931AD70E4D32}" type="slidenum">
              <a:rPr lang="en-US" smtClean="0"/>
              <a:t>9</a:t>
            </a:fld>
            <a:endParaRPr lang="en-US"/>
          </a:p>
        </p:txBody>
      </p:sp>
    </p:spTree>
    <p:extLst>
      <p:ext uri="{BB962C8B-B14F-4D97-AF65-F5344CB8AC3E}">
        <p14:creationId xmlns:p14="http://schemas.microsoft.com/office/powerpoint/2010/main" val="12661983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rgbClr val="F7F7F7"/>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FE31EA-C57B-4A66-94E9-C092C150EE56}"/>
              </a:ext>
            </a:extLst>
          </p:cNvPr>
          <p:cNvSpPr/>
          <p:nvPr userDrawn="1"/>
        </p:nvSpPr>
        <p:spPr>
          <a:xfrm>
            <a:off x="0" y="0"/>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a:ea typeface="+mn-ea"/>
              <a:cs typeface="+mn-cs"/>
            </a:endParaRPr>
          </a:p>
        </p:txBody>
      </p:sp>
      <p:sp>
        <p:nvSpPr>
          <p:cNvPr id="2" name="Title 1"/>
          <p:cNvSpPr>
            <a:spLocks noGrp="1"/>
          </p:cNvSpPr>
          <p:nvPr>
            <p:ph type="ctrTitle" hasCustomPrompt="1"/>
          </p:nvPr>
        </p:nvSpPr>
        <p:spPr>
          <a:xfrm>
            <a:off x="162697" y="3894852"/>
            <a:ext cx="8915400" cy="1371599"/>
          </a:xfrm>
          <a:noFill/>
          <a:effectLst>
            <a:outerShdw blurRad="152400" dist="317500" dir="5400000" sx="90000" sy="-19000" rotWithShape="0">
              <a:prstClr val="black">
                <a:alpha val="15000"/>
              </a:prstClr>
            </a:outerShdw>
          </a:effectLst>
        </p:spPr>
        <p:txBody>
          <a:bodyPr anchor="ctr" anchorCtr="0">
            <a:normAutofit/>
          </a:bodyPr>
          <a:lstStyle>
            <a:lvl1pPr>
              <a:defRPr lang="en-US" sz="3000" b="1" kern="1200" cap="none" dirty="0">
                <a:solidFill>
                  <a:srgbClr val="283B91"/>
                </a:solidFill>
                <a:latin typeface="Arial" panose="020B0604020202020204" pitchFamily="34" charset="0"/>
                <a:ea typeface="+mj-ea"/>
                <a:cs typeface="Arial" panose="020B0604020202020204" pitchFamily="34" charset="0"/>
              </a:defRPr>
            </a:lvl1pPr>
          </a:lstStyle>
          <a:p>
            <a:r>
              <a:rPr lang="en-US"/>
              <a:t>Click to edit slide title</a:t>
            </a:r>
          </a:p>
        </p:txBody>
      </p:sp>
      <p:sp>
        <p:nvSpPr>
          <p:cNvPr id="3" name="Subtitle 2"/>
          <p:cNvSpPr>
            <a:spLocks noGrp="1"/>
          </p:cNvSpPr>
          <p:nvPr>
            <p:ph type="subTitle" idx="1" hasCustomPrompt="1"/>
          </p:nvPr>
        </p:nvSpPr>
        <p:spPr>
          <a:xfrm>
            <a:off x="162697" y="5372995"/>
            <a:ext cx="7747022" cy="914400"/>
          </a:xfrm>
        </p:spPr>
        <p:txBody>
          <a:bodyPr anchor="ctr"/>
          <a:lstStyle>
            <a:lvl1pPr marL="0" indent="0" algn="l">
              <a:buNone/>
              <a:defRPr baseline="0">
                <a:solidFill>
                  <a:srgbClr val="484554"/>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subtitle style</a:t>
            </a:r>
          </a:p>
        </p:txBody>
      </p:sp>
      <p:pic>
        <p:nvPicPr>
          <p:cNvPr id="8" name="Picture 7">
            <a:extLst>
              <a:ext uri="{FF2B5EF4-FFF2-40B4-BE49-F238E27FC236}">
                <a16:creationId xmlns:a16="http://schemas.microsoft.com/office/drawing/2014/main" id="{470C8426-B046-4895-8232-DA3B413E11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3960" y="5611928"/>
            <a:ext cx="805800" cy="1072432"/>
          </a:xfrm>
          <a:prstGeom prst="rect">
            <a:avLst/>
          </a:prstGeom>
          <a:effectLst>
            <a:outerShdw blurRad="63500" sx="102000" sy="102000" algn="ctr" rotWithShape="0">
              <a:prstClr val="black">
                <a:alpha val="40000"/>
              </a:prstClr>
            </a:outerShdw>
          </a:effectLst>
        </p:spPr>
      </p:pic>
      <p:pic>
        <p:nvPicPr>
          <p:cNvPr id="5" name="Picture 4">
            <a:extLst>
              <a:ext uri="{FF2B5EF4-FFF2-40B4-BE49-F238E27FC236}">
                <a16:creationId xmlns:a16="http://schemas.microsoft.com/office/drawing/2014/main" id="{9991D20B-FED9-4453-884C-C05C91D2C1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62771" y="471055"/>
            <a:ext cx="2218459" cy="2957945"/>
          </a:xfrm>
          <a:prstGeom prst="rect">
            <a:avLst/>
          </a:prstGeom>
        </p:spPr>
      </p:pic>
      <p:sp>
        <p:nvSpPr>
          <p:cNvPr id="10" name="Slide Number Placeholder 6">
            <a:extLst>
              <a:ext uri="{FF2B5EF4-FFF2-40B4-BE49-F238E27FC236}">
                <a16:creationId xmlns:a16="http://schemas.microsoft.com/office/drawing/2014/main" id="{2A1BFB1F-CF39-4607-A534-7653F319138E}"/>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900" b="1" i="1" kern="1200" baseline="0" smtClean="0">
                <a:solidFill>
                  <a:srgbClr val="002060"/>
                </a:solidFill>
                <a:latin typeface="+mn-lt"/>
                <a:ea typeface="+mn-ea"/>
                <a:cs typeface="+mn-cs"/>
              </a:defRPr>
            </a:lvl1pPr>
          </a:lstStyle>
          <a:p>
            <a:pPr defTabSz="685800"/>
            <a:fld id="{850B1B32-CFA8-4BD1-A730-6F4B7E12345B}" type="slidenum">
              <a:rPr lang="en-US" smtClean="0"/>
              <a:pPr defTabSz="685800"/>
              <a:t>‹#›</a:t>
            </a:fld>
            <a:endParaRPr lang="en-US"/>
          </a:p>
        </p:txBody>
      </p:sp>
    </p:spTree>
    <p:extLst>
      <p:ext uri="{BB962C8B-B14F-4D97-AF65-F5344CB8AC3E}">
        <p14:creationId xmlns:p14="http://schemas.microsoft.com/office/powerpoint/2010/main" val="2729897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Numbers">
    <p:bg>
      <p:bgPr>
        <a:solidFill>
          <a:srgbClr val="F7F7F7"/>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B685B5-FE1B-49B0-966B-878E627AD550}"/>
              </a:ext>
            </a:extLst>
          </p:cNvPr>
          <p:cNvSpPr txBox="1"/>
          <p:nvPr userDrawn="1"/>
        </p:nvSpPr>
        <p:spPr>
          <a:xfrm>
            <a:off x="66944" y="2731374"/>
            <a:ext cx="2068161" cy="1077218"/>
          </a:xfrm>
          <a:prstGeom prst="rect">
            <a:avLst/>
          </a:prstGeom>
          <a:noFill/>
        </p:spPr>
        <p:txBody>
          <a:bodyPr wrap="square" lIns="91440" tIns="45720" rIns="91440" bIns="4572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534AAE"/>
                </a:solidFill>
                <a:effectLst/>
                <a:uLnTx/>
                <a:uFillTx/>
                <a:latin typeface="Roboto"/>
                <a:ea typeface="+mn-ea"/>
                <a:cs typeface="+mn-cs"/>
              </a:rPr>
              <a:t>XXX</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Roboto"/>
                <a:ea typeface="+mn-ea"/>
                <a:cs typeface="+mn-cs"/>
              </a:rPr>
              <a:t>descriptor</a:t>
            </a:r>
          </a:p>
        </p:txBody>
      </p:sp>
      <p:sp>
        <p:nvSpPr>
          <p:cNvPr id="5" name="TextBox 4">
            <a:extLst>
              <a:ext uri="{FF2B5EF4-FFF2-40B4-BE49-F238E27FC236}">
                <a16:creationId xmlns:a16="http://schemas.microsoft.com/office/drawing/2014/main" id="{0A1F37C7-8EEA-4571-A1C0-E4EE9FA06E1D}"/>
              </a:ext>
            </a:extLst>
          </p:cNvPr>
          <p:cNvSpPr txBox="1"/>
          <p:nvPr userDrawn="1"/>
        </p:nvSpPr>
        <p:spPr>
          <a:xfrm>
            <a:off x="1978096" y="2736131"/>
            <a:ext cx="2212844" cy="1077218"/>
          </a:xfrm>
          <a:prstGeom prst="rect">
            <a:avLst/>
          </a:prstGeom>
          <a:noFill/>
        </p:spPr>
        <p:txBody>
          <a:bodyPr wrap="square" lIns="91440" tIns="45720" rIns="91440" bIns="4572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005024"/>
                </a:solidFill>
                <a:effectLst/>
                <a:uLnTx/>
                <a:uFillTx/>
                <a:latin typeface="Roboto"/>
                <a:ea typeface="+mn-ea"/>
                <a:cs typeface="+mn-cs"/>
              </a:rPr>
              <a:t>XXX</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Roboto"/>
                <a:ea typeface="+mn-ea"/>
                <a:cs typeface="+mn-cs"/>
              </a:rPr>
              <a:t>descriptor</a:t>
            </a:r>
          </a:p>
        </p:txBody>
      </p:sp>
      <p:sp>
        <p:nvSpPr>
          <p:cNvPr id="6" name="TextBox 5">
            <a:extLst>
              <a:ext uri="{FF2B5EF4-FFF2-40B4-BE49-F238E27FC236}">
                <a16:creationId xmlns:a16="http://schemas.microsoft.com/office/drawing/2014/main" id="{29F54812-3384-4A7E-A459-C59BA8197268}"/>
              </a:ext>
            </a:extLst>
          </p:cNvPr>
          <p:cNvSpPr txBox="1"/>
          <p:nvPr userDrawn="1"/>
        </p:nvSpPr>
        <p:spPr>
          <a:xfrm>
            <a:off x="4190940" y="2731373"/>
            <a:ext cx="2306888" cy="1077218"/>
          </a:xfrm>
          <a:prstGeom prst="rect">
            <a:avLst/>
          </a:prstGeom>
          <a:noFill/>
        </p:spPr>
        <p:txBody>
          <a:bodyPr wrap="square" lIns="91440" tIns="45720" rIns="91440" bIns="4572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52A5D4"/>
                </a:solidFill>
                <a:effectLst/>
                <a:uLnTx/>
                <a:uFillTx/>
                <a:latin typeface="Roboto"/>
                <a:ea typeface="+mn-ea"/>
                <a:cs typeface="+mn-cs"/>
              </a:rPr>
              <a:t>XXX</a:t>
            </a:r>
            <a:endParaRPr kumimoji="0" lang="en-US" sz="4400" b="1" i="0" u="none" strike="noStrike" kern="1200" cap="none" spc="0" normalizeH="0" baseline="0" noProof="0">
              <a:ln>
                <a:noFill/>
              </a:ln>
              <a:solidFill>
                <a:srgbClr val="52A5D4"/>
              </a:solidFill>
              <a:effectLst/>
              <a:uLnTx/>
              <a:uFillTx/>
              <a:latin typeface="Roboto"/>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Roboto"/>
                <a:ea typeface="+mn-ea"/>
                <a:cs typeface="+mn-cs"/>
              </a:rPr>
              <a:t>descriptor</a:t>
            </a:r>
          </a:p>
        </p:txBody>
      </p:sp>
      <p:sp>
        <p:nvSpPr>
          <p:cNvPr id="7" name="TextBox 6">
            <a:extLst>
              <a:ext uri="{FF2B5EF4-FFF2-40B4-BE49-F238E27FC236}">
                <a16:creationId xmlns:a16="http://schemas.microsoft.com/office/drawing/2014/main" id="{8C26525B-6403-4036-9359-C202367F5A71}"/>
              </a:ext>
            </a:extLst>
          </p:cNvPr>
          <p:cNvSpPr txBox="1"/>
          <p:nvPr userDrawn="1"/>
        </p:nvSpPr>
        <p:spPr>
          <a:xfrm>
            <a:off x="6498832" y="2731375"/>
            <a:ext cx="2306888" cy="1354217"/>
          </a:xfrm>
          <a:prstGeom prst="rect">
            <a:avLst/>
          </a:prstGeom>
          <a:noFill/>
        </p:spPr>
        <p:txBody>
          <a:bodyPr wrap="square" lIns="91440" tIns="45720" rIns="91440" bIns="4572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650D79"/>
                </a:solidFill>
                <a:effectLst/>
                <a:uLnTx/>
                <a:uFillTx/>
                <a:latin typeface="Roboto"/>
                <a:ea typeface="+mn-ea"/>
                <a:cs typeface="+mn-cs"/>
              </a:rPr>
              <a:t>XXX</a:t>
            </a:r>
            <a:endParaRPr kumimoji="0" lang="en-US" sz="4400" b="1" i="0" u="none" strike="noStrike" kern="1200" cap="none" spc="0" normalizeH="0" baseline="0" noProof="0">
              <a:ln>
                <a:noFill/>
              </a:ln>
              <a:solidFill>
                <a:srgbClr val="650D79"/>
              </a:solidFill>
              <a:effectLst/>
              <a:uLnTx/>
              <a:uFillTx/>
              <a:latin typeface="Roboto"/>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Roboto"/>
                <a:ea typeface="+mn-ea"/>
                <a:cs typeface="+mn-cs"/>
              </a:rPr>
              <a:t>descriptor</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oboto"/>
              <a:ea typeface="+mn-ea"/>
              <a:cs typeface="+mn-cs"/>
            </a:endParaRPr>
          </a:p>
        </p:txBody>
      </p:sp>
      <p:sp>
        <p:nvSpPr>
          <p:cNvPr id="8" name="Title 7">
            <a:extLst>
              <a:ext uri="{FF2B5EF4-FFF2-40B4-BE49-F238E27FC236}">
                <a16:creationId xmlns:a16="http://schemas.microsoft.com/office/drawing/2014/main" id="{96983D7D-A912-4ECB-8B29-05EFD60A6763}"/>
              </a:ext>
            </a:extLst>
          </p:cNvPr>
          <p:cNvSpPr>
            <a:spLocks noGrp="1"/>
          </p:cNvSpPr>
          <p:nvPr>
            <p:ph type="title" idx="4294967295"/>
          </p:nvPr>
        </p:nvSpPr>
        <p:spPr>
          <a:xfrm>
            <a:off x="457200" y="274638"/>
            <a:ext cx="7467600" cy="1143000"/>
          </a:xfrm>
        </p:spPr>
        <p:txBody>
          <a:bodyPr/>
          <a:lstStyle/>
          <a:p>
            <a:endParaRPr lang="en-US"/>
          </a:p>
        </p:txBody>
      </p:sp>
      <p:sp>
        <p:nvSpPr>
          <p:cNvPr id="11" name="Slide Number Placeholder 6">
            <a:extLst>
              <a:ext uri="{FF2B5EF4-FFF2-40B4-BE49-F238E27FC236}">
                <a16:creationId xmlns:a16="http://schemas.microsoft.com/office/drawing/2014/main" id="{E6030921-85A4-44BD-AB07-25A189411C06}"/>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900" b="1" i="1" kern="1200" baseline="0" smtClean="0">
                <a:solidFill>
                  <a:srgbClr val="002060"/>
                </a:solidFill>
                <a:latin typeface="+mn-lt"/>
                <a:ea typeface="+mn-ea"/>
                <a:cs typeface="+mn-cs"/>
              </a:defRPr>
            </a:lvl1pPr>
          </a:lstStyle>
          <a:p>
            <a:pPr defTabSz="685800"/>
            <a:fld id="{850B1B32-CFA8-4BD1-A730-6F4B7E12345B}" type="slidenum">
              <a:rPr lang="en-US" smtClean="0"/>
              <a:pPr defTabSz="685800"/>
              <a:t>‹#›</a:t>
            </a:fld>
            <a:endParaRPr lang="en-US"/>
          </a:p>
        </p:txBody>
      </p:sp>
    </p:spTree>
    <p:extLst>
      <p:ext uri="{BB962C8B-B14F-4D97-AF65-F5344CB8AC3E}">
        <p14:creationId xmlns:p14="http://schemas.microsoft.com/office/powerpoint/2010/main" val="3406981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hart">
    <p:bg>
      <p:bgPr>
        <a:solidFill>
          <a:srgbClr val="F7F7F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6C5CE-011B-4331-A6CD-55DE9D4344A5}"/>
              </a:ext>
            </a:extLst>
          </p:cNvPr>
          <p:cNvSpPr>
            <a:spLocks noGrp="1"/>
          </p:cNvSpPr>
          <p:nvPr>
            <p:ph type="title" hasCustomPrompt="1"/>
          </p:nvPr>
        </p:nvSpPr>
        <p:spPr>
          <a:xfrm>
            <a:off x="457200" y="274638"/>
            <a:ext cx="8572841" cy="1143000"/>
          </a:xfrm>
        </p:spPr>
        <p:txBody>
          <a:bodyPr vert="horz" lIns="91440" tIns="45720" rIns="91440" bIns="45720" rtlCol="0" anchor="ctr">
            <a:normAutofit/>
          </a:bodyPr>
          <a:lstStyle>
            <a:lvl1pPr>
              <a:defRPr lang="en-US" dirty="0"/>
            </a:lvl1pPr>
          </a:lstStyle>
          <a:p>
            <a:pPr marL="0" lvl="0"/>
            <a:r>
              <a:rPr lang="en-US"/>
              <a:t>Chart with table</a:t>
            </a:r>
          </a:p>
        </p:txBody>
      </p:sp>
      <p:graphicFrame>
        <p:nvGraphicFramePr>
          <p:cNvPr id="7" name="Chart 6">
            <a:extLst>
              <a:ext uri="{FF2B5EF4-FFF2-40B4-BE49-F238E27FC236}">
                <a16:creationId xmlns:a16="http://schemas.microsoft.com/office/drawing/2014/main" id="{8D4D4F2A-0AAB-47F2-9BF8-CB56A5A7B277}"/>
              </a:ext>
            </a:extLst>
          </p:cNvPr>
          <p:cNvGraphicFramePr/>
          <p:nvPr userDrawn="1">
            <p:extLst>
              <p:ext uri="{D42A27DB-BD31-4B8C-83A1-F6EECF244321}">
                <p14:modId xmlns:p14="http://schemas.microsoft.com/office/powerpoint/2010/main" val="3062409159"/>
              </p:ext>
            </p:extLst>
          </p:nvPr>
        </p:nvGraphicFramePr>
        <p:xfrm>
          <a:off x="113959" y="1174060"/>
          <a:ext cx="7158038" cy="60102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a:extLst>
              <a:ext uri="{FF2B5EF4-FFF2-40B4-BE49-F238E27FC236}">
                <a16:creationId xmlns:a16="http://schemas.microsoft.com/office/drawing/2014/main" id="{789F8988-2E59-4E9C-ABA6-9155E82B20FE}"/>
              </a:ext>
            </a:extLst>
          </p:cNvPr>
          <p:cNvGraphicFramePr>
            <a:graphicFrameLocks noGrp="1"/>
          </p:cNvGraphicFramePr>
          <p:nvPr userDrawn="1">
            <p:extLst>
              <p:ext uri="{D42A27DB-BD31-4B8C-83A1-F6EECF244321}">
                <p14:modId xmlns:p14="http://schemas.microsoft.com/office/powerpoint/2010/main" val="2554960377"/>
              </p:ext>
            </p:extLst>
          </p:nvPr>
        </p:nvGraphicFramePr>
        <p:xfrm>
          <a:off x="6172541" y="2898417"/>
          <a:ext cx="2857500" cy="3213100"/>
        </p:xfrm>
        <a:graphic>
          <a:graphicData uri="http://schemas.openxmlformats.org/drawingml/2006/table">
            <a:tbl>
              <a:tblPr firstRow="1" bandRow="1">
                <a:tableStyleId>{3B4B98B0-60AC-42C2-AFA5-B58CD77FA1E5}</a:tableStyleId>
              </a:tblPr>
              <a:tblGrid>
                <a:gridCol w="1878693">
                  <a:extLst>
                    <a:ext uri="{9D8B030D-6E8A-4147-A177-3AD203B41FA5}">
                      <a16:colId xmlns:a16="http://schemas.microsoft.com/office/drawing/2014/main" val="3193454351"/>
                    </a:ext>
                  </a:extLst>
                </a:gridCol>
                <a:gridCol w="978807">
                  <a:extLst>
                    <a:ext uri="{9D8B030D-6E8A-4147-A177-3AD203B41FA5}">
                      <a16:colId xmlns:a16="http://schemas.microsoft.com/office/drawing/2014/main" val="1954031949"/>
                    </a:ext>
                  </a:extLst>
                </a:gridCol>
              </a:tblGrid>
              <a:tr h="292100">
                <a:tc>
                  <a:txBody>
                    <a:bodyPr/>
                    <a:lstStyle/>
                    <a:p>
                      <a:pPr algn="l" fontAlgn="b"/>
                      <a:r>
                        <a:rPr lang="en-US" sz="1600" b="1" u="none" strike="noStrike">
                          <a:solidFill>
                            <a:schemeClr val="tx1"/>
                          </a:solidFill>
                          <a:effectLst/>
                        </a:rPr>
                        <a:t>Section</a:t>
                      </a:r>
                      <a:endParaRPr lang="en-US" sz="1600" b="1" i="0" u="none" strike="noStrike">
                        <a:solidFill>
                          <a:schemeClr val="tx1"/>
                        </a:solidFill>
                        <a:effectLst/>
                        <a:latin typeface="Calibri" panose="020F0502020204030204" pitchFamily="34" charset="0"/>
                      </a:endParaRPr>
                    </a:p>
                  </a:txBody>
                  <a:tcPr marL="9525" marR="9525" marT="12700" marB="0" anchor="b"/>
                </a:tc>
                <a:tc>
                  <a:txBody>
                    <a:bodyPr/>
                    <a:lstStyle/>
                    <a:p>
                      <a:pPr algn="r" fontAlgn="b"/>
                      <a:r>
                        <a:rPr lang="en-US" sz="1600" b="1" u="none" strike="noStrike">
                          <a:solidFill>
                            <a:srgbClr val="000000"/>
                          </a:solidFill>
                          <a:effectLst/>
                        </a:rPr>
                        <a:t>Sessions</a:t>
                      </a:r>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2950365337"/>
                  </a:ext>
                </a:extLst>
              </a:tr>
              <a:tr h="292100">
                <a:tc>
                  <a:txBody>
                    <a:bodyPr/>
                    <a:lstStyle/>
                    <a:p>
                      <a:pPr algn="l" fontAlgn="b"/>
                      <a:r>
                        <a:rPr lang="en-US" sz="1600" u="none" strike="noStrike">
                          <a:effectLst/>
                        </a:rPr>
                        <a:t>How Revenue Works</a:t>
                      </a:r>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r>
                        <a:rPr lang="en-US" sz="1600" u="none" strike="noStrike">
                          <a:effectLst/>
                        </a:rPr>
                        <a:t>2741</a:t>
                      </a:r>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570808868"/>
                  </a:ext>
                </a:extLst>
              </a:tr>
              <a:tr h="292100">
                <a:tc>
                  <a:txBody>
                    <a:bodyPr/>
                    <a:lstStyle/>
                    <a:p>
                      <a:pPr algn="l" fontAlgn="b"/>
                      <a:r>
                        <a:rPr lang="en-US" sz="1600" u="none" strike="noStrike">
                          <a:effectLst/>
                        </a:rPr>
                        <a:t>Home</a:t>
                      </a:r>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r>
                        <a:rPr lang="en-US" sz="1600" u="none" strike="noStrike">
                          <a:effectLst/>
                        </a:rPr>
                        <a:t>1089</a:t>
                      </a:r>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694528277"/>
                  </a:ext>
                </a:extLst>
              </a:tr>
              <a:tr h="292100">
                <a:tc>
                  <a:txBody>
                    <a:bodyPr/>
                    <a:lstStyle/>
                    <a:p>
                      <a:pPr algn="l" fontAlgn="b"/>
                      <a:r>
                        <a:rPr lang="en-US" sz="1600" u="none" strike="noStrike">
                          <a:effectLst/>
                        </a:rPr>
                        <a:t>Downloads</a:t>
                      </a:r>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r>
                        <a:rPr lang="en-US" sz="1600" u="none" strike="noStrike">
                          <a:effectLst/>
                        </a:rPr>
                        <a:t>184</a:t>
                      </a:r>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4163210050"/>
                  </a:ext>
                </a:extLst>
              </a:tr>
              <a:tr h="292100">
                <a:tc>
                  <a:txBody>
                    <a:bodyPr/>
                    <a:lstStyle/>
                    <a:p>
                      <a:pPr algn="l" fontAlgn="b"/>
                      <a:r>
                        <a:rPr lang="en-US" sz="1600" u="none" strike="noStrike">
                          <a:effectLst/>
                        </a:rPr>
                        <a:t>Query Data</a:t>
                      </a:r>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r>
                        <a:rPr lang="en-US" sz="1600" u="none" strike="noStrike">
                          <a:effectLst/>
                        </a:rPr>
                        <a:t>140</a:t>
                      </a:r>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3474214537"/>
                  </a:ext>
                </a:extLst>
              </a:tr>
              <a:tr h="292100">
                <a:tc>
                  <a:txBody>
                    <a:bodyPr/>
                    <a:lstStyle/>
                    <a:p>
                      <a:pPr algn="l" fontAlgn="b"/>
                      <a:r>
                        <a:rPr lang="en-US" sz="1600" u="none" strike="noStrike">
                          <a:effectLst/>
                        </a:rPr>
                        <a:t>Explore</a:t>
                      </a:r>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r>
                        <a:rPr lang="en-US" sz="1600" u="none" strike="noStrike">
                          <a:effectLst/>
                        </a:rPr>
                        <a:t>104</a:t>
                      </a:r>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2601266197"/>
                  </a:ext>
                </a:extLst>
              </a:tr>
              <a:tr h="292100">
                <a:tc>
                  <a:txBody>
                    <a:bodyPr/>
                    <a:lstStyle/>
                    <a:p>
                      <a:pPr algn="l" fontAlgn="b"/>
                      <a:r>
                        <a:rPr lang="en-US" sz="1600" u="none" strike="noStrike">
                          <a:effectLst/>
                        </a:rPr>
                        <a:t>Glossary</a:t>
                      </a:r>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r>
                        <a:rPr lang="en-US" sz="1600" u="none" strike="noStrike">
                          <a:effectLst/>
                        </a:rPr>
                        <a:t>10</a:t>
                      </a:r>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2764259923"/>
                  </a:ext>
                </a:extLst>
              </a:tr>
              <a:tr h="292100">
                <a:tc>
                  <a:txBody>
                    <a:bodyPr/>
                    <a:lstStyle/>
                    <a:p>
                      <a:pPr algn="l" fontAlgn="b"/>
                      <a:r>
                        <a:rPr lang="en-US" sz="1600" u="none" strike="noStrike">
                          <a:effectLst/>
                        </a:rPr>
                        <a:t>Fact Sheet</a:t>
                      </a:r>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r>
                        <a:rPr lang="en-US" sz="1600" u="none" strike="noStrike">
                          <a:effectLst/>
                        </a:rPr>
                        <a:t>7</a:t>
                      </a:r>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9719693"/>
                  </a:ext>
                </a:extLst>
              </a:tr>
              <a:tr h="292100">
                <a:tc>
                  <a:txBody>
                    <a:bodyPr/>
                    <a:lstStyle/>
                    <a:p>
                      <a:pPr algn="l" fontAlgn="b"/>
                      <a:r>
                        <a:rPr lang="en-US" sz="1600" u="none" strike="noStrike">
                          <a:effectLst/>
                        </a:rPr>
                        <a:t>About</a:t>
                      </a:r>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r>
                        <a:rPr lang="en-US" sz="1600" u="none" strike="noStrike">
                          <a:effectLst/>
                        </a:rPr>
                        <a:t>4</a:t>
                      </a:r>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2918800638"/>
                  </a:ext>
                </a:extLst>
              </a:tr>
              <a:tr h="292100">
                <a:tc>
                  <a:txBody>
                    <a:bodyPr/>
                    <a:lstStyle/>
                    <a:p>
                      <a:pPr algn="l" fontAlgn="b"/>
                      <a:r>
                        <a:rPr lang="en-US" sz="1600" u="none" strike="noStrike">
                          <a:effectLst/>
                        </a:rPr>
                        <a:t>Pattern Library</a:t>
                      </a:r>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r>
                        <a:rPr lang="en-US" sz="1600" u="none" strike="noStrike">
                          <a:effectLst/>
                        </a:rPr>
                        <a:t>2</a:t>
                      </a:r>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1865983644"/>
                  </a:ext>
                </a:extLst>
              </a:tr>
              <a:tr h="292100">
                <a:tc>
                  <a:txBody>
                    <a:bodyPr/>
                    <a:lstStyle/>
                    <a:p>
                      <a:pPr algn="l" fontAlgn="b"/>
                      <a:r>
                        <a:rPr lang="en-US" sz="1600" u="none" strike="noStrike">
                          <a:effectLst/>
                        </a:rPr>
                        <a:t>Search Results</a:t>
                      </a:r>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r>
                        <a:rPr lang="en-US" sz="1600" u="none" strike="noStrike">
                          <a:effectLst/>
                        </a:rPr>
                        <a:t>1</a:t>
                      </a:r>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3105253875"/>
                  </a:ext>
                </a:extLst>
              </a:tr>
            </a:tbl>
          </a:graphicData>
        </a:graphic>
      </p:graphicFrame>
      <p:sp>
        <p:nvSpPr>
          <p:cNvPr id="9" name="Slide Number Placeholder 6">
            <a:extLst>
              <a:ext uri="{FF2B5EF4-FFF2-40B4-BE49-F238E27FC236}">
                <a16:creationId xmlns:a16="http://schemas.microsoft.com/office/drawing/2014/main" id="{504B9A58-BF3C-43AD-9DDA-2E7C75D07784}"/>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900" b="1" i="1" kern="1200" baseline="0" smtClean="0">
                <a:solidFill>
                  <a:srgbClr val="002060"/>
                </a:solidFill>
                <a:latin typeface="+mn-lt"/>
                <a:ea typeface="+mn-ea"/>
                <a:cs typeface="+mn-cs"/>
              </a:defRPr>
            </a:lvl1pPr>
          </a:lstStyle>
          <a:p>
            <a:pPr defTabSz="685800"/>
            <a:fld id="{850B1B32-CFA8-4BD1-A730-6F4B7E12345B}" type="slidenum">
              <a:rPr lang="en-US" smtClean="0"/>
              <a:pPr defTabSz="685800"/>
              <a:t>‹#›</a:t>
            </a:fld>
            <a:endParaRPr lang="en-US"/>
          </a:p>
        </p:txBody>
      </p:sp>
    </p:spTree>
    <p:extLst>
      <p:ext uri="{BB962C8B-B14F-4D97-AF65-F5344CB8AC3E}">
        <p14:creationId xmlns:p14="http://schemas.microsoft.com/office/powerpoint/2010/main" val="3618522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bg>
      <p:bgPr>
        <a:solidFill>
          <a:srgbClr val="F7F7F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EC7C2-C493-4308-BEB9-8C558E630CBF}"/>
              </a:ext>
            </a:extLst>
          </p:cNvPr>
          <p:cNvSpPr>
            <a:spLocks noGrp="1"/>
          </p:cNvSpPr>
          <p:nvPr>
            <p:ph type="title" hasCustomPrompt="1"/>
          </p:nvPr>
        </p:nvSpPr>
        <p:spPr/>
        <p:txBody>
          <a:bodyPr vert="horz" lIns="91440" tIns="45720" rIns="91440" bIns="45720" rtlCol="0" anchor="ctr">
            <a:normAutofit/>
          </a:bodyPr>
          <a:lstStyle>
            <a:lvl1pPr>
              <a:defRPr lang="en-US" dirty="0"/>
            </a:lvl1pPr>
          </a:lstStyle>
          <a:p>
            <a:pPr marL="0" lvl="0"/>
            <a:r>
              <a:rPr lang="en-US"/>
              <a:t>Table</a:t>
            </a:r>
          </a:p>
        </p:txBody>
      </p:sp>
      <p:graphicFrame>
        <p:nvGraphicFramePr>
          <p:cNvPr id="4" name="Table 3">
            <a:extLst>
              <a:ext uri="{FF2B5EF4-FFF2-40B4-BE49-F238E27FC236}">
                <a16:creationId xmlns:a16="http://schemas.microsoft.com/office/drawing/2014/main" id="{DEDA6379-FFA5-4221-B304-16E6BFB74429}"/>
              </a:ext>
            </a:extLst>
          </p:cNvPr>
          <p:cNvGraphicFramePr>
            <a:graphicFrameLocks noGrp="1"/>
          </p:cNvGraphicFramePr>
          <p:nvPr userDrawn="1">
            <p:extLst>
              <p:ext uri="{D42A27DB-BD31-4B8C-83A1-F6EECF244321}">
                <p14:modId xmlns:p14="http://schemas.microsoft.com/office/powerpoint/2010/main" val="2818921414"/>
              </p:ext>
            </p:extLst>
          </p:nvPr>
        </p:nvGraphicFramePr>
        <p:xfrm>
          <a:off x="457200" y="1734635"/>
          <a:ext cx="2857500" cy="3213100"/>
        </p:xfrm>
        <a:graphic>
          <a:graphicData uri="http://schemas.openxmlformats.org/drawingml/2006/table">
            <a:tbl>
              <a:tblPr firstRow="1" bandRow="1">
                <a:tableStyleId>{3B4B98B0-60AC-42C2-AFA5-B58CD77FA1E5}</a:tableStyleId>
              </a:tblPr>
              <a:tblGrid>
                <a:gridCol w="1878693">
                  <a:extLst>
                    <a:ext uri="{9D8B030D-6E8A-4147-A177-3AD203B41FA5}">
                      <a16:colId xmlns:a16="http://schemas.microsoft.com/office/drawing/2014/main" val="3193454351"/>
                    </a:ext>
                  </a:extLst>
                </a:gridCol>
                <a:gridCol w="978807">
                  <a:extLst>
                    <a:ext uri="{9D8B030D-6E8A-4147-A177-3AD203B41FA5}">
                      <a16:colId xmlns:a16="http://schemas.microsoft.com/office/drawing/2014/main" val="1954031949"/>
                    </a:ext>
                  </a:extLst>
                </a:gridCol>
              </a:tblGrid>
              <a:tr h="292100">
                <a:tc>
                  <a:txBody>
                    <a:bodyPr/>
                    <a:lstStyle/>
                    <a:p>
                      <a:pPr algn="l" fontAlgn="b"/>
                      <a:endParaRPr lang="en-US" sz="1600" b="1" i="0" u="none" strike="noStrike">
                        <a:solidFill>
                          <a:schemeClr val="tx1"/>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2950365337"/>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570808868"/>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694528277"/>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4163210050"/>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3474214537"/>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2601266197"/>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2764259923"/>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9719693"/>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2918800638"/>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1865983644"/>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3105253875"/>
                  </a:ext>
                </a:extLst>
              </a:tr>
            </a:tbl>
          </a:graphicData>
        </a:graphic>
      </p:graphicFrame>
      <p:sp>
        <p:nvSpPr>
          <p:cNvPr id="6" name="Slide Number Placeholder 6">
            <a:extLst>
              <a:ext uri="{FF2B5EF4-FFF2-40B4-BE49-F238E27FC236}">
                <a16:creationId xmlns:a16="http://schemas.microsoft.com/office/drawing/2014/main" id="{D302D5C9-8328-4B69-B136-3013F1F45BD2}"/>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900" b="1" i="1" kern="1200" baseline="0" smtClean="0">
                <a:solidFill>
                  <a:srgbClr val="002060"/>
                </a:solidFill>
                <a:latin typeface="+mn-lt"/>
                <a:ea typeface="+mn-ea"/>
                <a:cs typeface="+mn-cs"/>
              </a:defRPr>
            </a:lvl1pPr>
          </a:lstStyle>
          <a:p>
            <a:pPr defTabSz="685800"/>
            <a:fld id="{850B1B32-CFA8-4BD1-A730-6F4B7E12345B}" type="slidenum">
              <a:rPr lang="en-US" smtClean="0"/>
              <a:pPr defTabSz="685800"/>
              <a:t>‹#›</a:t>
            </a:fld>
            <a:endParaRPr lang="en-US"/>
          </a:p>
        </p:txBody>
      </p:sp>
    </p:spTree>
    <p:extLst>
      <p:ext uri="{BB962C8B-B14F-4D97-AF65-F5344CB8AC3E}">
        <p14:creationId xmlns:p14="http://schemas.microsoft.com/office/powerpoint/2010/main" val="2540541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lum bright="70000" contrast="-70000"/>
            <a:extLst>
              <a:ext uri="{28A0092B-C50C-407E-A947-70E740481C1C}">
                <a14:useLocalDpi xmlns:a14="http://schemas.microsoft.com/office/drawing/2010/main" val="0"/>
              </a:ext>
            </a:extLst>
          </a:blip>
          <a:stretch>
            <a:fillRect/>
          </a:stretch>
        </p:blipFill>
        <p:spPr>
          <a:xfrm>
            <a:off x="0" y="0"/>
            <a:ext cx="9144000" cy="1449000"/>
          </a:xfrm>
          <a:prstGeom prst="rect">
            <a:avLst/>
          </a:prstGeom>
          <a:effectLst>
            <a:outerShdw blurRad="88900" dist="38100" dir="5400000" algn="t" rotWithShape="0">
              <a:prstClr val="black">
                <a:alpha val="20000"/>
              </a:prstClr>
            </a:outerShdw>
            <a:reflection blurRad="63500" stA="45000" endPos="14000" dir="5400000" sy="-100000" algn="bl" rotWithShape="0"/>
          </a:effectLst>
        </p:spPr>
      </p:pic>
      <p:sp>
        <p:nvSpPr>
          <p:cNvPr id="3" name="Content Placeholder 2"/>
          <p:cNvSpPr>
            <a:spLocks noGrp="1"/>
          </p:cNvSpPr>
          <p:nvPr>
            <p:ph sz="half" idx="1"/>
          </p:nvPr>
        </p:nvSpPr>
        <p:spPr>
          <a:xfrm>
            <a:off x="457200" y="17224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224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Rectangle 19"/>
          <p:cNvSpPr/>
          <p:nvPr userDrawn="1"/>
        </p:nvSpPr>
        <p:spPr>
          <a:xfrm>
            <a:off x="0" y="7034"/>
            <a:ext cx="9144000" cy="1447800"/>
          </a:xfrm>
          <a:prstGeom prst="rect">
            <a:avLst/>
          </a:prstGeom>
          <a:solidFill>
            <a:srgbClr val="283B91">
              <a:alpha val="10000"/>
            </a:srgbClr>
          </a:solidFill>
          <a:ln>
            <a:noFill/>
          </a:ln>
          <a:effectLst>
            <a:outerShdw blurRad="50800" dist="38100" dir="5400000" algn="t"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p:cNvSpPr>
            <a:spLocks noGrp="1"/>
          </p:cNvSpPr>
          <p:nvPr>
            <p:ph type="title"/>
          </p:nvPr>
        </p:nvSpPr>
        <p:spPr>
          <a:xfrm>
            <a:off x="1447800" y="152400"/>
            <a:ext cx="6096000" cy="1143000"/>
          </a:xfrm>
        </p:spPr>
        <p:txBody>
          <a:bodyPr/>
          <a:lstStyle/>
          <a:p>
            <a:r>
              <a:rPr lang="en-US"/>
              <a:t>Click to edit Master title style</a:t>
            </a:r>
            <a:endParaRPr lang="en-US" dirty="0"/>
          </a:p>
        </p:txBody>
      </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0" y="152400"/>
            <a:ext cx="1161540" cy="1159412"/>
          </a:xfrm>
          <a:prstGeom prst="rect">
            <a:avLst/>
          </a:prstGeom>
          <a:effectLst>
            <a:outerShdw blurRad="63500" sx="102000" sy="102000" algn="ctr" rotWithShape="0">
              <a:prstClr val="black">
                <a:alpha val="40000"/>
              </a:prstClr>
            </a:outerShdw>
          </a:effectLst>
        </p:spPr>
      </p:pic>
      <p:sp>
        <p:nvSpPr>
          <p:cNvPr id="9" name="Slide Number Placeholder 6"/>
          <p:cNvSpPr>
            <a:spLocks noGrp="1"/>
          </p:cNvSpPr>
          <p:nvPr>
            <p:ph type="sldNum" sz="quarter" idx="4"/>
          </p:nvPr>
        </p:nvSpPr>
        <p:spPr>
          <a:xfrm>
            <a:off x="8534399" y="6019800"/>
            <a:ext cx="471237" cy="365125"/>
          </a:xfrm>
          <a:prstGeom prst="rect">
            <a:avLst/>
          </a:prstGeom>
        </p:spPr>
        <p:txBody>
          <a:bodyPr/>
          <a:lstStyle>
            <a:lvl1pPr algn="r">
              <a:defRPr/>
            </a:lvl1pPr>
          </a:lstStyle>
          <a:p>
            <a:fld id="{850B1B32-CFA8-4BD1-A730-6F4B7E12345B}" type="slidenum">
              <a:rPr lang="en-US" smtClean="0"/>
              <a:pPr/>
              <a:t>‹#›</a:t>
            </a:fld>
            <a:endParaRPr lang="en-US" dirty="0"/>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96200" y="117625"/>
            <a:ext cx="1219200" cy="12192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983645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lum bright="70000" contrast="-70000"/>
            <a:extLst>
              <a:ext uri="{28A0092B-C50C-407E-A947-70E740481C1C}">
                <a14:useLocalDpi xmlns:a14="http://schemas.microsoft.com/office/drawing/2010/main" val="0"/>
              </a:ext>
            </a:extLst>
          </a:blip>
          <a:stretch>
            <a:fillRect/>
          </a:stretch>
        </p:blipFill>
        <p:spPr>
          <a:xfrm>
            <a:off x="0" y="0"/>
            <a:ext cx="9144000" cy="1449000"/>
          </a:xfrm>
          <a:prstGeom prst="rect">
            <a:avLst/>
          </a:prstGeom>
          <a:effectLst>
            <a:outerShdw blurRad="88900" dist="38100" dir="5400000" algn="t" rotWithShape="0">
              <a:prstClr val="black">
                <a:alpha val="20000"/>
              </a:prstClr>
            </a:outerShdw>
            <a:reflection blurRad="63500" stA="45000" endPos="14000" dir="5400000" sy="-100000" algn="bl" rotWithShape="0"/>
          </a:effectLst>
        </p:spPr>
      </p:pic>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860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860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Rectangle 17"/>
          <p:cNvSpPr/>
          <p:nvPr userDrawn="1"/>
        </p:nvSpPr>
        <p:spPr>
          <a:xfrm>
            <a:off x="0" y="7034"/>
            <a:ext cx="9144000" cy="1447800"/>
          </a:xfrm>
          <a:prstGeom prst="rect">
            <a:avLst/>
          </a:prstGeom>
          <a:solidFill>
            <a:srgbClr val="283B91">
              <a:alpha val="10000"/>
            </a:srgbClr>
          </a:solidFill>
          <a:ln>
            <a:noFill/>
          </a:ln>
          <a:effectLst>
            <a:outerShdw blurRad="50800" dist="38100" dir="5400000" algn="t"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p:cNvSpPr>
            <a:spLocks noGrp="1"/>
          </p:cNvSpPr>
          <p:nvPr>
            <p:ph type="title"/>
          </p:nvPr>
        </p:nvSpPr>
        <p:spPr>
          <a:xfrm>
            <a:off x="1447800" y="152400"/>
            <a:ext cx="6096000" cy="1143000"/>
          </a:xfrm>
        </p:spPr>
        <p:txBody>
          <a:bodyPr/>
          <a:lstStyle/>
          <a:p>
            <a:r>
              <a:rPr lang="en-US"/>
              <a:t>Click to edit Master title style</a:t>
            </a:r>
            <a:endParaRPr lang="en-US" dirty="0"/>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0" y="152400"/>
            <a:ext cx="1161540" cy="1159412"/>
          </a:xfrm>
          <a:prstGeom prst="rect">
            <a:avLst/>
          </a:prstGeom>
          <a:effectLst>
            <a:outerShdw blurRad="63500" sx="102000" sy="102000" algn="ctr" rotWithShape="0">
              <a:prstClr val="black">
                <a:alpha val="40000"/>
              </a:prstClr>
            </a:outerShdw>
          </a:effectLst>
        </p:spPr>
      </p:pic>
      <p:sp>
        <p:nvSpPr>
          <p:cNvPr id="11" name="Slide Number Placeholder 6"/>
          <p:cNvSpPr>
            <a:spLocks noGrp="1"/>
          </p:cNvSpPr>
          <p:nvPr>
            <p:ph type="sldNum" sz="quarter" idx="10"/>
          </p:nvPr>
        </p:nvSpPr>
        <p:spPr>
          <a:xfrm>
            <a:off x="8534399" y="6019800"/>
            <a:ext cx="471237" cy="365125"/>
          </a:xfrm>
          <a:prstGeom prst="rect">
            <a:avLst/>
          </a:prstGeom>
        </p:spPr>
        <p:txBody>
          <a:bodyPr/>
          <a:lstStyle>
            <a:lvl1pPr algn="r">
              <a:defRPr/>
            </a:lvl1pPr>
          </a:lstStyle>
          <a:p>
            <a:fld id="{850B1B32-CFA8-4BD1-A730-6F4B7E12345B}" type="slidenum">
              <a:rPr lang="en-US" smtClean="0"/>
              <a:pPr/>
              <a:t>‹#›</a:t>
            </a:fld>
            <a:endParaRPr lang="en-US" dirty="0"/>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96200" y="117625"/>
            <a:ext cx="1219200" cy="12192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017634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lum bright="70000" contrast="-70000"/>
            <a:extLst>
              <a:ext uri="{28A0092B-C50C-407E-A947-70E740481C1C}">
                <a14:useLocalDpi xmlns:a14="http://schemas.microsoft.com/office/drawing/2010/main" val="0"/>
              </a:ext>
            </a:extLst>
          </a:blip>
          <a:stretch>
            <a:fillRect/>
          </a:stretch>
        </p:blipFill>
        <p:spPr>
          <a:xfrm>
            <a:off x="0" y="0"/>
            <a:ext cx="9144000" cy="1449000"/>
          </a:xfrm>
          <a:prstGeom prst="rect">
            <a:avLst/>
          </a:prstGeom>
          <a:effectLst>
            <a:outerShdw blurRad="88900" dist="38100" dir="5400000" algn="t" rotWithShape="0">
              <a:prstClr val="black">
                <a:alpha val="20000"/>
              </a:prstClr>
            </a:outerShdw>
            <a:reflection blurRad="63500" stA="45000" endPos="14000" dir="5400000" sy="-100000" algn="bl" rotWithShape="0"/>
          </a:effectLst>
        </p:spPr>
      </p:pic>
      <p:sp>
        <p:nvSpPr>
          <p:cNvPr id="14" name="Rectangle 13"/>
          <p:cNvSpPr/>
          <p:nvPr userDrawn="1"/>
        </p:nvSpPr>
        <p:spPr>
          <a:xfrm>
            <a:off x="0" y="7034"/>
            <a:ext cx="9144000" cy="1447800"/>
          </a:xfrm>
          <a:prstGeom prst="rect">
            <a:avLst/>
          </a:prstGeom>
          <a:solidFill>
            <a:srgbClr val="283B91">
              <a:alpha val="10000"/>
            </a:srgbClr>
          </a:solidFill>
          <a:ln>
            <a:noFill/>
          </a:ln>
          <a:effectLst>
            <a:outerShdw blurRad="50800" dist="38100" dir="5400000" algn="t"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p:nvPr>
        </p:nvSpPr>
        <p:spPr>
          <a:xfrm>
            <a:off x="1447800" y="152400"/>
            <a:ext cx="6096000" cy="1143000"/>
          </a:xfrm>
        </p:spPr>
        <p:txBody>
          <a:bodyPr/>
          <a:lstStyle/>
          <a:p>
            <a:r>
              <a:rPr lang="en-US"/>
              <a:t>Click to edit Master title style</a:t>
            </a:r>
            <a:endParaRPr lang="en-US" dirty="0"/>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6200" y="117625"/>
            <a:ext cx="1219200" cy="1219200"/>
          </a:xfrm>
          <a:prstGeom prst="rect">
            <a:avLst/>
          </a:prstGeom>
          <a:effectLst>
            <a:outerShdw blurRad="63500" sx="102000" sy="102000" algn="ctr" rotWithShape="0">
              <a:prstClr val="black">
                <a:alpha val="40000"/>
              </a:prstClr>
            </a:outerShdw>
          </a:effectLst>
        </p:spPr>
      </p:pic>
      <p:pic>
        <p:nvPicPr>
          <p:cNvPr id="17" name="Pictur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2400" y="152400"/>
            <a:ext cx="1161540" cy="1159412"/>
          </a:xfrm>
          <a:prstGeom prst="rect">
            <a:avLst/>
          </a:prstGeom>
          <a:effectLst>
            <a:outerShdw blurRad="63500" sx="102000" sy="102000" algn="ctr" rotWithShape="0">
              <a:prstClr val="black">
                <a:alpha val="40000"/>
              </a:prstClr>
            </a:outerShdw>
          </a:effectLst>
        </p:spPr>
      </p:pic>
      <p:sp>
        <p:nvSpPr>
          <p:cNvPr id="7" name="Slide Number Placeholder 6"/>
          <p:cNvSpPr>
            <a:spLocks noGrp="1"/>
          </p:cNvSpPr>
          <p:nvPr>
            <p:ph type="sldNum" sz="quarter" idx="4"/>
          </p:nvPr>
        </p:nvSpPr>
        <p:spPr>
          <a:xfrm>
            <a:off x="8534399" y="6019800"/>
            <a:ext cx="471237" cy="365125"/>
          </a:xfrm>
          <a:prstGeom prst="rect">
            <a:avLst/>
          </a:prstGeom>
        </p:spPr>
        <p:txBody>
          <a:bodyPr/>
          <a:lstStyle>
            <a:lvl1pPr algn="r">
              <a:defRPr/>
            </a:lvl1pPr>
          </a:lstStyle>
          <a:p>
            <a:fld id="{850B1B32-CFA8-4BD1-A730-6F4B7E12345B}" type="slidenum">
              <a:rPr lang="en-US" smtClean="0"/>
              <a:pPr/>
              <a:t>‹#›</a:t>
            </a:fld>
            <a:endParaRPr lang="en-US" dirty="0"/>
          </a:p>
        </p:txBody>
      </p:sp>
    </p:spTree>
    <p:extLst>
      <p:ext uri="{BB962C8B-B14F-4D97-AF65-F5344CB8AC3E}">
        <p14:creationId xmlns:p14="http://schemas.microsoft.com/office/powerpoint/2010/main" val="2479730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itle 1"/>
          <p:cNvSpPr>
            <a:spLocks noGrp="1"/>
          </p:cNvSpPr>
          <p:nvPr>
            <p:ph type="title"/>
          </p:nvPr>
        </p:nvSpPr>
        <p:spPr>
          <a:xfrm>
            <a:off x="1447800" y="152400"/>
            <a:ext cx="6096000" cy="1143000"/>
          </a:xfrm>
        </p:spPr>
        <p:txBody>
          <a:bodyPr/>
          <a:lstStyle/>
          <a:p>
            <a:r>
              <a:rPr lang="en-US"/>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96200" y="117625"/>
            <a:ext cx="1219200" cy="121920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0" y="152400"/>
            <a:ext cx="1161540" cy="1159412"/>
          </a:xfrm>
          <a:prstGeom prst="rect">
            <a:avLst/>
          </a:prstGeom>
        </p:spPr>
      </p:pic>
      <p:sp>
        <p:nvSpPr>
          <p:cNvPr id="5" name="Slide Number Placeholder 6"/>
          <p:cNvSpPr>
            <a:spLocks noGrp="1"/>
          </p:cNvSpPr>
          <p:nvPr>
            <p:ph type="sldNum" sz="quarter" idx="4"/>
          </p:nvPr>
        </p:nvSpPr>
        <p:spPr>
          <a:xfrm>
            <a:off x="8534399" y="6019800"/>
            <a:ext cx="471237" cy="365125"/>
          </a:xfrm>
          <a:prstGeom prst="rect">
            <a:avLst/>
          </a:prstGeom>
        </p:spPr>
        <p:txBody>
          <a:bodyPr/>
          <a:lstStyle>
            <a:lvl1pPr algn="r">
              <a:defRPr/>
            </a:lvl1pPr>
          </a:lstStyle>
          <a:p>
            <a:fld id="{850B1B32-CFA8-4BD1-A730-6F4B7E12345B}" type="slidenum">
              <a:rPr lang="en-US" smtClean="0"/>
              <a:pPr/>
              <a:t>‹#›</a:t>
            </a:fld>
            <a:endParaRPr lang="en-US" dirty="0"/>
          </a:p>
        </p:txBody>
      </p:sp>
    </p:spTree>
    <p:extLst>
      <p:ext uri="{BB962C8B-B14F-4D97-AF65-F5344CB8AC3E}">
        <p14:creationId xmlns:p14="http://schemas.microsoft.com/office/powerpoint/2010/main" val="14007377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lum bright="70000" contrast="-70000"/>
            <a:extLst>
              <a:ext uri="{28A0092B-C50C-407E-A947-70E740481C1C}">
                <a14:useLocalDpi xmlns:a14="http://schemas.microsoft.com/office/drawing/2010/main" val="0"/>
              </a:ext>
            </a:extLst>
          </a:blip>
          <a:stretch>
            <a:fillRect/>
          </a:stretch>
        </p:blipFill>
        <p:spPr>
          <a:xfrm>
            <a:off x="0" y="0"/>
            <a:ext cx="9144000" cy="1449000"/>
          </a:xfrm>
          <a:prstGeom prst="rect">
            <a:avLst/>
          </a:prstGeom>
          <a:effectLst>
            <a:outerShdw blurRad="88900" dist="38100" dir="5400000" algn="t" rotWithShape="0">
              <a:prstClr val="black">
                <a:alpha val="20000"/>
              </a:prstClr>
            </a:outerShdw>
            <a:reflection blurRad="63500" stA="45000" endPos="14000" dir="5400000" sy="-100000" algn="bl" rotWithShape="0"/>
          </a:effectLst>
        </p:spPr>
      </p:pic>
      <p:sp>
        <p:nvSpPr>
          <p:cNvPr id="3" name="Picture Placeholder 2"/>
          <p:cNvSpPr>
            <a:spLocks noGrp="1"/>
          </p:cNvSpPr>
          <p:nvPr>
            <p:ph type="pic" idx="1"/>
          </p:nvPr>
        </p:nvSpPr>
        <p:spPr>
          <a:xfrm>
            <a:off x="990600" y="1828800"/>
            <a:ext cx="7162800" cy="4114800"/>
          </a:xfrm>
          <a:effectLst>
            <a:outerShdw blurRad="63500" sx="102000" sy="102000" algn="ctr" rotWithShape="0">
              <a:prstClr val="black">
                <a:alpha val="3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90600" y="6054970"/>
            <a:ext cx="7162800" cy="3048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Rectangle 12"/>
          <p:cNvSpPr/>
          <p:nvPr userDrawn="1"/>
        </p:nvSpPr>
        <p:spPr>
          <a:xfrm>
            <a:off x="0" y="7034"/>
            <a:ext cx="9144000" cy="1447800"/>
          </a:xfrm>
          <a:prstGeom prst="rect">
            <a:avLst/>
          </a:prstGeom>
          <a:solidFill>
            <a:srgbClr val="283B91">
              <a:alpha val="10000"/>
            </a:srgbClr>
          </a:solidFill>
          <a:ln>
            <a:noFill/>
          </a:ln>
          <a:effectLst>
            <a:outerShdw blurRad="50800" dist="38100" dir="5400000" algn="t"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1447800" y="152400"/>
            <a:ext cx="6096000" cy="1143000"/>
          </a:xfrm>
        </p:spPr>
        <p:txBody>
          <a:bodyPr/>
          <a:lstStyle/>
          <a:p>
            <a:r>
              <a:rPr lang="en-US"/>
              <a:t>Click to edit Master title style</a:t>
            </a:r>
            <a:endParaRPr lang="en-US"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6200" y="117625"/>
            <a:ext cx="1219200" cy="1219200"/>
          </a:xfrm>
          <a:prstGeom prst="rect">
            <a:avLst/>
          </a:prstGeom>
          <a:effectLst>
            <a:outerShdw blurRad="63500" sx="102000" sy="102000" algn="ctr" rotWithShape="0">
              <a:prstClr val="black">
                <a:alpha val="40000"/>
              </a:prstClr>
            </a:outerShdw>
          </a:effectLst>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2400" y="152400"/>
            <a:ext cx="1161540" cy="1159412"/>
          </a:xfrm>
          <a:prstGeom prst="rect">
            <a:avLst/>
          </a:prstGeom>
          <a:effectLst>
            <a:outerShdw blurRad="63500" sx="102000" sy="102000" algn="ctr" rotWithShape="0">
              <a:prstClr val="black">
                <a:alpha val="40000"/>
              </a:prstClr>
            </a:outerShdw>
          </a:effectLst>
        </p:spPr>
      </p:pic>
      <p:sp>
        <p:nvSpPr>
          <p:cNvPr id="9" name="Slide Number Placeholder 6"/>
          <p:cNvSpPr>
            <a:spLocks noGrp="1"/>
          </p:cNvSpPr>
          <p:nvPr>
            <p:ph type="sldNum" sz="quarter" idx="4"/>
          </p:nvPr>
        </p:nvSpPr>
        <p:spPr>
          <a:xfrm>
            <a:off x="8534399" y="6019800"/>
            <a:ext cx="471237" cy="365125"/>
          </a:xfrm>
          <a:prstGeom prst="rect">
            <a:avLst/>
          </a:prstGeom>
        </p:spPr>
        <p:txBody>
          <a:bodyPr/>
          <a:lstStyle>
            <a:lvl1pPr algn="r">
              <a:defRPr/>
            </a:lvl1pPr>
          </a:lstStyle>
          <a:p>
            <a:fld id="{850B1B32-CFA8-4BD1-A730-6F4B7E12345B}" type="slidenum">
              <a:rPr lang="en-US" smtClean="0"/>
              <a:pPr/>
              <a:t>‹#›</a:t>
            </a:fld>
            <a:endParaRPr lang="en-US" dirty="0"/>
          </a:p>
        </p:txBody>
      </p:sp>
    </p:spTree>
    <p:extLst>
      <p:ext uri="{BB962C8B-B14F-4D97-AF65-F5344CB8AC3E}">
        <p14:creationId xmlns:p14="http://schemas.microsoft.com/office/powerpoint/2010/main" val="3163561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le">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2115308"/>
            <a:ext cx="7772400" cy="1131093"/>
          </a:xfrm>
          <a:noFill/>
          <a:ln>
            <a:noFill/>
          </a:ln>
          <a:effectLst>
            <a:outerShdw blurRad="152400" dist="317500" dir="5400000" sx="90000" sy="-19000" rotWithShape="0">
              <a:prstClr val="black">
                <a:alpha val="15000"/>
              </a:prstClr>
            </a:outerShdw>
          </a:effectLst>
        </p:spPr>
        <p:txBody>
          <a:bodyPr vert="horz" lIns="91440" tIns="45720" rIns="91440" bIns="45720" rtlCol="0" anchor="ctr" anchorCtr="0">
            <a:normAutofit/>
          </a:bodyPr>
          <a:lstStyle>
            <a:lvl1pPr algn="ctr">
              <a:defRPr lang="en-US" sz="3000" b="1" cap="none" dirty="0">
                <a:solidFill>
                  <a:srgbClr val="262262"/>
                </a:solidFill>
              </a:defRPr>
            </a:lvl1pPr>
          </a:lstStyle>
          <a:p>
            <a:pPr lvl="0"/>
            <a:r>
              <a:rPr lang="en-US"/>
              <a:t>Section title</a:t>
            </a:r>
          </a:p>
        </p:txBody>
      </p:sp>
      <p:sp>
        <p:nvSpPr>
          <p:cNvPr id="3" name="Text Placeholder 2"/>
          <p:cNvSpPr>
            <a:spLocks noGrp="1"/>
          </p:cNvSpPr>
          <p:nvPr>
            <p:ph type="body" idx="1" hasCustomPrompt="1"/>
          </p:nvPr>
        </p:nvSpPr>
        <p:spPr>
          <a:xfrm>
            <a:off x="685800" y="3417455"/>
            <a:ext cx="7772400" cy="970276"/>
          </a:xfrm>
          <a:noFill/>
          <a:ln>
            <a:noFill/>
          </a:ln>
        </p:spPr>
        <p:txBody>
          <a:bodyPr anchor="ctr"/>
          <a:lstStyle>
            <a:lvl1pPr marL="0" indent="0" algn="ctr">
              <a:buNone/>
              <a:defRPr sz="1500">
                <a:solidFill>
                  <a:srgbClr val="002060"/>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Section subtitle</a:t>
            </a:r>
          </a:p>
        </p:txBody>
      </p:sp>
      <p:sp>
        <p:nvSpPr>
          <p:cNvPr id="5" name="Slide Number Placeholder 6">
            <a:extLst>
              <a:ext uri="{FF2B5EF4-FFF2-40B4-BE49-F238E27FC236}">
                <a16:creationId xmlns:a16="http://schemas.microsoft.com/office/drawing/2014/main" id="{2775C988-7BA5-46D9-BD67-F8EE02BA5C6B}"/>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900" b="1" i="1" kern="1200" baseline="0" smtClean="0">
                <a:solidFill>
                  <a:srgbClr val="002060"/>
                </a:solidFill>
                <a:latin typeface="+mn-lt"/>
                <a:ea typeface="+mn-ea"/>
                <a:cs typeface="+mn-cs"/>
              </a:defRPr>
            </a:lvl1pPr>
          </a:lstStyle>
          <a:p>
            <a:pPr defTabSz="685800"/>
            <a:fld id="{850B1B32-CFA8-4BD1-A730-6F4B7E12345B}" type="slidenum">
              <a:rPr lang="en-US" smtClean="0"/>
              <a:pPr defTabSz="685800"/>
              <a:t>‹#›</a:t>
            </a:fld>
            <a:endParaRPr lang="en-US"/>
          </a:p>
        </p:txBody>
      </p:sp>
    </p:spTree>
    <p:extLst>
      <p:ext uri="{BB962C8B-B14F-4D97-AF65-F5344CB8AC3E}">
        <p14:creationId xmlns:p14="http://schemas.microsoft.com/office/powerpoint/2010/main" val="4178734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2115308"/>
            <a:ext cx="7772400" cy="1131093"/>
          </a:xfrm>
          <a:noFill/>
          <a:ln>
            <a:noFill/>
          </a:ln>
          <a:effectLst>
            <a:outerShdw blurRad="152400" dist="317500" dir="5400000" sx="90000" sy="-19000" rotWithShape="0">
              <a:prstClr val="black">
                <a:alpha val="15000"/>
              </a:prstClr>
            </a:outerShdw>
          </a:effectLst>
        </p:spPr>
        <p:txBody>
          <a:bodyPr vert="horz" lIns="91440" tIns="45720" rIns="91440" bIns="45720" rtlCol="0" anchor="ctr" anchorCtr="0">
            <a:normAutofit/>
          </a:bodyPr>
          <a:lstStyle>
            <a:lvl1pPr algn="ctr">
              <a:defRPr lang="en-US" sz="3000" b="1" cap="none" dirty="0">
                <a:solidFill>
                  <a:srgbClr val="262262"/>
                </a:solidFill>
              </a:defRPr>
            </a:lvl1pPr>
          </a:lstStyle>
          <a:p>
            <a:pPr lvl="0"/>
            <a:r>
              <a:rPr lang="en-US"/>
              <a:t>Section title</a:t>
            </a:r>
          </a:p>
        </p:txBody>
      </p:sp>
      <p:sp>
        <p:nvSpPr>
          <p:cNvPr id="3" name="Text Placeholder 2"/>
          <p:cNvSpPr>
            <a:spLocks noGrp="1"/>
          </p:cNvSpPr>
          <p:nvPr>
            <p:ph type="body" idx="1" hasCustomPrompt="1"/>
          </p:nvPr>
        </p:nvSpPr>
        <p:spPr>
          <a:xfrm>
            <a:off x="685800" y="3417455"/>
            <a:ext cx="7772400" cy="970276"/>
          </a:xfrm>
          <a:noFill/>
          <a:ln>
            <a:noFill/>
          </a:ln>
        </p:spPr>
        <p:txBody>
          <a:bodyPr anchor="ctr"/>
          <a:lstStyle>
            <a:lvl1pPr marL="0" indent="0" algn="ctr">
              <a:buNone/>
              <a:defRPr sz="1500">
                <a:solidFill>
                  <a:srgbClr val="002060"/>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Section subtitle</a:t>
            </a:r>
          </a:p>
        </p:txBody>
      </p:sp>
      <p:sp>
        <p:nvSpPr>
          <p:cNvPr id="5" name="Slide Number Placeholder 6">
            <a:extLst>
              <a:ext uri="{FF2B5EF4-FFF2-40B4-BE49-F238E27FC236}">
                <a16:creationId xmlns:a16="http://schemas.microsoft.com/office/drawing/2014/main" id="{215B1F6A-6A99-4ED7-AE17-12E346CBE33B}"/>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900" b="1" i="1" kern="1200" baseline="0" smtClean="0">
                <a:solidFill>
                  <a:srgbClr val="002060"/>
                </a:solidFill>
                <a:latin typeface="+mn-lt"/>
                <a:ea typeface="+mn-ea"/>
                <a:cs typeface="+mn-cs"/>
              </a:defRPr>
            </a:lvl1pPr>
          </a:lstStyle>
          <a:p>
            <a:pPr defTabSz="685800"/>
            <a:fld id="{850B1B32-CFA8-4BD1-A730-6F4B7E12345B}" type="slidenum">
              <a:rPr lang="en-US" smtClean="0"/>
              <a:pPr defTabSz="685800"/>
              <a:t>‹#›</a:t>
            </a:fld>
            <a:endParaRPr lang="en-US"/>
          </a:p>
        </p:txBody>
      </p:sp>
    </p:spTree>
    <p:extLst>
      <p:ext uri="{BB962C8B-B14F-4D97-AF65-F5344CB8AC3E}">
        <p14:creationId xmlns:p14="http://schemas.microsoft.com/office/powerpoint/2010/main" val="3633323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7F7F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8229599" cy="1143000"/>
          </a:xfrm>
        </p:spPr>
        <p:txBody>
          <a:bodyPr/>
          <a:lstStyle>
            <a:lvl1pPr>
              <a:defRPr/>
            </a:lvl1pPr>
          </a:lstStyle>
          <a:p>
            <a:r>
              <a:rPr lang="en-US"/>
              <a:t>Slide title</a:t>
            </a:r>
          </a:p>
        </p:txBody>
      </p:sp>
      <p:sp>
        <p:nvSpPr>
          <p:cNvPr id="3" name="Content Placeholder 2"/>
          <p:cNvSpPr>
            <a:spLocks noGrp="1"/>
          </p:cNvSpPr>
          <p:nvPr>
            <p:ph idx="1" hasCustomPrompt="1"/>
          </p:nvPr>
        </p:nvSpPr>
        <p:spPr/>
        <p:txBody>
          <a:bodyPr/>
          <a:lstStyle>
            <a:lvl1pPr>
              <a:defRPr/>
            </a:lvl1pPr>
            <a:lvl2pPr marL="557213" indent="-214313">
              <a:buFont typeface="Arial" panose="020B0604020202020204" pitchFamily="34" charset="0"/>
              <a:buChar char="•"/>
              <a:defRPr/>
            </a:lvl2pPr>
            <a:lvl4pPr marL="1200150" indent="-171450">
              <a:buFont typeface="Arial" panose="020B0604020202020204" pitchFamily="34" charset="0"/>
              <a:buChar char="•"/>
              <a:defRPr/>
            </a:lvl4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a:extLst>
              <a:ext uri="{FF2B5EF4-FFF2-40B4-BE49-F238E27FC236}">
                <a16:creationId xmlns:a16="http://schemas.microsoft.com/office/drawing/2014/main" id="{58D6CA3D-484D-481F-9898-F1D606D5DD3B}"/>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900" b="1" i="1" kern="1200" baseline="0" smtClean="0">
                <a:solidFill>
                  <a:srgbClr val="002060"/>
                </a:solidFill>
                <a:latin typeface="+mn-lt"/>
                <a:ea typeface="+mn-ea"/>
                <a:cs typeface="+mn-cs"/>
              </a:defRPr>
            </a:lvl1pPr>
          </a:lstStyle>
          <a:p>
            <a:pPr defTabSz="685800"/>
            <a:fld id="{850B1B32-CFA8-4BD1-A730-6F4B7E12345B}" type="slidenum">
              <a:rPr lang="en-US" smtClean="0"/>
              <a:pPr defTabSz="685800"/>
              <a:t>‹#›</a:t>
            </a:fld>
            <a:endParaRPr lang="en-US"/>
          </a:p>
        </p:txBody>
      </p:sp>
    </p:spTree>
    <p:extLst>
      <p:ext uri="{BB962C8B-B14F-4D97-AF65-F5344CB8AC3E}">
        <p14:creationId xmlns:p14="http://schemas.microsoft.com/office/powerpoint/2010/main" val="485944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rgbClr val="F7F7F7"/>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08096E7-6949-459B-A396-14B16B30B795}"/>
              </a:ext>
            </a:extLst>
          </p:cNvPr>
          <p:cNvSpPr>
            <a:spLocks noGrp="1"/>
          </p:cNvSpPr>
          <p:nvPr>
            <p:ph type="title" hasCustomPrompt="1"/>
          </p:nvPr>
        </p:nvSpPr>
        <p:spPr>
          <a:xfrm>
            <a:off x="457200" y="152400"/>
            <a:ext cx="8229599" cy="1143000"/>
          </a:xfrm>
        </p:spPr>
        <p:txBody>
          <a:bodyPr/>
          <a:lstStyle>
            <a:lvl1pPr>
              <a:defRPr/>
            </a:lvl1pPr>
          </a:lstStyle>
          <a:p>
            <a:r>
              <a:rPr lang="en-US"/>
              <a:t>Slide title</a:t>
            </a:r>
          </a:p>
        </p:txBody>
      </p:sp>
      <p:sp>
        <p:nvSpPr>
          <p:cNvPr id="3" name="Content Placeholder 2"/>
          <p:cNvSpPr>
            <a:spLocks noGrp="1"/>
          </p:cNvSpPr>
          <p:nvPr>
            <p:ph sz="half" idx="1"/>
          </p:nvPr>
        </p:nvSpPr>
        <p:spPr>
          <a:xfrm>
            <a:off x="457200" y="1722439"/>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22439"/>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E7159B12-72BB-4CF3-AF41-9A2471179908}"/>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900" b="1" i="1" kern="1200" baseline="0" smtClean="0">
                <a:solidFill>
                  <a:srgbClr val="002060"/>
                </a:solidFill>
                <a:latin typeface="+mn-lt"/>
                <a:ea typeface="+mn-ea"/>
                <a:cs typeface="+mn-cs"/>
              </a:defRPr>
            </a:lvl1pPr>
          </a:lstStyle>
          <a:p>
            <a:pPr defTabSz="685800"/>
            <a:fld id="{850B1B32-CFA8-4BD1-A730-6F4B7E12345B}" type="slidenum">
              <a:rPr lang="en-US" smtClean="0"/>
              <a:pPr defTabSz="685800"/>
              <a:t>‹#›</a:t>
            </a:fld>
            <a:endParaRPr lang="en-US"/>
          </a:p>
        </p:txBody>
      </p:sp>
    </p:spTree>
    <p:extLst>
      <p:ext uri="{BB962C8B-B14F-4D97-AF65-F5344CB8AC3E}">
        <p14:creationId xmlns:p14="http://schemas.microsoft.com/office/powerpoint/2010/main" val="4287402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rgbClr val="F7F7F7"/>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BD77889-F441-4E0B-989A-F6A913BAF3CA}"/>
              </a:ext>
            </a:extLst>
          </p:cNvPr>
          <p:cNvSpPr>
            <a:spLocks noGrp="1"/>
          </p:cNvSpPr>
          <p:nvPr>
            <p:ph type="title" hasCustomPrompt="1"/>
          </p:nvPr>
        </p:nvSpPr>
        <p:spPr>
          <a:xfrm>
            <a:off x="457200" y="152400"/>
            <a:ext cx="8229599" cy="1143000"/>
          </a:xfrm>
        </p:spPr>
        <p:txBody>
          <a:bodyPr/>
          <a:lstStyle>
            <a:lvl1pPr>
              <a:defRPr/>
            </a:lvl1pPr>
          </a:lstStyle>
          <a:p>
            <a:r>
              <a:rPr lang="en-US"/>
              <a:t>Slide title</a:t>
            </a:r>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286000"/>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no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286000"/>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6">
            <a:extLst>
              <a:ext uri="{FF2B5EF4-FFF2-40B4-BE49-F238E27FC236}">
                <a16:creationId xmlns:a16="http://schemas.microsoft.com/office/drawing/2014/main" id="{CC43BB00-7D79-4007-B740-6A3461822CBA}"/>
              </a:ext>
            </a:extLst>
          </p:cNvPr>
          <p:cNvSpPr>
            <a:spLocks noGrp="1"/>
          </p:cNvSpPr>
          <p:nvPr>
            <p:ph type="sldNum" sz="quarter" idx="10"/>
          </p:nvPr>
        </p:nvSpPr>
        <p:spPr>
          <a:xfrm>
            <a:off x="8643743" y="6481110"/>
            <a:ext cx="471237" cy="365125"/>
          </a:xfrm>
          <a:prstGeom prst="rect">
            <a:avLst/>
          </a:prstGeom>
          <a:ln>
            <a:noFill/>
          </a:ln>
        </p:spPr>
        <p:txBody>
          <a:bodyPr/>
          <a:lstStyle>
            <a:lvl1pPr algn="r">
              <a:defRPr lang="en-US" sz="900" b="1" i="1" kern="1200" baseline="0" smtClean="0">
                <a:solidFill>
                  <a:srgbClr val="002060"/>
                </a:solidFill>
                <a:latin typeface="+mn-lt"/>
                <a:ea typeface="+mn-ea"/>
                <a:cs typeface="+mn-cs"/>
              </a:defRPr>
            </a:lvl1pPr>
          </a:lstStyle>
          <a:p>
            <a:pPr defTabSz="685800"/>
            <a:fld id="{850B1B32-CFA8-4BD1-A730-6F4B7E12345B}" type="slidenum">
              <a:rPr lang="en-US" smtClean="0"/>
              <a:pPr defTabSz="685800"/>
              <a:t>‹#›</a:t>
            </a:fld>
            <a:endParaRPr lang="en-US"/>
          </a:p>
        </p:txBody>
      </p:sp>
    </p:spTree>
    <p:extLst>
      <p:ext uri="{BB962C8B-B14F-4D97-AF65-F5344CB8AC3E}">
        <p14:creationId xmlns:p14="http://schemas.microsoft.com/office/powerpoint/2010/main" val="1896898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7F7F7"/>
        </a:solidFill>
        <a:effectLst/>
      </p:bgPr>
    </p:bg>
    <p:spTree>
      <p:nvGrpSpPr>
        <p:cNvPr id="1" name=""/>
        <p:cNvGrpSpPr/>
        <p:nvPr/>
      </p:nvGrpSpPr>
      <p:grpSpPr>
        <a:xfrm>
          <a:off x="0" y="0"/>
          <a:ext cx="0" cy="0"/>
          <a:chOff x="0" y="0"/>
          <a:chExt cx="0" cy="0"/>
        </a:xfrm>
      </p:grpSpPr>
      <p:sp>
        <p:nvSpPr>
          <p:cNvPr id="3" name="Title 7">
            <a:extLst>
              <a:ext uri="{FF2B5EF4-FFF2-40B4-BE49-F238E27FC236}">
                <a16:creationId xmlns:a16="http://schemas.microsoft.com/office/drawing/2014/main" id="{F32B7B60-283C-42E0-8AA4-85C7C696E8AE}"/>
              </a:ext>
            </a:extLst>
          </p:cNvPr>
          <p:cNvSpPr>
            <a:spLocks noGrp="1"/>
          </p:cNvSpPr>
          <p:nvPr>
            <p:ph type="title" idx="4294967295"/>
          </p:nvPr>
        </p:nvSpPr>
        <p:spPr>
          <a:xfrm>
            <a:off x="457200" y="274638"/>
            <a:ext cx="7467600" cy="1143000"/>
          </a:xfrm>
        </p:spPr>
        <p:txBody>
          <a:bodyPr/>
          <a:lstStyle/>
          <a:p>
            <a:endParaRPr lang="en-US"/>
          </a:p>
        </p:txBody>
      </p:sp>
      <p:sp>
        <p:nvSpPr>
          <p:cNvPr id="5" name="Slide Number Placeholder 6">
            <a:extLst>
              <a:ext uri="{FF2B5EF4-FFF2-40B4-BE49-F238E27FC236}">
                <a16:creationId xmlns:a16="http://schemas.microsoft.com/office/drawing/2014/main" id="{79D9014B-A10E-4373-89E1-FBB173AB6326}"/>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900" b="1" i="1" kern="1200" baseline="0" smtClean="0">
                <a:solidFill>
                  <a:srgbClr val="002060"/>
                </a:solidFill>
                <a:latin typeface="+mn-lt"/>
                <a:ea typeface="+mn-ea"/>
                <a:cs typeface="+mn-cs"/>
              </a:defRPr>
            </a:lvl1pPr>
          </a:lstStyle>
          <a:p>
            <a:pPr defTabSz="685800"/>
            <a:fld id="{850B1B32-CFA8-4BD1-A730-6F4B7E12345B}" type="slidenum">
              <a:rPr lang="en-US" smtClean="0"/>
              <a:pPr defTabSz="685800"/>
              <a:t>‹#›</a:t>
            </a:fld>
            <a:endParaRPr lang="en-US"/>
          </a:p>
        </p:txBody>
      </p:sp>
    </p:spTree>
    <p:extLst>
      <p:ext uri="{BB962C8B-B14F-4D97-AF65-F5344CB8AC3E}">
        <p14:creationId xmlns:p14="http://schemas.microsoft.com/office/powerpoint/2010/main" val="2073379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rgbClr val="F7F7F7"/>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A06180DA-BF81-46CB-BB99-7BA059F16765}"/>
              </a:ext>
            </a:extLst>
          </p:cNvPr>
          <p:cNvSpPr>
            <a:spLocks noGrp="1"/>
          </p:cNvSpPr>
          <p:nvPr>
            <p:ph type="title" hasCustomPrompt="1"/>
          </p:nvPr>
        </p:nvSpPr>
        <p:spPr>
          <a:xfrm>
            <a:off x="457200" y="152400"/>
            <a:ext cx="8229599" cy="1143000"/>
          </a:xfrm>
        </p:spPr>
        <p:txBody>
          <a:bodyPr vert="horz" lIns="91440" tIns="45720" rIns="91440" bIns="45720" rtlCol="0" anchor="ctr">
            <a:normAutofit/>
          </a:bodyPr>
          <a:lstStyle>
            <a:lvl1pPr>
              <a:defRPr lang="en-US" dirty="0"/>
            </a:lvl1pPr>
          </a:lstStyle>
          <a:p>
            <a:pPr marL="0" lvl="0"/>
            <a:r>
              <a:rPr lang="en-US"/>
              <a:t>Slide title</a:t>
            </a:r>
          </a:p>
        </p:txBody>
      </p:sp>
      <p:sp>
        <p:nvSpPr>
          <p:cNvPr id="3" name="Picture Placeholder 2"/>
          <p:cNvSpPr>
            <a:spLocks noGrp="1"/>
          </p:cNvSpPr>
          <p:nvPr>
            <p:ph type="pic" idx="1"/>
          </p:nvPr>
        </p:nvSpPr>
        <p:spPr>
          <a:xfrm>
            <a:off x="990600" y="1828800"/>
            <a:ext cx="7162800" cy="4114800"/>
          </a:xfrm>
          <a:effectLst>
            <a:outerShdw blurRad="63500" sx="102000" sy="102000" algn="ctr" rotWithShape="0">
              <a:prstClr val="black">
                <a:alpha val="30000"/>
              </a:prstClr>
            </a:outerShdw>
          </a:effectLst>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990600" y="6054970"/>
            <a:ext cx="7162800" cy="304800"/>
          </a:xfrm>
        </p:spPr>
        <p:txBody>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Slide Number Placeholder 6">
            <a:extLst>
              <a:ext uri="{FF2B5EF4-FFF2-40B4-BE49-F238E27FC236}">
                <a16:creationId xmlns:a16="http://schemas.microsoft.com/office/drawing/2014/main" id="{BC2B5D1C-6CE0-455C-8846-AD46E0A2E166}"/>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900" b="1" i="1" kern="1200" baseline="0" smtClean="0">
                <a:solidFill>
                  <a:srgbClr val="002060"/>
                </a:solidFill>
                <a:latin typeface="+mn-lt"/>
                <a:ea typeface="+mn-ea"/>
                <a:cs typeface="+mn-cs"/>
              </a:defRPr>
            </a:lvl1pPr>
          </a:lstStyle>
          <a:p>
            <a:pPr defTabSz="685800"/>
            <a:fld id="{850B1B32-CFA8-4BD1-A730-6F4B7E12345B}" type="slidenum">
              <a:rPr lang="en-US" smtClean="0"/>
              <a:pPr defTabSz="685800"/>
              <a:t>‹#›</a:t>
            </a:fld>
            <a:endParaRPr lang="en-US"/>
          </a:p>
        </p:txBody>
      </p:sp>
    </p:spTree>
    <p:extLst>
      <p:ext uri="{BB962C8B-B14F-4D97-AF65-F5344CB8AC3E}">
        <p14:creationId xmlns:p14="http://schemas.microsoft.com/office/powerpoint/2010/main" val="507611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ig number" preserve="1" userDrawn="1">
  <p:cSld name="Big number">
    <p:bg>
      <p:bgPr>
        <a:solidFill>
          <a:srgbClr val="F7F7F7"/>
        </a:solidFill>
        <a:effectLst/>
      </p:bgPr>
    </p:bg>
    <p:spTree>
      <p:nvGrpSpPr>
        <p:cNvPr id="1" name="Shape 46"/>
        <p:cNvGrpSpPr/>
        <p:nvPr/>
      </p:nvGrpSpPr>
      <p:grpSpPr>
        <a:xfrm>
          <a:off x="0" y="0"/>
          <a:ext cx="0" cy="0"/>
          <a:chOff x="0" y="0"/>
          <a:chExt cx="0" cy="0"/>
        </a:xfrm>
      </p:grpSpPr>
      <p:sp>
        <p:nvSpPr>
          <p:cNvPr id="9" name="Title 7">
            <a:extLst>
              <a:ext uri="{FF2B5EF4-FFF2-40B4-BE49-F238E27FC236}">
                <a16:creationId xmlns:a16="http://schemas.microsoft.com/office/drawing/2014/main" id="{7A88BB19-EE9D-4447-884E-A93CACDC5C86}"/>
              </a:ext>
            </a:extLst>
          </p:cNvPr>
          <p:cNvSpPr>
            <a:spLocks noGrp="1"/>
          </p:cNvSpPr>
          <p:nvPr>
            <p:ph type="title" idx="4294967295"/>
          </p:nvPr>
        </p:nvSpPr>
        <p:spPr>
          <a:xfrm>
            <a:off x="457200" y="274638"/>
            <a:ext cx="7467600" cy="1143000"/>
          </a:xfrm>
        </p:spPr>
        <p:txBody>
          <a:bodyPr/>
          <a:lstStyle/>
          <a:p>
            <a:endParaRPr lang="en-US"/>
          </a:p>
        </p:txBody>
      </p:sp>
      <p:sp>
        <p:nvSpPr>
          <p:cNvPr id="12" name="Slide Number Placeholder 6">
            <a:extLst>
              <a:ext uri="{FF2B5EF4-FFF2-40B4-BE49-F238E27FC236}">
                <a16:creationId xmlns:a16="http://schemas.microsoft.com/office/drawing/2014/main" id="{9C0B9E19-0951-4992-9AF7-80C52D495C5A}"/>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900" b="1" i="1" kern="1200" baseline="0" smtClean="0">
                <a:solidFill>
                  <a:srgbClr val="002060"/>
                </a:solidFill>
                <a:latin typeface="+mn-lt"/>
                <a:ea typeface="+mn-ea"/>
                <a:cs typeface="+mn-cs"/>
              </a:defRPr>
            </a:lvl1pPr>
          </a:lstStyle>
          <a:p>
            <a:pPr defTabSz="685800"/>
            <a:fld id="{850B1B32-CFA8-4BD1-A730-6F4B7E12345B}" type="slidenum">
              <a:rPr lang="en-US" smtClean="0"/>
              <a:pPr defTabSz="685800"/>
              <a:t>‹#›</a:t>
            </a:fld>
            <a:endParaRPr lang="en-US"/>
          </a:p>
        </p:txBody>
      </p:sp>
      <p:sp>
        <p:nvSpPr>
          <p:cNvPr id="3" name="Text Placeholder 2">
            <a:extLst>
              <a:ext uri="{FF2B5EF4-FFF2-40B4-BE49-F238E27FC236}">
                <a16:creationId xmlns:a16="http://schemas.microsoft.com/office/drawing/2014/main" id="{282A8D70-12ED-475D-9185-053853F41F0B}"/>
              </a:ext>
            </a:extLst>
          </p:cNvPr>
          <p:cNvSpPr>
            <a:spLocks noGrp="1"/>
          </p:cNvSpPr>
          <p:nvPr>
            <p:ph type="body" sz="quarter" idx="10" hasCustomPrompt="1"/>
          </p:nvPr>
        </p:nvSpPr>
        <p:spPr>
          <a:xfrm>
            <a:off x="2740222" y="2733243"/>
            <a:ext cx="2901554" cy="1515484"/>
          </a:xfrm>
        </p:spPr>
        <p:txBody>
          <a:bodyPr/>
          <a:lstStyle>
            <a:lvl1pPr marL="0" indent="0">
              <a:buNone/>
              <a:defRPr/>
            </a:lvl1pPr>
          </a:lstStyle>
          <a:p>
            <a:pPr algn="ctr"/>
            <a:r>
              <a:rPr lang="en-US" sz="7200">
                <a:solidFill>
                  <a:srgbClr val="1C304A"/>
                </a:solidFill>
              </a:rPr>
              <a:t>XX%</a:t>
            </a:r>
            <a:endParaRPr lang="en-US" sz="7200">
              <a:solidFill>
                <a:srgbClr val="1C304A"/>
              </a:solidFill>
              <a:latin typeface="Roboto"/>
            </a:endParaRPr>
          </a:p>
          <a:p>
            <a:pPr lvl="4"/>
            <a:endParaRPr lang="en-US"/>
          </a:p>
        </p:txBody>
      </p:sp>
      <p:sp>
        <p:nvSpPr>
          <p:cNvPr id="5" name="Text Placeholder 4">
            <a:extLst>
              <a:ext uri="{FF2B5EF4-FFF2-40B4-BE49-F238E27FC236}">
                <a16:creationId xmlns:a16="http://schemas.microsoft.com/office/drawing/2014/main" id="{09B6F716-2488-4536-BF4F-07165F2A70E7}"/>
              </a:ext>
            </a:extLst>
          </p:cNvPr>
          <p:cNvSpPr>
            <a:spLocks noGrp="1"/>
          </p:cNvSpPr>
          <p:nvPr>
            <p:ph type="body" sz="quarter" idx="11" hasCustomPrompt="1"/>
          </p:nvPr>
        </p:nvSpPr>
        <p:spPr>
          <a:xfrm>
            <a:off x="3155264" y="4405745"/>
            <a:ext cx="2071471" cy="914400"/>
          </a:xfrm>
        </p:spPr>
        <p:txBody>
          <a:bodyPr/>
          <a:lstStyle>
            <a:lvl1pPr marL="0" indent="0">
              <a:buNone/>
              <a:defRPr lang="en-US" sz="1800" i="0" kern="1200" dirty="0" smtClean="0">
                <a:solidFill>
                  <a:schemeClr val="tx1"/>
                </a:solidFill>
                <a:effectLst/>
                <a:latin typeface="Arial" panose="020B0604020202020204" pitchFamily="34" charset="0"/>
                <a:ea typeface="+mn-ea"/>
                <a:cs typeface="Arial" panose="020B0604020202020204" pitchFamily="34" charset="0"/>
              </a:defRPr>
            </a:lvl1pPr>
          </a:lstStyle>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2400" i="0">
                <a:solidFill>
                  <a:schemeClr val="tx1"/>
                </a:solidFill>
                <a:effectLst/>
                <a:latin typeface="Roboto"/>
              </a:rPr>
              <a:t>descriptor</a:t>
            </a:r>
            <a:endParaRPr lang="en-US" sz="2400">
              <a:solidFill>
                <a:schemeClr val="tx1"/>
              </a:solidFill>
              <a:latin typeface="Roboto"/>
            </a:endParaRPr>
          </a:p>
          <a:p>
            <a:pPr lvl="0"/>
            <a:endParaRPr lang="en-US"/>
          </a:p>
        </p:txBody>
      </p:sp>
    </p:spTree>
    <p:extLst>
      <p:ext uri="{BB962C8B-B14F-4D97-AF65-F5344CB8AC3E}">
        <p14:creationId xmlns:p14="http://schemas.microsoft.com/office/powerpoint/2010/main" val="3066854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7F7F7"/>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40A5E41-9DF3-429F-8808-E0F7D26BB031}"/>
              </a:ext>
            </a:extLst>
          </p:cNvPr>
          <p:cNvPicPr>
            <a:picLocks noChangeAspect="1"/>
          </p:cNvPicPr>
          <p:nvPr userDrawn="1"/>
        </p:nvPicPr>
        <p:blipFill rotWithShape="1">
          <a:blip r:embed="rId19">
            <a:lum bright="70000" contrast="-70000"/>
            <a:extLst>
              <a:ext uri="{28A0092B-C50C-407E-A947-70E740481C1C}">
                <a14:useLocalDpi xmlns:a14="http://schemas.microsoft.com/office/drawing/2010/main" val="0"/>
              </a:ext>
            </a:extLst>
          </a:blip>
          <a:srcRect t="68598"/>
          <a:stretch/>
        </p:blipFill>
        <p:spPr>
          <a:xfrm>
            <a:off x="0" y="6438727"/>
            <a:ext cx="9144000" cy="455014"/>
          </a:xfrm>
          <a:prstGeom prst="rect">
            <a:avLst/>
          </a:prstGeom>
          <a:effectLst>
            <a:outerShdw blurRad="88900" dist="38100" dir="5400000" algn="t" rotWithShape="0">
              <a:prstClr val="black">
                <a:alpha val="20000"/>
              </a:prstClr>
            </a:outerShdw>
            <a:reflection blurRad="63500" stA="45000" endPos="14000" dir="5400000" sy="-100000" algn="bl" rotWithShape="0"/>
          </a:effectLst>
        </p:spPr>
      </p:pic>
      <p:cxnSp>
        <p:nvCxnSpPr>
          <p:cNvPr id="18" name="Straight Connector 17">
            <a:extLst>
              <a:ext uri="{FF2B5EF4-FFF2-40B4-BE49-F238E27FC236}">
                <a16:creationId xmlns:a16="http://schemas.microsoft.com/office/drawing/2014/main" id="{2F90698F-8EFD-4C2C-80ED-4456421D82B9}"/>
              </a:ext>
            </a:extLst>
          </p:cNvPr>
          <p:cNvCxnSpPr/>
          <p:nvPr userDrawn="1"/>
        </p:nvCxnSpPr>
        <p:spPr>
          <a:xfrm>
            <a:off x="0" y="6477000"/>
            <a:ext cx="9144000" cy="0"/>
          </a:xfrm>
          <a:prstGeom prst="line">
            <a:avLst/>
          </a:prstGeom>
          <a:ln w="12700">
            <a:no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0ED30DA6-3D38-4F29-92B7-1842F4F6D21D}"/>
              </a:ext>
            </a:extLst>
          </p:cNvPr>
          <p:cNvSpPr/>
          <p:nvPr userDrawn="1"/>
        </p:nvSpPr>
        <p:spPr>
          <a:xfrm>
            <a:off x="0" y="6438727"/>
            <a:ext cx="9144000" cy="455015"/>
          </a:xfrm>
          <a:prstGeom prst="rect">
            <a:avLst/>
          </a:prstGeom>
          <a:solidFill>
            <a:schemeClr val="bg1">
              <a:alpha val="10000"/>
            </a:schemeClr>
          </a:solidFill>
          <a:ln>
            <a:noFill/>
          </a:ln>
          <a:effectLst>
            <a:outerShdw blurRad="50800" dist="38100" dir="5400000" algn="t"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a:ea typeface="+mn-ea"/>
              <a:cs typeface="+mn-cs"/>
            </a:endParaRPr>
          </a:p>
        </p:txBody>
      </p:sp>
      <p:cxnSp>
        <p:nvCxnSpPr>
          <p:cNvPr id="14" name="Straight Connector 13"/>
          <p:cNvCxnSpPr/>
          <p:nvPr/>
        </p:nvCxnSpPr>
        <p:spPr>
          <a:xfrm>
            <a:off x="0" y="6477000"/>
            <a:ext cx="9144000" cy="0"/>
          </a:xfrm>
          <a:prstGeom prst="line">
            <a:avLst/>
          </a:prstGeom>
          <a:ln w="12700">
            <a:no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457200" y="274638"/>
            <a:ext cx="7467600" cy="1143000"/>
          </a:xfrm>
          <a:prstGeom prst="rect">
            <a:avLst/>
          </a:prstGeom>
        </p:spPr>
        <p:txBody>
          <a:bodyPr vert="horz" lIns="91440" tIns="45720" rIns="91440" bIns="45720" rtlCol="0" anchor="ctr">
            <a:normAutofit/>
          </a:bodyPr>
          <a:lstStyle/>
          <a:p>
            <a:r>
              <a:rPr lang="en-US"/>
              <a:t>Slide title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4"/>
            <a:endParaRPr lang="en-US"/>
          </a:p>
          <a:p>
            <a:pPr lvl="0"/>
            <a:endParaRPr lang="en-US"/>
          </a:p>
        </p:txBody>
      </p:sp>
      <p:sp>
        <p:nvSpPr>
          <p:cNvPr id="9" name="TextBox 8"/>
          <p:cNvSpPr txBox="1"/>
          <p:nvPr/>
        </p:nvSpPr>
        <p:spPr>
          <a:xfrm>
            <a:off x="1231143" y="6472858"/>
            <a:ext cx="2112050" cy="415498"/>
          </a:xfrm>
          <a:prstGeom prst="rect">
            <a:avLst/>
          </a:prstGeom>
          <a:noFill/>
          <a:ln>
            <a:noFill/>
          </a:ln>
        </p:spPr>
        <p:txBody>
          <a:bodyPr wrap="square" rtlCol="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262262"/>
                </a:solidFill>
                <a:effectLst/>
                <a:uLnTx/>
                <a:uFillTx/>
                <a:latin typeface="Arial" panose="020B0604020202020204" pitchFamily="34" charset="0"/>
                <a:ea typeface="+mn-ea"/>
                <a:cs typeface="Arial" panose="020B0604020202020204" pitchFamily="34" charset="0"/>
              </a:rPr>
              <a:t>Collecting &amp; Disbursing Funds</a:t>
            </a:r>
          </a:p>
        </p:txBody>
      </p:sp>
      <p:sp>
        <p:nvSpPr>
          <p:cNvPr id="10" name="TextBox 9"/>
          <p:cNvSpPr txBox="1"/>
          <p:nvPr/>
        </p:nvSpPr>
        <p:spPr>
          <a:xfrm>
            <a:off x="3756390" y="6472858"/>
            <a:ext cx="1566035" cy="415498"/>
          </a:xfrm>
          <a:prstGeom prst="rect">
            <a:avLst/>
          </a:prstGeom>
          <a:noFill/>
          <a:ln>
            <a:noFill/>
          </a:ln>
        </p:spPr>
        <p:txBody>
          <a:bodyPr wrap="square" rtlCol="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262262"/>
                </a:solidFill>
                <a:effectLst/>
                <a:uLnTx/>
                <a:uFillTx/>
                <a:latin typeface="Arial" panose="020B0604020202020204" pitchFamily="34" charset="0"/>
                <a:ea typeface="+mn-ea"/>
                <a:cs typeface="Arial" panose="020B0604020202020204" pitchFamily="34" charset="0"/>
              </a:rPr>
              <a:t>Achieving Compliance</a:t>
            </a:r>
          </a:p>
        </p:txBody>
      </p:sp>
      <p:sp>
        <p:nvSpPr>
          <p:cNvPr id="11" name="TextBox 10"/>
          <p:cNvSpPr txBox="1"/>
          <p:nvPr/>
        </p:nvSpPr>
        <p:spPr>
          <a:xfrm>
            <a:off x="5742479" y="6472858"/>
            <a:ext cx="2238159" cy="415498"/>
          </a:xfrm>
          <a:prstGeom prst="rect">
            <a:avLst/>
          </a:prstGeom>
          <a:noFill/>
        </p:spPr>
        <p:txBody>
          <a:bodyPr wrap="square" rtlCol="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262262"/>
                </a:solidFill>
                <a:effectLst/>
                <a:uLnTx/>
                <a:uFillTx/>
                <a:latin typeface="Arial" panose="020B0604020202020204" pitchFamily="34" charset="0"/>
                <a:ea typeface="+mn-ea"/>
                <a:cs typeface="Arial" panose="020B0604020202020204" pitchFamily="34" charset="0"/>
              </a:rPr>
              <a:t>Reporting &amp; Sharing Information</a:t>
            </a:r>
          </a:p>
        </p:txBody>
      </p:sp>
      <p:sp>
        <p:nvSpPr>
          <p:cNvPr id="12" name="Oval 11"/>
          <p:cNvSpPr/>
          <p:nvPr/>
        </p:nvSpPr>
        <p:spPr>
          <a:xfrm>
            <a:off x="3515501" y="6634887"/>
            <a:ext cx="68580" cy="91440"/>
          </a:xfrm>
          <a:prstGeom prst="ellipse">
            <a:avLst/>
          </a:prstGeom>
          <a:solidFill>
            <a:srgbClr val="262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62262"/>
              </a:solidFill>
              <a:effectLst/>
              <a:uLnTx/>
              <a:uFillTx/>
              <a:latin typeface="Arial" panose="020B0604020202020204" pitchFamily="34" charset="0"/>
              <a:ea typeface="+mn-ea"/>
              <a:cs typeface="Arial" panose="020B0604020202020204" pitchFamily="34" charset="0"/>
            </a:endParaRPr>
          </a:p>
        </p:txBody>
      </p:sp>
      <p:sp>
        <p:nvSpPr>
          <p:cNvPr id="13" name="Oval 12"/>
          <p:cNvSpPr/>
          <p:nvPr/>
        </p:nvSpPr>
        <p:spPr>
          <a:xfrm>
            <a:off x="5494733" y="6634887"/>
            <a:ext cx="75438" cy="91440"/>
          </a:xfrm>
          <a:prstGeom prst="ellipse">
            <a:avLst/>
          </a:prstGeom>
          <a:solidFill>
            <a:srgbClr val="262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996633"/>
              </a:solidFill>
              <a:effectLst/>
              <a:uLnTx/>
              <a:uFillTx/>
              <a:latin typeface="Arial" panose="020B0604020202020204" pitchFamily="34" charset="0"/>
              <a:ea typeface="+mn-ea"/>
              <a:cs typeface="Arial" panose="020B0604020202020204" pitchFamily="34" charset="0"/>
            </a:endParaRPr>
          </a:p>
        </p:txBody>
      </p:sp>
      <p:sp>
        <p:nvSpPr>
          <p:cNvPr id="15" name="Slide Number Placeholder 6"/>
          <p:cNvSpPr>
            <a:spLocks noGrp="1"/>
          </p:cNvSpPr>
          <p:nvPr>
            <p:ph type="sldNum" sz="quarter" idx="4"/>
          </p:nvPr>
        </p:nvSpPr>
        <p:spPr>
          <a:xfrm>
            <a:off x="8643743" y="6481110"/>
            <a:ext cx="471237" cy="365125"/>
          </a:xfrm>
          <a:prstGeom prst="rect">
            <a:avLst/>
          </a:prstGeom>
          <a:ln>
            <a:noFill/>
          </a:ln>
        </p:spPr>
        <p:txBody>
          <a:bodyPr/>
          <a:lstStyle>
            <a:lvl1pPr algn="r">
              <a:defRPr lang="en-US" sz="900" b="1" i="1" kern="1200" baseline="0" smtClean="0">
                <a:solidFill>
                  <a:srgbClr val="002060"/>
                </a:solidFill>
                <a:latin typeface="+mn-lt"/>
                <a:ea typeface="+mn-ea"/>
                <a:cs typeface="+mn-cs"/>
              </a:defRPr>
            </a:lvl1pPr>
          </a:lstStyle>
          <a:p>
            <a:pPr defTabSz="685800"/>
            <a:fld id="{850B1B32-CFA8-4BD1-A730-6F4B7E12345B}" type="slidenum">
              <a:rPr lang="en-US" smtClean="0"/>
              <a:pPr defTabSz="685800"/>
              <a:t>‹#›</a:t>
            </a:fld>
            <a:endParaRPr lang="en-US"/>
          </a:p>
        </p:txBody>
      </p:sp>
      <p:pic>
        <p:nvPicPr>
          <p:cNvPr id="5" name="Picture 4" descr="Logo&#10;&#10;Description automatically generated with low confidence">
            <a:extLst>
              <a:ext uri="{FF2B5EF4-FFF2-40B4-BE49-F238E27FC236}">
                <a16:creationId xmlns:a16="http://schemas.microsoft.com/office/drawing/2014/main" id="{49D56216-8001-447E-8F30-A28DA5CD50C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755148" y="284299"/>
            <a:ext cx="1069122" cy="1133340"/>
          </a:xfrm>
          <a:prstGeom prst="rect">
            <a:avLst/>
          </a:prstGeom>
        </p:spPr>
      </p:pic>
    </p:spTree>
    <p:extLst>
      <p:ext uri="{BB962C8B-B14F-4D97-AF65-F5344CB8AC3E}">
        <p14:creationId xmlns:p14="http://schemas.microsoft.com/office/powerpoint/2010/main" val="3599308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52" r:id="rId13"/>
    <p:sldLayoutId id="2147483653" r:id="rId14"/>
    <p:sldLayoutId id="2147483654" r:id="rId15"/>
    <p:sldLayoutId id="2147483655" r:id="rId16"/>
    <p:sldLayoutId id="2147483657" r:id="rId17"/>
  </p:sldLayoutIdLst>
  <p:hf hdr="0" ftr="0" dt="0"/>
  <p:txStyles>
    <p:titleStyle>
      <a:lvl1pPr algn="l" defTabSz="685800" rtl="0" eaLnBrk="1" latinLnBrk="0" hangingPunct="1">
        <a:spcBef>
          <a:spcPct val="0"/>
        </a:spcBef>
        <a:buNone/>
        <a:defRPr sz="3300" kern="1200">
          <a:solidFill>
            <a:srgbClr val="283B91"/>
          </a:solidFill>
          <a:latin typeface="Arial" panose="020B0604020202020204" pitchFamily="34" charset="0"/>
          <a:ea typeface="+mj-ea"/>
          <a:cs typeface="Arial" panose="020B0604020202020204" pitchFamily="34" charset="0"/>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rgbClr val="484554"/>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2100" kern="1200">
          <a:solidFill>
            <a:srgbClr val="484554"/>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800" kern="1200">
          <a:solidFill>
            <a:srgbClr val="484554"/>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rgbClr val="484554"/>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Font typeface="Arial" panose="020B0604020202020204" pitchFamily="34" charset="0"/>
        <a:buChar char="•"/>
        <a:defRPr sz="1350" kern="1200">
          <a:solidFill>
            <a:srgbClr val="484554"/>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E1C9D5-AA08-46EF-94FA-7C69B9B82C52}"/>
              </a:ext>
            </a:extLst>
          </p:cNvPr>
          <p:cNvSpPr>
            <a:spLocks noGrp="1"/>
          </p:cNvSpPr>
          <p:nvPr>
            <p:ph type="title"/>
          </p:nvPr>
        </p:nvSpPr>
        <p:spPr/>
        <p:txBody>
          <a:bodyPr/>
          <a:lstStyle/>
          <a:p>
            <a:r>
              <a:rPr lang="en-US" dirty="0">
                <a:solidFill>
                  <a:schemeClr val="tx1"/>
                </a:solidFill>
              </a:rPr>
              <a:t>Reporter Online Training Housekeeping</a:t>
            </a:r>
          </a:p>
        </p:txBody>
      </p:sp>
      <p:sp>
        <p:nvSpPr>
          <p:cNvPr id="7" name="Content Placeholder 4">
            <a:extLst>
              <a:ext uri="{FF2B5EF4-FFF2-40B4-BE49-F238E27FC236}">
                <a16:creationId xmlns:a16="http://schemas.microsoft.com/office/drawing/2014/main" id="{9869E3B5-0378-4449-925E-840B1CED4C6A}"/>
              </a:ext>
            </a:extLst>
          </p:cNvPr>
          <p:cNvSpPr>
            <a:spLocks noGrp="1"/>
          </p:cNvSpPr>
          <p:nvPr>
            <p:ph idx="1"/>
          </p:nvPr>
        </p:nvSpPr>
        <p:spPr>
          <a:xfrm>
            <a:off x="307383" y="1499462"/>
            <a:ext cx="8456909" cy="4525963"/>
          </a:xfrm>
        </p:spPr>
        <p:txBody>
          <a:bodyPr>
            <a:normAutofit fontScale="62500" lnSpcReduction="20000"/>
          </a:bodyPr>
          <a:lstStyle/>
          <a:p>
            <a:endParaRPr lang="en-US" dirty="0"/>
          </a:p>
          <a:p>
            <a:r>
              <a:rPr lang="en-US" dirty="0"/>
              <a:t>All participants will be muted upon joining the training due to the large class size.</a:t>
            </a:r>
            <a:br>
              <a:rPr lang="en-US" dirty="0"/>
            </a:br>
            <a:endParaRPr lang="en-US" dirty="0"/>
          </a:p>
          <a:p>
            <a:r>
              <a:rPr lang="en-US" dirty="0"/>
              <a:t>Please use the Audio heading at the top of the screen to test your speakers or headset. If you do not hear anything or do not have speakers, please click Audio – Audio Conference and follow the “Use Phone” instructions to listen via teleconference.  Phone users, please mute yourselves upon entry.</a:t>
            </a:r>
            <a:br>
              <a:rPr lang="en-US" dirty="0"/>
            </a:br>
            <a:endParaRPr lang="en-US" dirty="0"/>
          </a:p>
          <a:p>
            <a:r>
              <a:rPr lang="en-US" dirty="0"/>
              <a:t>Please use the WebEx Question and Answer feature to ask any questions. This feature is located at the top-right corner of the screen and says Q&amp;A with a question mark. Please make sure to select “All Participants” when asking a question.</a:t>
            </a:r>
          </a:p>
          <a:p>
            <a:endParaRPr lang="en-US" dirty="0"/>
          </a:p>
          <a:p>
            <a:r>
              <a:rPr lang="en-US" dirty="0"/>
              <a:t>Please use the Chat feature for technical issues and select “All Panelists” in the dropdown.  This will get you a faster response.</a:t>
            </a:r>
          </a:p>
          <a:p>
            <a:endParaRPr lang="en-US" dirty="0"/>
          </a:p>
          <a:p>
            <a:r>
              <a:rPr lang="en-US" dirty="0"/>
              <a:t>We will be using a closed captioning service during our </a:t>
            </a:r>
            <a:r>
              <a:rPr lang="en-US" dirty="0" err="1"/>
              <a:t>Webex</a:t>
            </a:r>
            <a:r>
              <a:rPr lang="en-US" dirty="0"/>
              <a:t> trainings.  Please dropdown the multi-media feature or select the multi-media feature to view the closed captioning.</a:t>
            </a:r>
            <a:br>
              <a:rPr lang="en-US" dirty="0"/>
            </a:br>
            <a:endParaRPr lang="en-US" dirty="0"/>
          </a:p>
          <a:p>
            <a:endParaRPr lang="en-US" dirty="0"/>
          </a:p>
        </p:txBody>
      </p:sp>
      <p:sp>
        <p:nvSpPr>
          <p:cNvPr id="6" name="Slide Number Placeholder 6">
            <a:extLst>
              <a:ext uri="{FF2B5EF4-FFF2-40B4-BE49-F238E27FC236}">
                <a16:creationId xmlns:a16="http://schemas.microsoft.com/office/drawing/2014/main" id="{FC5DA6D1-958E-48CE-8E56-1E614AA5EE4D}"/>
              </a:ext>
            </a:extLst>
          </p:cNvPr>
          <p:cNvSpPr>
            <a:spLocks noGrp="1"/>
          </p:cNvSpPr>
          <p:nvPr>
            <p:ph type="sldNum" sz="quarter" idx="4"/>
          </p:nvPr>
        </p:nvSpPr>
        <p:spPr>
          <a:prstGeom prst="rect">
            <a:avLst/>
          </a:prstGeom>
          <a:ln>
            <a:noFill/>
          </a:ln>
        </p:spPr>
        <p:txBody>
          <a:bodyPr/>
          <a:lstStyle>
            <a:lvl1pPr algn="r">
              <a:defRPr lang="en-US" sz="900" b="1" i="1" kern="1200" baseline="0" smtClean="0">
                <a:solidFill>
                  <a:srgbClr val="002060"/>
                </a:solidFill>
                <a:latin typeface="+mn-lt"/>
                <a:ea typeface="+mn-ea"/>
                <a:cs typeface="+mn-cs"/>
              </a:defRPr>
            </a:lvl1pPr>
          </a:lstStyle>
          <a:p>
            <a:fld id="{850B1B32-CFA8-4BD1-A730-6F4B7E12345B}" type="slidenum">
              <a:rPr lang="en-US" smtClean="0"/>
              <a:pPr/>
              <a:t>1</a:t>
            </a:fld>
            <a:endParaRPr lang="en-US"/>
          </a:p>
        </p:txBody>
      </p:sp>
    </p:spTree>
    <p:extLst>
      <p:ext uri="{BB962C8B-B14F-4D97-AF65-F5344CB8AC3E}">
        <p14:creationId xmlns:p14="http://schemas.microsoft.com/office/powerpoint/2010/main" val="1839160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5D3F6-8ED3-4B92-B6FF-FA54B426B5E9}"/>
              </a:ext>
            </a:extLst>
          </p:cNvPr>
          <p:cNvSpPr>
            <a:spLocks noGrp="1"/>
          </p:cNvSpPr>
          <p:nvPr>
            <p:ph type="title"/>
          </p:nvPr>
        </p:nvSpPr>
        <p:spPr/>
        <p:txBody>
          <a:bodyPr>
            <a:normAutofit/>
          </a:bodyPr>
          <a:lstStyle/>
          <a:p>
            <a:pPr algn="ctr"/>
            <a:r>
              <a:rPr lang="en-US" sz="3200" dirty="0">
                <a:solidFill>
                  <a:schemeClr val="tx1"/>
                </a:solidFill>
              </a:rPr>
              <a:t>Making an Adjustment Resulting </a:t>
            </a:r>
            <a:br>
              <a:rPr lang="en-US" sz="3200" dirty="0">
                <a:solidFill>
                  <a:schemeClr val="tx1"/>
                </a:solidFill>
              </a:rPr>
            </a:br>
            <a:r>
              <a:rPr lang="en-US" sz="3200" dirty="0">
                <a:solidFill>
                  <a:schemeClr val="tx1"/>
                </a:solidFill>
              </a:rPr>
              <a:t>in an Overpayment</a:t>
            </a:r>
          </a:p>
        </p:txBody>
      </p:sp>
      <p:sp>
        <p:nvSpPr>
          <p:cNvPr id="3" name="Content Placeholder 2">
            <a:extLst>
              <a:ext uri="{FF2B5EF4-FFF2-40B4-BE49-F238E27FC236}">
                <a16:creationId xmlns:a16="http://schemas.microsoft.com/office/drawing/2014/main" id="{4CA1E42B-D965-47EA-8EC4-F7808E8D51CD}"/>
              </a:ext>
            </a:extLst>
          </p:cNvPr>
          <p:cNvSpPr>
            <a:spLocks noGrp="1"/>
          </p:cNvSpPr>
          <p:nvPr>
            <p:ph idx="1"/>
          </p:nvPr>
        </p:nvSpPr>
        <p:spPr>
          <a:xfrm>
            <a:off x="138364" y="1589201"/>
            <a:ext cx="8229600" cy="4525963"/>
          </a:xfrm>
        </p:spPr>
        <p:txBody>
          <a:bodyPr>
            <a:normAutofit fontScale="40000" lnSpcReduction="20000"/>
          </a:bodyPr>
          <a:lstStyle/>
          <a:p>
            <a:pPr>
              <a:lnSpc>
                <a:spcPct val="120000"/>
              </a:lnSpc>
              <a:spcBef>
                <a:spcPct val="15000"/>
              </a:spcBef>
              <a:spcAft>
                <a:spcPts val="1200"/>
              </a:spcAft>
              <a:buFontTx/>
              <a:buNone/>
              <a:defRPr/>
            </a:pPr>
            <a:r>
              <a:rPr lang="en-US" altLang="en-US" sz="4500" dirty="0">
                <a:solidFill>
                  <a:schemeClr val="tx1"/>
                </a:solidFill>
              </a:rPr>
              <a:t>Recoupment</a:t>
            </a:r>
          </a:p>
          <a:p>
            <a:pPr>
              <a:lnSpc>
                <a:spcPct val="120000"/>
              </a:lnSpc>
              <a:spcBef>
                <a:spcPct val="15000"/>
              </a:spcBef>
              <a:spcAft>
                <a:spcPts val="1200"/>
              </a:spcAft>
              <a:defRPr/>
            </a:pPr>
            <a:r>
              <a:rPr lang="en-US" altLang="en-US" sz="3500" dirty="0">
                <a:solidFill>
                  <a:schemeClr val="tx1"/>
                </a:solidFill>
              </a:rPr>
              <a:t>ONRR prefers that overpayments are recouped: correct the overpayment on a new positive 2014 report. </a:t>
            </a:r>
          </a:p>
          <a:p>
            <a:pPr>
              <a:lnSpc>
                <a:spcPct val="120000"/>
              </a:lnSpc>
              <a:spcBef>
                <a:spcPct val="15000"/>
              </a:spcBef>
              <a:spcAft>
                <a:spcPts val="1200"/>
              </a:spcAft>
              <a:defRPr/>
            </a:pPr>
            <a:r>
              <a:rPr lang="en-US" altLang="en-US" sz="3500" dirty="0">
                <a:solidFill>
                  <a:schemeClr val="tx1"/>
                </a:solidFill>
              </a:rPr>
              <a:t>Example: 03/2018 was Overpaid, and you are getting ready to submit the </a:t>
            </a:r>
          </a:p>
          <a:p>
            <a:pPr marL="0" indent="0">
              <a:lnSpc>
                <a:spcPct val="120000"/>
              </a:lnSpc>
              <a:spcBef>
                <a:spcPct val="15000"/>
              </a:spcBef>
              <a:spcAft>
                <a:spcPts val="1200"/>
              </a:spcAft>
              <a:buNone/>
              <a:defRPr/>
            </a:pPr>
            <a:r>
              <a:rPr lang="en-US" altLang="en-US" sz="3500" dirty="0">
                <a:solidFill>
                  <a:schemeClr val="tx1"/>
                </a:solidFill>
              </a:rPr>
              <a:t>	07/2020 ONRR-2014. </a:t>
            </a:r>
          </a:p>
          <a:p>
            <a:pPr marL="0" indent="0">
              <a:lnSpc>
                <a:spcPct val="120000"/>
              </a:lnSpc>
              <a:spcBef>
                <a:spcPct val="15000"/>
              </a:spcBef>
              <a:spcAft>
                <a:spcPts val="1200"/>
              </a:spcAft>
              <a:buNone/>
              <a:defRPr/>
            </a:pPr>
            <a:r>
              <a:rPr lang="en-US" altLang="en-US" sz="3500" dirty="0">
                <a:solidFill>
                  <a:schemeClr val="tx1"/>
                </a:solidFill>
              </a:rPr>
              <a:t>	03/2018:  -$500</a:t>
            </a:r>
          </a:p>
          <a:p>
            <a:pPr marL="0" indent="0">
              <a:lnSpc>
                <a:spcPct val="120000"/>
              </a:lnSpc>
              <a:spcBef>
                <a:spcPct val="15000"/>
              </a:spcBef>
              <a:spcAft>
                <a:spcPts val="1200"/>
              </a:spcAft>
              <a:buNone/>
              <a:defRPr/>
            </a:pPr>
            <a:r>
              <a:rPr lang="en-US" altLang="en-US" sz="3500" dirty="0">
                <a:solidFill>
                  <a:schemeClr val="tx1"/>
                </a:solidFill>
              </a:rPr>
              <a:t>	03/2018: +$300</a:t>
            </a:r>
          </a:p>
          <a:p>
            <a:pPr marL="0" indent="0">
              <a:lnSpc>
                <a:spcPct val="120000"/>
              </a:lnSpc>
              <a:spcBef>
                <a:spcPct val="15000"/>
              </a:spcBef>
              <a:spcAft>
                <a:spcPts val="1200"/>
              </a:spcAft>
              <a:buNone/>
              <a:defRPr/>
            </a:pPr>
            <a:r>
              <a:rPr lang="en-US" altLang="en-US" sz="3500" dirty="0">
                <a:solidFill>
                  <a:schemeClr val="tx1"/>
                </a:solidFill>
              </a:rPr>
              <a:t>	07/2020:  +$600</a:t>
            </a:r>
          </a:p>
          <a:p>
            <a:pPr marL="0" indent="0">
              <a:lnSpc>
                <a:spcPct val="120000"/>
              </a:lnSpc>
              <a:spcBef>
                <a:spcPct val="15000"/>
              </a:spcBef>
              <a:spcAft>
                <a:spcPts val="1200"/>
              </a:spcAft>
              <a:buNone/>
              <a:defRPr/>
            </a:pPr>
            <a:r>
              <a:rPr lang="en-US" altLang="en-US" sz="3500" dirty="0">
                <a:solidFill>
                  <a:schemeClr val="tx1"/>
                </a:solidFill>
              </a:rPr>
              <a:t>	Send payment for the difference:  $400</a:t>
            </a:r>
          </a:p>
          <a:p>
            <a:pPr>
              <a:lnSpc>
                <a:spcPct val="120000"/>
              </a:lnSpc>
              <a:spcBef>
                <a:spcPct val="15000"/>
              </a:spcBef>
              <a:spcAft>
                <a:spcPts val="1200"/>
              </a:spcAft>
              <a:defRPr/>
            </a:pPr>
            <a:r>
              <a:rPr lang="en-US" altLang="en-US" sz="3500" dirty="0">
                <a:solidFill>
                  <a:schemeClr val="tx1"/>
                </a:solidFill>
              </a:rPr>
              <a:t>Saves time and money versus establishing a credit/refund!</a:t>
            </a:r>
          </a:p>
          <a:p>
            <a:pPr>
              <a:lnSpc>
                <a:spcPct val="120000"/>
              </a:lnSpc>
              <a:spcBef>
                <a:spcPct val="15000"/>
              </a:spcBef>
              <a:spcAft>
                <a:spcPts val="1200"/>
              </a:spcAft>
              <a:defRPr/>
            </a:pPr>
            <a:r>
              <a:rPr lang="en-US" altLang="en-US" sz="3500" dirty="0">
                <a:solidFill>
                  <a:schemeClr val="tx1"/>
                </a:solidFill>
              </a:rPr>
              <a:t>Exception: Audit and Compliance adjustments must be sent separately.</a:t>
            </a:r>
            <a:endParaRPr lang="en-US" dirty="0">
              <a:solidFill>
                <a:schemeClr val="tx1"/>
              </a:solidFill>
            </a:endParaRPr>
          </a:p>
        </p:txBody>
      </p:sp>
      <p:sp>
        <p:nvSpPr>
          <p:cNvPr id="4" name="Slide Number Placeholder 3">
            <a:extLst>
              <a:ext uri="{FF2B5EF4-FFF2-40B4-BE49-F238E27FC236}">
                <a16:creationId xmlns:a16="http://schemas.microsoft.com/office/drawing/2014/main" id="{9E50B41E-148E-487D-86B5-F25745B29F24}"/>
              </a:ext>
            </a:extLst>
          </p:cNvPr>
          <p:cNvSpPr>
            <a:spLocks noGrp="1"/>
          </p:cNvSpPr>
          <p:nvPr>
            <p:ph type="sldNum" sz="quarter" idx="4"/>
          </p:nvPr>
        </p:nvSpPr>
        <p:spPr/>
        <p:txBody>
          <a:bodyPr/>
          <a:lstStyle/>
          <a:p>
            <a:fld id="{850B1B32-CFA8-4BD1-A730-6F4B7E12345B}" type="slidenum">
              <a:rPr lang="en-US" smtClean="0"/>
              <a:pPr/>
              <a:t>10</a:t>
            </a:fld>
            <a:endParaRPr lang="en-US" dirty="0"/>
          </a:p>
        </p:txBody>
      </p:sp>
    </p:spTree>
    <p:extLst>
      <p:ext uri="{BB962C8B-B14F-4D97-AF65-F5344CB8AC3E}">
        <p14:creationId xmlns:p14="http://schemas.microsoft.com/office/powerpoint/2010/main" val="1854057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D0D54-F31D-4455-8376-9BECB56CA0A3}"/>
              </a:ext>
            </a:extLst>
          </p:cNvPr>
          <p:cNvSpPr>
            <a:spLocks noGrp="1"/>
          </p:cNvSpPr>
          <p:nvPr>
            <p:ph type="title"/>
          </p:nvPr>
        </p:nvSpPr>
        <p:spPr/>
        <p:txBody>
          <a:bodyPr/>
          <a:lstStyle/>
          <a:p>
            <a:pPr algn="ctr"/>
            <a:r>
              <a:rPr lang="en-US" dirty="0"/>
              <a:t>Indian Net Negative</a:t>
            </a:r>
          </a:p>
        </p:txBody>
      </p:sp>
      <p:sp>
        <p:nvSpPr>
          <p:cNvPr id="3" name="Content Placeholder 2">
            <a:extLst>
              <a:ext uri="{FF2B5EF4-FFF2-40B4-BE49-F238E27FC236}">
                <a16:creationId xmlns:a16="http://schemas.microsoft.com/office/drawing/2014/main" id="{B9A10B0C-2DE3-43BF-A3A1-ECFDB0081B1E}"/>
              </a:ext>
            </a:extLst>
          </p:cNvPr>
          <p:cNvSpPr>
            <a:spLocks noGrp="1"/>
          </p:cNvSpPr>
          <p:nvPr>
            <p:ph idx="1"/>
          </p:nvPr>
        </p:nvSpPr>
        <p:spPr/>
        <p:txBody>
          <a:bodyPr>
            <a:normAutofit/>
          </a:bodyPr>
          <a:lstStyle/>
          <a:p>
            <a:r>
              <a:rPr lang="en-US" dirty="0"/>
              <a:t>Payors cannot submit reports with Edit 9748 – “Indian Lease Less than Zero” unless they are reversing a report that has not been paid or money has not been disbursed.</a:t>
            </a:r>
          </a:p>
          <a:p>
            <a:pPr marL="0" indent="0">
              <a:buNone/>
            </a:pPr>
            <a:r>
              <a:rPr lang="en-US" dirty="0"/>
              <a:t>  </a:t>
            </a:r>
          </a:p>
          <a:p>
            <a:r>
              <a:rPr lang="en-US" dirty="0"/>
              <a:t>Payors must set up a recoupable balance (TC50).</a:t>
            </a:r>
          </a:p>
          <a:p>
            <a:pPr marL="0" indent="0">
              <a:buNone/>
            </a:pPr>
            <a:r>
              <a:rPr lang="en-US" dirty="0"/>
              <a:t> </a:t>
            </a:r>
          </a:p>
          <a:p>
            <a:r>
              <a:rPr lang="en-US" dirty="0"/>
              <a:t>There are no regulations that state a payor cannot use a recoupable balance (TC51) towards monies owed ONRR if they have current revenue to recoup against. </a:t>
            </a:r>
          </a:p>
        </p:txBody>
      </p:sp>
      <p:sp>
        <p:nvSpPr>
          <p:cNvPr id="4" name="Slide Number Placeholder 3">
            <a:extLst>
              <a:ext uri="{FF2B5EF4-FFF2-40B4-BE49-F238E27FC236}">
                <a16:creationId xmlns:a16="http://schemas.microsoft.com/office/drawing/2014/main" id="{77FB38B3-C8FF-4874-9469-16BFE8622A49}"/>
              </a:ext>
            </a:extLst>
          </p:cNvPr>
          <p:cNvSpPr>
            <a:spLocks noGrp="1"/>
          </p:cNvSpPr>
          <p:nvPr>
            <p:ph type="sldNum" sz="quarter" idx="4"/>
          </p:nvPr>
        </p:nvSpPr>
        <p:spPr/>
        <p:txBody>
          <a:bodyPr/>
          <a:lstStyle/>
          <a:p>
            <a:fld id="{850B1B32-CFA8-4BD1-A730-6F4B7E12345B}" type="slidenum">
              <a:rPr lang="en-US" smtClean="0"/>
              <a:pPr/>
              <a:t>11</a:t>
            </a:fld>
            <a:endParaRPr lang="en-US" dirty="0"/>
          </a:p>
        </p:txBody>
      </p:sp>
    </p:spTree>
    <p:extLst>
      <p:ext uri="{BB962C8B-B14F-4D97-AF65-F5344CB8AC3E}">
        <p14:creationId xmlns:p14="http://schemas.microsoft.com/office/powerpoint/2010/main" val="3064136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1991D-D389-4847-A65C-46BCF93E0E09}"/>
              </a:ext>
            </a:extLst>
          </p:cNvPr>
          <p:cNvSpPr>
            <a:spLocks noGrp="1"/>
          </p:cNvSpPr>
          <p:nvPr>
            <p:ph type="title"/>
          </p:nvPr>
        </p:nvSpPr>
        <p:spPr/>
        <p:txBody>
          <a:bodyPr>
            <a:normAutofit/>
          </a:bodyPr>
          <a:lstStyle/>
          <a:p>
            <a:pPr algn="ctr"/>
            <a:r>
              <a:rPr lang="en-US" sz="3200" dirty="0">
                <a:solidFill>
                  <a:schemeClr val="tx1"/>
                </a:solidFill>
              </a:rPr>
              <a:t>Making an Adjustment that Does </a:t>
            </a:r>
            <a:br>
              <a:rPr lang="en-US" sz="3200" dirty="0">
                <a:solidFill>
                  <a:schemeClr val="tx1"/>
                </a:solidFill>
              </a:rPr>
            </a:br>
            <a:r>
              <a:rPr lang="en-US" sz="3200" dirty="0">
                <a:solidFill>
                  <a:schemeClr val="tx1"/>
                </a:solidFill>
              </a:rPr>
              <a:t>NOT Affect Royalties</a:t>
            </a:r>
          </a:p>
        </p:txBody>
      </p:sp>
      <p:pic>
        <p:nvPicPr>
          <p:cNvPr id="7" name="Content Placeholder 6" descr="Picture of Reversal and rebook royalty lines ">
            <a:extLst>
              <a:ext uri="{FF2B5EF4-FFF2-40B4-BE49-F238E27FC236}">
                <a16:creationId xmlns:a16="http://schemas.microsoft.com/office/drawing/2014/main" id="{BA45C016-941D-469B-A80B-6E720E991251}"/>
              </a:ext>
            </a:extLst>
          </p:cNvPr>
          <p:cNvPicPr>
            <a:picLocks noGrp="1" noChangeAspect="1"/>
          </p:cNvPicPr>
          <p:nvPr>
            <p:ph idx="1"/>
          </p:nvPr>
        </p:nvPicPr>
        <p:blipFill>
          <a:blip r:embed="rId3"/>
          <a:stretch>
            <a:fillRect/>
          </a:stretch>
        </p:blipFill>
        <p:spPr>
          <a:xfrm>
            <a:off x="1861585" y="1600200"/>
            <a:ext cx="5420830" cy="4525963"/>
          </a:xfrm>
          <a:prstGeom prst="rect">
            <a:avLst/>
          </a:prstGeom>
        </p:spPr>
      </p:pic>
      <p:sp>
        <p:nvSpPr>
          <p:cNvPr id="4" name="Slide Number Placeholder 3">
            <a:extLst>
              <a:ext uri="{FF2B5EF4-FFF2-40B4-BE49-F238E27FC236}">
                <a16:creationId xmlns:a16="http://schemas.microsoft.com/office/drawing/2014/main" id="{F0F2AEB2-4015-402E-B843-702D77BE607E}"/>
              </a:ext>
              <a:ext uri="{C183D7F6-B498-43B3-948B-1728B52AA6E4}">
                <adec:decorative xmlns:adec="http://schemas.microsoft.com/office/drawing/2017/decorative" val="1"/>
              </a:ext>
            </a:extLst>
          </p:cNvPr>
          <p:cNvSpPr>
            <a:spLocks noGrp="1"/>
          </p:cNvSpPr>
          <p:nvPr>
            <p:ph type="sldNum" sz="quarter" idx="4"/>
          </p:nvPr>
        </p:nvSpPr>
        <p:spPr/>
        <p:txBody>
          <a:bodyPr/>
          <a:lstStyle/>
          <a:p>
            <a:fld id="{850B1B32-CFA8-4BD1-A730-6F4B7E12345B}" type="slidenum">
              <a:rPr lang="en-US" smtClean="0"/>
              <a:pPr/>
              <a:t>12</a:t>
            </a:fld>
            <a:endParaRPr lang="en-US" dirty="0"/>
          </a:p>
        </p:txBody>
      </p:sp>
    </p:spTree>
    <p:extLst>
      <p:ext uri="{BB962C8B-B14F-4D97-AF65-F5344CB8AC3E}">
        <p14:creationId xmlns:p14="http://schemas.microsoft.com/office/powerpoint/2010/main" val="1921739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D17B3-538A-404F-BD32-8A9C68B8D443}"/>
              </a:ext>
            </a:extLst>
          </p:cNvPr>
          <p:cNvSpPr>
            <a:spLocks noGrp="1"/>
          </p:cNvSpPr>
          <p:nvPr>
            <p:ph type="title"/>
          </p:nvPr>
        </p:nvSpPr>
        <p:spPr>
          <a:xfrm>
            <a:off x="1248697" y="152400"/>
            <a:ext cx="6420463" cy="1143000"/>
          </a:xfrm>
        </p:spPr>
        <p:txBody>
          <a:bodyPr>
            <a:noAutofit/>
          </a:bodyPr>
          <a:lstStyle/>
          <a:p>
            <a:pPr algn="ctr"/>
            <a:r>
              <a:rPr lang="en-US" sz="3200" dirty="0">
                <a:solidFill>
                  <a:schemeClr val="tx1"/>
                </a:solidFill>
              </a:rPr>
              <a:t>Making an Adjustment Resulting in Additional Monies Owed</a:t>
            </a:r>
          </a:p>
        </p:txBody>
      </p:sp>
      <p:pic>
        <p:nvPicPr>
          <p:cNvPr id="7" name="Content Placeholder 6" descr="Picture of reversal and re-book royalty lines showing money owed">
            <a:extLst>
              <a:ext uri="{FF2B5EF4-FFF2-40B4-BE49-F238E27FC236}">
                <a16:creationId xmlns:a16="http://schemas.microsoft.com/office/drawing/2014/main" id="{07FD7638-5E6E-44E5-922C-DBE7CBE942D4}"/>
              </a:ext>
            </a:extLst>
          </p:cNvPr>
          <p:cNvPicPr>
            <a:picLocks noGrp="1" noChangeAspect="1"/>
          </p:cNvPicPr>
          <p:nvPr>
            <p:ph idx="1"/>
          </p:nvPr>
        </p:nvPicPr>
        <p:blipFill>
          <a:blip r:embed="rId3"/>
          <a:stretch>
            <a:fillRect/>
          </a:stretch>
        </p:blipFill>
        <p:spPr>
          <a:xfrm>
            <a:off x="1868400" y="1600200"/>
            <a:ext cx="5407199" cy="4525963"/>
          </a:xfrm>
          <a:prstGeom prst="rect">
            <a:avLst/>
          </a:prstGeom>
        </p:spPr>
      </p:pic>
      <p:sp>
        <p:nvSpPr>
          <p:cNvPr id="4" name="Slide Number Placeholder 3">
            <a:extLst>
              <a:ext uri="{FF2B5EF4-FFF2-40B4-BE49-F238E27FC236}">
                <a16:creationId xmlns:a16="http://schemas.microsoft.com/office/drawing/2014/main" id="{D340C504-BFE3-47CD-8990-7BFE1D2CC452}"/>
              </a:ext>
              <a:ext uri="{C183D7F6-B498-43B3-948B-1728B52AA6E4}">
                <adec:decorative xmlns:adec="http://schemas.microsoft.com/office/drawing/2017/decorative" val="1"/>
              </a:ext>
            </a:extLst>
          </p:cNvPr>
          <p:cNvSpPr>
            <a:spLocks noGrp="1"/>
          </p:cNvSpPr>
          <p:nvPr>
            <p:ph type="sldNum" sz="quarter" idx="4"/>
          </p:nvPr>
        </p:nvSpPr>
        <p:spPr/>
        <p:txBody>
          <a:bodyPr/>
          <a:lstStyle/>
          <a:p>
            <a:fld id="{850B1B32-CFA8-4BD1-A730-6F4B7E12345B}" type="slidenum">
              <a:rPr lang="en-US" smtClean="0"/>
              <a:pPr/>
              <a:t>13</a:t>
            </a:fld>
            <a:endParaRPr lang="en-US" dirty="0"/>
          </a:p>
        </p:txBody>
      </p:sp>
    </p:spTree>
    <p:extLst>
      <p:ext uri="{BB962C8B-B14F-4D97-AF65-F5344CB8AC3E}">
        <p14:creationId xmlns:p14="http://schemas.microsoft.com/office/powerpoint/2010/main" val="950506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760DA-EC10-42C8-9517-BBC80FED7569}"/>
              </a:ext>
            </a:extLst>
          </p:cNvPr>
          <p:cNvSpPr>
            <a:spLocks noGrp="1"/>
          </p:cNvSpPr>
          <p:nvPr>
            <p:ph type="title"/>
          </p:nvPr>
        </p:nvSpPr>
        <p:spPr/>
        <p:txBody>
          <a:bodyPr>
            <a:normAutofit/>
          </a:bodyPr>
          <a:lstStyle/>
          <a:p>
            <a:pPr algn="ctr"/>
            <a:r>
              <a:rPr lang="en-US" sz="3200" dirty="0">
                <a:solidFill>
                  <a:schemeClr val="tx1"/>
                </a:solidFill>
              </a:rPr>
              <a:t>Making an Adjustment resulting in </a:t>
            </a:r>
            <a:br>
              <a:rPr lang="en-US" sz="3200" dirty="0">
                <a:solidFill>
                  <a:schemeClr val="tx1"/>
                </a:solidFill>
              </a:rPr>
            </a:br>
            <a:r>
              <a:rPr lang="en-US" sz="3200" dirty="0">
                <a:solidFill>
                  <a:schemeClr val="tx1"/>
                </a:solidFill>
              </a:rPr>
              <a:t>an Indian Overpayment </a:t>
            </a:r>
          </a:p>
        </p:txBody>
      </p:sp>
      <p:pic>
        <p:nvPicPr>
          <p:cNvPr id="5" name="Content Placeholder 4" descr="Picture of reversal line, re-book line and line with transaction code 50">
            <a:extLst>
              <a:ext uri="{FF2B5EF4-FFF2-40B4-BE49-F238E27FC236}">
                <a16:creationId xmlns:a16="http://schemas.microsoft.com/office/drawing/2014/main" id="{2595AC0A-AE50-4C12-9B55-EF0BFF6A7FBF}"/>
              </a:ext>
            </a:extLst>
          </p:cNvPr>
          <p:cNvPicPr>
            <a:picLocks noGrp="1" noChangeAspect="1"/>
          </p:cNvPicPr>
          <p:nvPr>
            <p:ph idx="1"/>
          </p:nvPr>
        </p:nvPicPr>
        <p:blipFill>
          <a:blip r:embed="rId3"/>
          <a:stretch>
            <a:fillRect/>
          </a:stretch>
        </p:blipFill>
        <p:spPr>
          <a:xfrm>
            <a:off x="885825" y="1634331"/>
            <a:ext cx="7372350" cy="4457700"/>
          </a:xfrm>
          <a:prstGeom prst="rect">
            <a:avLst/>
          </a:prstGeom>
        </p:spPr>
      </p:pic>
      <p:sp>
        <p:nvSpPr>
          <p:cNvPr id="4" name="Slide Number Placeholder 3">
            <a:extLst>
              <a:ext uri="{FF2B5EF4-FFF2-40B4-BE49-F238E27FC236}">
                <a16:creationId xmlns:a16="http://schemas.microsoft.com/office/drawing/2014/main" id="{98C5E093-484A-4A19-8451-75F14EDC7942}"/>
              </a:ext>
            </a:extLst>
          </p:cNvPr>
          <p:cNvSpPr>
            <a:spLocks noGrp="1"/>
          </p:cNvSpPr>
          <p:nvPr>
            <p:ph type="sldNum" sz="quarter" idx="4"/>
          </p:nvPr>
        </p:nvSpPr>
        <p:spPr/>
        <p:txBody>
          <a:bodyPr/>
          <a:lstStyle/>
          <a:p>
            <a:fld id="{850B1B32-CFA8-4BD1-A730-6F4B7E12345B}" type="slidenum">
              <a:rPr lang="en-US" smtClean="0"/>
              <a:pPr/>
              <a:t>14</a:t>
            </a:fld>
            <a:endParaRPr lang="en-US" dirty="0"/>
          </a:p>
        </p:txBody>
      </p:sp>
    </p:spTree>
    <p:extLst>
      <p:ext uri="{BB962C8B-B14F-4D97-AF65-F5344CB8AC3E}">
        <p14:creationId xmlns:p14="http://schemas.microsoft.com/office/powerpoint/2010/main" val="3773430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A5562-8CC5-4652-922C-815E5C3D161C}"/>
              </a:ext>
            </a:extLst>
          </p:cNvPr>
          <p:cNvSpPr>
            <a:spLocks noGrp="1"/>
          </p:cNvSpPr>
          <p:nvPr>
            <p:ph type="title"/>
          </p:nvPr>
        </p:nvSpPr>
        <p:spPr/>
        <p:txBody>
          <a:bodyPr/>
          <a:lstStyle/>
          <a:p>
            <a:pPr algn="ctr"/>
            <a:r>
              <a:rPr lang="en-US" dirty="0">
                <a:solidFill>
                  <a:schemeClr val="tx1"/>
                </a:solidFill>
              </a:rPr>
              <a:t>Overpayments/Refunds</a:t>
            </a:r>
          </a:p>
        </p:txBody>
      </p:sp>
      <p:sp>
        <p:nvSpPr>
          <p:cNvPr id="3" name="Content Placeholder 2">
            <a:extLst>
              <a:ext uri="{FF2B5EF4-FFF2-40B4-BE49-F238E27FC236}">
                <a16:creationId xmlns:a16="http://schemas.microsoft.com/office/drawing/2014/main" id="{E394CCB0-1561-41C5-8BFA-DFE0299270EC}"/>
              </a:ext>
            </a:extLst>
          </p:cNvPr>
          <p:cNvSpPr>
            <a:spLocks noGrp="1"/>
          </p:cNvSpPr>
          <p:nvPr>
            <p:ph idx="1"/>
          </p:nvPr>
        </p:nvSpPr>
        <p:spPr/>
        <p:txBody>
          <a:bodyPr>
            <a:normAutofit fontScale="92500" lnSpcReduction="10000"/>
          </a:bodyPr>
          <a:lstStyle/>
          <a:p>
            <a:pPr defTabSz="959640">
              <a:lnSpc>
                <a:spcPct val="80000"/>
              </a:lnSpc>
              <a:spcAft>
                <a:spcPts val="1200"/>
              </a:spcAft>
              <a:defRPr/>
            </a:pPr>
            <a:r>
              <a:rPr lang="en-US" altLang="en-US" sz="3200" dirty="0">
                <a:solidFill>
                  <a:schemeClr val="tx1"/>
                </a:solidFill>
              </a:rPr>
              <a:t>ONRR prefers overpayments be addressed by recouping or establishing a credit (to use against future reported revenue). </a:t>
            </a:r>
          </a:p>
          <a:p>
            <a:pPr lvl="1" defTabSz="959640">
              <a:lnSpc>
                <a:spcPct val="80000"/>
              </a:lnSpc>
              <a:buFontTx/>
              <a:buNone/>
              <a:defRPr/>
            </a:pPr>
            <a:endParaRPr lang="en-US" altLang="en-US" sz="3200" dirty="0">
              <a:solidFill>
                <a:schemeClr val="tx1"/>
              </a:solidFill>
            </a:endParaRPr>
          </a:p>
          <a:p>
            <a:r>
              <a:rPr lang="en-US" dirty="0">
                <a:solidFill>
                  <a:schemeClr val="tx1"/>
                </a:solidFill>
              </a:rPr>
              <a:t>ONRR CANNOT REFUND Indian payments. If there is no new revenue:</a:t>
            </a:r>
          </a:p>
          <a:p>
            <a:pPr lvl="1"/>
            <a:r>
              <a:rPr lang="en-US" dirty="0">
                <a:solidFill>
                  <a:schemeClr val="tx1"/>
                </a:solidFill>
              </a:rPr>
              <a:t>Allotted leases- refund not possible</a:t>
            </a:r>
          </a:p>
          <a:p>
            <a:pPr lvl="1"/>
            <a:r>
              <a:rPr lang="en-US" dirty="0">
                <a:solidFill>
                  <a:schemeClr val="tx1"/>
                </a:solidFill>
              </a:rPr>
              <a:t>Tribal leases- company must request from the appropriate tribe.  ONRR will not request a refund on your behalf. </a:t>
            </a:r>
          </a:p>
          <a:p>
            <a:pPr marL="457200" lvl="1" indent="0">
              <a:buNone/>
            </a:pPr>
            <a:endParaRPr lang="en-US" dirty="0">
              <a:solidFill>
                <a:schemeClr val="tx1"/>
              </a:solidFill>
            </a:endParaRPr>
          </a:p>
          <a:p>
            <a:r>
              <a:rPr lang="en-US" dirty="0">
                <a:solidFill>
                  <a:schemeClr val="tx1"/>
                </a:solidFill>
              </a:rPr>
              <a:t>When a lease is sold or acquired, it may be possible to transfer the recoupable balance between Payors.</a:t>
            </a:r>
          </a:p>
        </p:txBody>
      </p:sp>
      <p:sp>
        <p:nvSpPr>
          <p:cNvPr id="4" name="Slide Number Placeholder 3">
            <a:extLst>
              <a:ext uri="{FF2B5EF4-FFF2-40B4-BE49-F238E27FC236}">
                <a16:creationId xmlns:a16="http://schemas.microsoft.com/office/drawing/2014/main" id="{3C3E08EB-5556-46E5-8A3B-AA0E120E1D49}"/>
              </a:ext>
            </a:extLst>
          </p:cNvPr>
          <p:cNvSpPr>
            <a:spLocks noGrp="1"/>
          </p:cNvSpPr>
          <p:nvPr>
            <p:ph type="sldNum" sz="quarter" idx="4"/>
          </p:nvPr>
        </p:nvSpPr>
        <p:spPr/>
        <p:txBody>
          <a:bodyPr/>
          <a:lstStyle/>
          <a:p>
            <a:fld id="{850B1B32-CFA8-4BD1-A730-6F4B7E12345B}" type="slidenum">
              <a:rPr lang="en-US" smtClean="0"/>
              <a:pPr/>
              <a:t>15</a:t>
            </a:fld>
            <a:endParaRPr lang="en-US" dirty="0"/>
          </a:p>
        </p:txBody>
      </p:sp>
    </p:spTree>
    <p:extLst>
      <p:ext uri="{BB962C8B-B14F-4D97-AF65-F5344CB8AC3E}">
        <p14:creationId xmlns:p14="http://schemas.microsoft.com/office/powerpoint/2010/main" val="2297854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3D2FB-2A58-4600-B08A-9B62EF6A1F33}"/>
              </a:ext>
            </a:extLst>
          </p:cNvPr>
          <p:cNvSpPr>
            <a:spLocks noGrp="1"/>
          </p:cNvSpPr>
          <p:nvPr>
            <p:ph type="title"/>
          </p:nvPr>
        </p:nvSpPr>
        <p:spPr/>
        <p:txBody>
          <a:bodyPr/>
          <a:lstStyle/>
          <a:p>
            <a:pPr algn="ctr"/>
            <a:r>
              <a:rPr lang="en-US" dirty="0"/>
              <a:t>Indian Recoupment Rules</a:t>
            </a:r>
          </a:p>
        </p:txBody>
      </p:sp>
      <p:sp>
        <p:nvSpPr>
          <p:cNvPr id="5" name="Content Placeholder 4">
            <a:extLst>
              <a:ext uri="{FF2B5EF4-FFF2-40B4-BE49-F238E27FC236}">
                <a16:creationId xmlns:a16="http://schemas.microsoft.com/office/drawing/2014/main" id="{6AEDBB07-7D7E-4559-A2E6-377CB61F1183}"/>
              </a:ext>
            </a:extLst>
          </p:cNvPr>
          <p:cNvSpPr>
            <a:spLocks noGrp="1"/>
          </p:cNvSpPr>
          <p:nvPr>
            <p:ph sz="half" idx="1"/>
          </p:nvPr>
        </p:nvSpPr>
        <p:spPr/>
        <p:txBody>
          <a:bodyPr>
            <a:normAutofit/>
          </a:bodyPr>
          <a:lstStyle/>
          <a:p>
            <a:pPr marL="0" indent="0" fontAlgn="base">
              <a:spcBef>
                <a:spcPct val="50000"/>
              </a:spcBef>
              <a:spcAft>
                <a:spcPct val="0"/>
              </a:spcAft>
              <a:buNone/>
              <a:defRPr/>
            </a:pPr>
            <a:r>
              <a:rPr lang="en-US" altLang="en-US" sz="3300" dirty="0">
                <a:solidFill>
                  <a:schemeClr val="tx1"/>
                </a:solidFill>
                <a:latin typeface="Times New Roman"/>
                <a:cs typeface="Arial"/>
              </a:rPr>
              <a:t>Tribal</a:t>
            </a:r>
          </a:p>
          <a:p>
            <a:pPr fontAlgn="base">
              <a:spcBef>
                <a:spcPct val="50000"/>
              </a:spcBef>
              <a:spcAft>
                <a:spcPct val="0"/>
              </a:spcAft>
              <a:defRPr/>
            </a:pPr>
            <a:r>
              <a:rPr lang="en-US" altLang="en-US" sz="2000" dirty="0">
                <a:solidFill>
                  <a:schemeClr val="tx1"/>
                </a:solidFill>
                <a:latin typeface="Times New Roman"/>
                <a:cs typeface="Arial"/>
              </a:rPr>
              <a:t>Under protection of Indian Tribe</a:t>
            </a:r>
          </a:p>
          <a:p>
            <a:pPr fontAlgn="base">
              <a:spcBef>
                <a:spcPct val="50000"/>
              </a:spcBef>
              <a:spcAft>
                <a:spcPct val="0"/>
              </a:spcAft>
              <a:defRPr/>
            </a:pPr>
            <a:r>
              <a:rPr lang="en-US" altLang="en-US" sz="2000" dirty="0">
                <a:solidFill>
                  <a:schemeClr val="tx1"/>
                </a:solidFill>
                <a:latin typeface="Times New Roman"/>
                <a:cs typeface="Arial"/>
              </a:rPr>
              <a:t>TC 50/51</a:t>
            </a:r>
          </a:p>
          <a:p>
            <a:pPr fontAlgn="base">
              <a:spcBef>
                <a:spcPct val="50000"/>
              </a:spcBef>
              <a:spcAft>
                <a:spcPct val="0"/>
              </a:spcAft>
              <a:defRPr/>
            </a:pPr>
            <a:r>
              <a:rPr lang="en-US" altLang="en-US" sz="2000" dirty="0">
                <a:solidFill>
                  <a:schemeClr val="tx1"/>
                </a:solidFill>
                <a:latin typeface="Times New Roman"/>
                <a:cs typeface="Arial"/>
              </a:rPr>
              <a:t>Recoup up to 100% of net current revenues</a:t>
            </a:r>
          </a:p>
          <a:p>
            <a:pPr fontAlgn="base">
              <a:spcBef>
                <a:spcPct val="50000"/>
              </a:spcBef>
              <a:spcAft>
                <a:spcPct val="0"/>
              </a:spcAft>
              <a:defRPr/>
            </a:pPr>
            <a:r>
              <a:rPr lang="en-US" altLang="en-US" sz="2000" dirty="0">
                <a:solidFill>
                  <a:schemeClr val="tx1"/>
                </a:solidFill>
                <a:latin typeface="Times New Roman"/>
                <a:cs typeface="Arial"/>
              </a:rPr>
              <a:t>Lease specific</a:t>
            </a:r>
          </a:p>
          <a:p>
            <a:pPr fontAlgn="base">
              <a:spcBef>
                <a:spcPct val="50000"/>
              </a:spcBef>
              <a:spcAft>
                <a:spcPct val="0"/>
              </a:spcAft>
              <a:defRPr/>
            </a:pPr>
            <a:r>
              <a:rPr lang="en-US" altLang="en-US" sz="2000" dirty="0">
                <a:solidFill>
                  <a:schemeClr val="tx1"/>
                </a:solidFill>
                <a:latin typeface="Times New Roman"/>
                <a:cs typeface="Arial"/>
              </a:rPr>
              <a:t>With written permission from the Tribe, may recoup from other tribal leases</a:t>
            </a:r>
          </a:p>
          <a:p>
            <a:endParaRPr lang="en-US" dirty="0"/>
          </a:p>
        </p:txBody>
      </p:sp>
      <p:sp>
        <p:nvSpPr>
          <p:cNvPr id="6" name="Content Placeholder 5">
            <a:extLst>
              <a:ext uri="{FF2B5EF4-FFF2-40B4-BE49-F238E27FC236}">
                <a16:creationId xmlns:a16="http://schemas.microsoft.com/office/drawing/2014/main" id="{337DA98A-4595-47D3-96EC-56A4682BB467}"/>
              </a:ext>
            </a:extLst>
          </p:cNvPr>
          <p:cNvSpPr>
            <a:spLocks noGrp="1"/>
          </p:cNvSpPr>
          <p:nvPr>
            <p:ph sz="half" idx="2"/>
          </p:nvPr>
        </p:nvSpPr>
        <p:spPr/>
        <p:txBody>
          <a:bodyPr/>
          <a:lstStyle/>
          <a:p>
            <a:pPr marL="0" indent="0" fontAlgn="base">
              <a:spcBef>
                <a:spcPct val="50000"/>
              </a:spcBef>
              <a:spcAft>
                <a:spcPct val="0"/>
              </a:spcAft>
              <a:buNone/>
              <a:defRPr/>
            </a:pPr>
            <a:r>
              <a:rPr lang="en-US" altLang="en-US" sz="3200" dirty="0">
                <a:solidFill>
                  <a:schemeClr val="tx1"/>
                </a:solidFill>
                <a:latin typeface="Times New Roman"/>
                <a:cs typeface="Arial"/>
              </a:rPr>
              <a:t>Allotted</a:t>
            </a:r>
          </a:p>
          <a:p>
            <a:pPr fontAlgn="base">
              <a:spcBef>
                <a:spcPct val="50000"/>
              </a:spcBef>
              <a:spcAft>
                <a:spcPct val="0"/>
              </a:spcAft>
              <a:defRPr/>
            </a:pPr>
            <a:r>
              <a:rPr lang="en-US" altLang="en-US" sz="2000" dirty="0">
                <a:solidFill>
                  <a:schemeClr val="tx1"/>
                </a:solidFill>
                <a:latin typeface="Times New Roman"/>
                <a:cs typeface="Arial"/>
              </a:rPr>
              <a:t>Owned by an individual Indian</a:t>
            </a:r>
          </a:p>
          <a:p>
            <a:pPr fontAlgn="base">
              <a:spcBef>
                <a:spcPct val="50000"/>
              </a:spcBef>
              <a:spcAft>
                <a:spcPct val="0"/>
              </a:spcAft>
              <a:defRPr/>
            </a:pPr>
            <a:r>
              <a:rPr lang="en-US" altLang="en-US" sz="2000" dirty="0">
                <a:solidFill>
                  <a:schemeClr val="tx1"/>
                </a:solidFill>
                <a:latin typeface="Times New Roman"/>
                <a:cs typeface="Arial"/>
              </a:rPr>
              <a:t>TC 50/51</a:t>
            </a:r>
          </a:p>
          <a:p>
            <a:pPr fontAlgn="base">
              <a:spcBef>
                <a:spcPct val="50000"/>
              </a:spcBef>
              <a:spcAft>
                <a:spcPct val="0"/>
              </a:spcAft>
              <a:defRPr/>
            </a:pPr>
            <a:r>
              <a:rPr lang="en-US" altLang="en-US" sz="2000" dirty="0">
                <a:solidFill>
                  <a:schemeClr val="tx1"/>
                </a:solidFill>
                <a:latin typeface="Times New Roman"/>
                <a:cs typeface="Arial"/>
              </a:rPr>
              <a:t>Recoup up to 50% of net current revenues</a:t>
            </a:r>
          </a:p>
          <a:p>
            <a:pPr fontAlgn="base">
              <a:spcBef>
                <a:spcPct val="50000"/>
              </a:spcBef>
              <a:spcAft>
                <a:spcPct val="0"/>
              </a:spcAft>
              <a:defRPr/>
            </a:pPr>
            <a:r>
              <a:rPr lang="en-US" altLang="en-US" sz="2000" dirty="0">
                <a:solidFill>
                  <a:schemeClr val="tx1"/>
                </a:solidFill>
                <a:latin typeface="Times New Roman"/>
                <a:cs typeface="Arial"/>
              </a:rPr>
              <a:t>Lease specific</a:t>
            </a:r>
          </a:p>
          <a:p>
            <a:pPr marL="0" indent="0">
              <a:buNone/>
            </a:pPr>
            <a:endParaRPr lang="en-US" dirty="0"/>
          </a:p>
        </p:txBody>
      </p:sp>
      <p:sp>
        <p:nvSpPr>
          <p:cNvPr id="4" name="Slide Number Placeholder 3">
            <a:extLst>
              <a:ext uri="{FF2B5EF4-FFF2-40B4-BE49-F238E27FC236}">
                <a16:creationId xmlns:a16="http://schemas.microsoft.com/office/drawing/2014/main" id="{6C8603D8-419A-48BD-AEF5-6AC8A74F7ACC}"/>
              </a:ext>
            </a:extLst>
          </p:cNvPr>
          <p:cNvSpPr>
            <a:spLocks noGrp="1"/>
          </p:cNvSpPr>
          <p:nvPr>
            <p:ph type="sldNum" sz="quarter" idx="4"/>
          </p:nvPr>
        </p:nvSpPr>
        <p:spPr/>
        <p:txBody>
          <a:bodyPr/>
          <a:lstStyle/>
          <a:p>
            <a:fld id="{850B1B32-CFA8-4BD1-A730-6F4B7E12345B}" type="slidenum">
              <a:rPr lang="en-US" smtClean="0"/>
              <a:pPr/>
              <a:t>16</a:t>
            </a:fld>
            <a:endParaRPr lang="en-US" dirty="0"/>
          </a:p>
        </p:txBody>
      </p:sp>
    </p:spTree>
    <p:extLst>
      <p:ext uri="{BB962C8B-B14F-4D97-AF65-F5344CB8AC3E}">
        <p14:creationId xmlns:p14="http://schemas.microsoft.com/office/powerpoint/2010/main" val="796919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498E5DA-9F7E-4223-9B49-DF3D8F5D755A}"/>
              </a:ext>
            </a:extLst>
          </p:cNvPr>
          <p:cNvSpPr>
            <a:spLocks noGrp="1"/>
          </p:cNvSpPr>
          <p:nvPr>
            <p:ph type="title"/>
          </p:nvPr>
        </p:nvSpPr>
        <p:spPr/>
        <p:txBody>
          <a:bodyPr/>
          <a:lstStyle/>
          <a:p>
            <a:pPr algn="ctr"/>
            <a:r>
              <a:rPr lang="en-US" dirty="0">
                <a:solidFill>
                  <a:schemeClr val="tx1"/>
                </a:solidFill>
              </a:rPr>
              <a:t>Current Revenues</a:t>
            </a:r>
          </a:p>
        </p:txBody>
      </p:sp>
      <p:sp>
        <p:nvSpPr>
          <p:cNvPr id="7" name="Content Placeholder 6">
            <a:extLst>
              <a:ext uri="{FF2B5EF4-FFF2-40B4-BE49-F238E27FC236}">
                <a16:creationId xmlns:a16="http://schemas.microsoft.com/office/drawing/2014/main" id="{286EF6A6-71E3-47E9-BE7F-F6E8299BE8C3}"/>
              </a:ext>
            </a:extLst>
          </p:cNvPr>
          <p:cNvSpPr>
            <a:spLocks noGrp="1"/>
          </p:cNvSpPr>
          <p:nvPr>
            <p:ph idx="1"/>
          </p:nvPr>
        </p:nvSpPr>
        <p:spPr>
          <a:xfrm>
            <a:off x="867792" y="1706734"/>
            <a:ext cx="7408416" cy="3832932"/>
          </a:xfrm>
        </p:spPr>
        <p:txBody>
          <a:bodyPr vert="horz" lIns="91440" tIns="45720" rIns="91440" bIns="45720" rtlCol="0" anchor="t">
            <a:normAutofit lnSpcReduction="10000"/>
          </a:bodyPr>
          <a:lstStyle/>
          <a:p>
            <a:pPr marL="0" indent="0">
              <a:buNone/>
            </a:pPr>
            <a:r>
              <a:rPr lang="en-US" dirty="0">
                <a:solidFill>
                  <a:schemeClr val="tx1"/>
                </a:solidFill>
              </a:rPr>
              <a:t>What are “Current Revenues”?</a:t>
            </a:r>
          </a:p>
          <a:p>
            <a:pPr marL="0" indent="0">
              <a:buNone/>
            </a:pPr>
            <a:endParaRPr lang="en-US" dirty="0">
              <a:solidFill>
                <a:schemeClr val="tx1"/>
              </a:solidFill>
            </a:endParaRPr>
          </a:p>
          <a:p>
            <a:pPr marL="0" indent="0">
              <a:buNone/>
            </a:pPr>
            <a:r>
              <a:rPr lang="en-US" dirty="0">
                <a:solidFill>
                  <a:schemeClr val="tx1"/>
                </a:solidFill>
                <a:latin typeface="Arial"/>
                <a:cs typeface="Arial"/>
              </a:rPr>
              <a:t>Royalty owed for the current report month, as well as:</a:t>
            </a:r>
            <a:endParaRPr lang="en-US" dirty="0">
              <a:solidFill>
                <a:schemeClr val="tx1"/>
              </a:solidFill>
            </a:endParaRPr>
          </a:p>
          <a:p>
            <a:pPr marL="0" indent="0">
              <a:buNone/>
            </a:pPr>
            <a:endParaRPr lang="en-US" dirty="0">
              <a:solidFill>
                <a:schemeClr val="tx1"/>
              </a:solidFill>
            </a:endParaRPr>
          </a:p>
          <a:p>
            <a:pPr marL="0" indent="0" fontAlgn="base">
              <a:spcAft>
                <a:spcPct val="0"/>
              </a:spcAft>
              <a:buNone/>
              <a:defRPr/>
            </a:pPr>
            <a:r>
              <a:rPr lang="en-US" dirty="0">
                <a:solidFill>
                  <a:schemeClr val="tx1"/>
                </a:solidFill>
              </a:rPr>
              <a:t>All other lease revenues reported in the same month, such as annual rent and positive adjustments to previously reported sales months, less recoupment (TC25) of the current lease year’s advance rental payment.</a:t>
            </a:r>
            <a:r>
              <a:rPr lang="en-US" dirty="0">
                <a:solidFill>
                  <a:schemeClr val="tx1"/>
                </a:solidFill>
                <a:latin typeface="Times New Roman"/>
                <a:cs typeface="Arial"/>
              </a:rPr>
              <a:t>	</a:t>
            </a:r>
          </a:p>
          <a:p>
            <a:pPr fontAlgn="base">
              <a:lnSpc>
                <a:spcPct val="85000"/>
              </a:lnSpc>
              <a:spcBef>
                <a:spcPct val="15000"/>
              </a:spcBef>
              <a:spcAft>
                <a:spcPct val="0"/>
              </a:spcAft>
              <a:buFontTx/>
              <a:buNone/>
              <a:defRPr/>
            </a:pPr>
            <a:r>
              <a:rPr lang="en-US" altLang="en-US" dirty="0">
                <a:solidFill>
                  <a:schemeClr val="tx1"/>
                </a:solidFill>
                <a:latin typeface="Times New Roman"/>
                <a:cs typeface="Arial"/>
              </a:rPr>
              <a:t>	</a:t>
            </a:r>
          </a:p>
        </p:txBody>
      </p:sp>
      <p:sp>
        <p:nvSpPr>
          <p:cNvPr id="5" name="Slide Number Placeholder 4">
            <a:extLst>
              <a:ext uri="{FF2B5EF4-FFF2-40B4-BE49-F238E27FC236}">
                <a16:creationId xmlns:a16="http://schemas.microsoft.com/office/drawing/2014/main" id="{85DE08EB-CA69-4BA0-8070-28606F791F8D}"/>
              </a:ext>
            </a:extLst>
          </p:cNvPr>
          <p:cNvSpPr>
            <a:spLocks noGrp="1"/>
          </p:cNvSpPr>
          <p:nvPr>
            <p:ph type="sldNum" sz="quarter" idx="4"/>
          </p:nvPr>
        </p:nvSpPr>
        <p:spPr/>
        <p:txBody>
          <a:bodyPr/>
          <a:lstStyle/>
          <a:p>
            <a:fld id="{850B1B32-CFA8-4BD1-A730-6F4B7E12345B}" type="slidenum">
              <a:rPr lang="en-US" smtClean="0"/>
              <a:pPr/>
              <a:t>17</a:t>
            </a:fld>
            <a:endParaRPr lang="en-US" dirty="0"/>
          </a:p>
        </p:txBody>
      </p:sp>
    </p:spTree>
    <p:extLst>
      <p:ext uri="{BB962C8B-B14F-4D97-AF65-F5344CB8AC3E}">
        <p14:creationId xmlns:p14="http://schemas.microsoft.com/office/powerpoint/2010/main" val="2366270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6CC8B-79F6-4CFC-A291-4368780B86FA}"/>
              </a:ext>
            </a:extLst>
          </p:cNvPr>
          <p:cNvSpPr>
            <a:spLocks noGrp="1"/>
          </p:cNvSpPr>
          <p:nvPr>
            <p:ph type="title"/>
          </p:nvPr>
        </p:nvSpPr>
        <p:spPr/>
        <p:txBody>
          <a:bodyPr/>
          <a:lstStyle/>
          <a:p>
            <a:pPr algn="ctr"/>
            <a:r>
              <a:rPr lang="en-US" dirty="0">
                <a:solidFill>
                  <a:schemeClr val="tx1"/>
                </a:solidFill>
              </a:rPr>
              <a:t>Current Revenues (cont.)</a:t>
            </a:r>
          </a:p>
        </p:txBody>
      </p:sp>
      <p:sp>
        <p:nvSpPr>
          <p:cNvPr id="3" name="Content Placeholder 2">
            <a:extLst>
              <a:ext uri="{FF2B5EF4-FFF2-40B4-BE49-F238E27FC236}">
                <a16:creationId xmlns:a16="http://schemas.microsoft.com/office/drawing/2014/main" id="{38BE59AA-678B-4E31-BB1A-E3443BF32815}"/>
              </a:ext>
            </a:extLst>
          </p:cNvPr>
          <p:cNvSpPr>
            <a:spLocks noGrp="1"/>
          </p:cNvSpPr>
          <p:nvPr>
            <p:ph idx="1"/>
          </p:nvPr>
        </p:nvSpPr>
        <p:spPr>
          <a:xfrm>
            <a:off x="457200" y="1564689"/>
            <a:ext cx="8229599" cy="4489515"/>
          </a:xfrm>
        </p:spPr>
        <p:txBody>
          <a:bodyPr>
            <a:normAutofit fontScale="92500" lnSpcReduction="20000"/>
          </a:bodyPr>
          <a:lstStyle/>
          <a:p>
            <a:pPr fontAlgn="base">
              <a:lnSpc>
                <a:spcPct val="85000"/>
              </a:lnSpc>
              <a:spcBef>
                <a:spcPct val="15000"/>
              </a:spcBef>
              <a:spcAft>
                <a:spcPct val="0"/>
              </a:spcAft>
              <a:buFontTx/>
              <a:buNone/>
              <a:defRPr/>
            </a:pPr>
            <a:endParaRPr lang="en-US" altLang="en-US" b="1" dirty="0">
              <a:solidFill>
                <a:schemeClr val="tx1"/>
              </a:solidFill>
              <a:latin typeface="Times New Roman"/>
              <a:cs typeface="Arial"/>
            </a:endParaRPr>
          </a:p>
          <a:p>
            <a:pPr fontAlgn="base">
              <a:lnSpc>
                <a:spcPct val="85000"/>
              </a:lnSpc>
              <a:spcBef>
                <a:spcPct val="15000"/>
              </a:spcBef>
              <a:spcAft>
                <a:spcPct val="0"/>
              </a:spcAft>
              <a:buFontTx/>
              <a:buNone/>
              <a:defRPr/>
            </a:pPr>
            <a:r>
              <a:rPr lang="en-US" altLang="en-US" b="1" dirty="0">
                <a:solidFill>
                  <a:schemeClr val="tx1"/>
                </a:solidFill>
                <a:latin typeface="Times New Roman"/>
                <a:cs typeface="Arial"/>
              </a:rPr>
              <a:t>What does that really mean?</a:t>
            </a:r>
          </a:p>
          <a:p>
            <a:pPr fontAlgn="base">
              <a:lnSpc>
                <a:spcPct val="85000"/>
              </a:lnSpc>
              <a:spcBef>
                <a:spcPct val="15000"/>
              </a:spcBef>
              <a:spcAft>
                <a:spcPct val="0"/>
              </a:spcAft>
              <a:buFontTx/>
              <a:buNone/>
              <a:defRPr/>
            </a:pPr>
            <a:endParaRPr lang="en-US" altLang="en-US" sz="2400" dirty="0">
              <a:solidFill>
                <a:schemeClr val="tx1"/>
              </a:solidFill>
              <a:latin typeface="Times New Roman"/>
              <a:cs typeface="Arial"/>
            </a:endParaRPr>
          </a:p>
          <a:p>
            <a:pPr marL="457200" indent="-457200" fontAlgn="base">
              <a:spcAft>
                <a:spcPts val="1200"/>
              </a:spcAft>
              <a:defRPr/>
            </a:pPr>
            <a:r>
              <a:rPr lang="en-US" altLang="en-US" dirty="0">
                <a:solidFill>
                  <a:schemeClr val="tx1"/>
                </a:solidFill>
                <a:latin typeface="Times New Roman"/>
                <a:cs typeface="Arial"/>
              </a:rPr>
              <a:t>Current revenues being reported, such as reporting 12/2021 sales at the end of 01/2022, unless there is an estimate in place.  Royalties would then be due 2/2022.</a:t>
            </a:r>
          </a:p>
          <a:p>
            <a:pPr marL="457200" indent="-457200" fontAlgn="base">
              <a:spcAft>
                <a:spcPts val="1200"/>
              </a:spcAft>
              <a:defRPr/>
            </a:pPr>
            <a:r>
              <a:rPr lang="en-US" altLang="en-US" dirty="0">
                <a:solidFill>
                  <a:schemeClr val="tx1"/>
                </a:solidFill>
                <a:latin typeface="Times New Roman"/>
                <a:cs typeface="Arial"/>
              </a:rPr>
              <a:t>Prior Period Adjustments (PPAs) are calculated per Sales Dates. This means if a PPA is positive (if that month was originally underpaid), then that month’s total is part of current revenue. </a:t>
            </a:r>
          </a:p>
          <a:p>
            <a:pPr marL="457200" indent="-457200" fontAlgn="base">
              <a:spcAft>
                <a:spcPts val="1200"/>
              </a:spcAft>
              <a:defRPr/>
            </a:pPr>
            <a:r>
              <a:rPr lang="en-US" dirty="0">
                <a:solidFill>
                  <a:schemeClr val="tx1"/>
                </a:solidFill>
                <a:latin typeface="Times New Roman"/>
                <a:cs typeface="Arial"/>
              </a:rPr>
              <a:t>Advance Rental payments (TC05) are not considered overpayments, so the recoupments (TC25) are not part of current revenue.</a:t>
            </a:r>
          </a:p>
          <a:p>
            <a:pPr fontAlgn="base">
              <a:lnSpc>
                <a:spcPct val="85000"/>
              </a:lnSpc>
              <a:spcBef>
                <a:spcPct val="15000"/>
              </a:spcBef>
              <a:spcAft>
                <a:spcPct val="0"/>
              </a:spcAft>
              <a:buFontTx/>
              <a:buNone/>
              <a:defRPr/>
            </a:pPr>
            <a:r>
              <a:rPr lang="en-US" altLang="en-US" dirty="0">
                <a:solidFill>
                  <a:schemeClr val="tx1"/>
                </a:solidFill>
                <a:latin typeface="Times New Roman"/>
                <a:cs typeface="Arial"/>
              </a:rPr>
              <a:t>	</a:t>
            </a:r>
            <a:endParaRPr lang="en-US" dirty="0">
              <a:solidFill>
                <a:schemeClr val="tx1"/>
              </a:solidFill>
            </a:endParaRPr>
          </a:p>
        </p:txBody>
      </p:sp>
      <p:sp>
        <p:nvSpPr>
          <p:cNvPr id="4" name="Slide Number Placeholder 3">
            <a:extLst>
              <a:ext uri="{FF2B5EF4-FFF2-40B4-BE49-F238E27FC236}">
                <a16:creationId xmlns:a16="http://schemas.microsoft.com/office/drawing/2014/main" id="{6E8081E4-2AC8-41C2-ABDF-FE3EF2449CF2}"/>
              </a:ext>
            </a:extLst>
          </p:cNvPr>
          <p:cNvSpPr>
            <a:spLocks noGrp="1"/>
          </p:cNvSpPr>
          <p:nvPr>
            <p:ph type="sldNum" sz="quarter" idx="4"/>
          </p:nvPr>
        </p:nvSpPr>
        <p:spPr/>
        <p:txBody>
          <a:bodyPr/>
          <a:lstStyle/>
          <a:p>
            <a:fld id="{850B1B32-CFA8-4BD1-A730-6F4B7E12345B}" type="slidenum">
              <a:rPr lang="en-US" smtClean="0"/>
              <a:pPr/>
              <a:t>18</a:t>
            </a:fld>
            <a:endParaRPr lang="en-US" dirty="0"/>
          </a:p>
        </p:txBody>
      </p:sp>
    </p:spTree>
    <p:extLst>
      <p:ext uri="{BB962C8B-B14F-4D97-AF65-F5344CB8AC3E}">
        <p14:creationId xmlns:p14="http://schemas.microsoft.com/office/powerpoint/2010/main" val="3290774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C857D6E0-820F-4265-A2D3-97761D49BD31}"/>
              </a:ext>
            </a:extLst>
          </p:cNvPr>
          <p:cNvSpPr>
            <a:spLocks noGrp="1" noChangeArrowheads="1"/>
          </p:cNvSpPr>
          <p:nvPr>
            <p:ph type="title" idx="4294967295"/>
          </p:nvPr>
        </p:nvSpPr>
        <p:spPr>
          <a:xfrm>
            <a:off x="1866815" y="424439"/>
            <a:ext cx="5173177" cy="492242"/>
          </a:xfrm>
        </p:spPr>
        <p:txBody>
          <a:bodyPr>
            <a:normAutofit fontScale="90000"/>
          </a:bodyPr>
          <a:lstStyle/>
          <a:p>
            <a:pPr algn="ctr" eaLnBrk="1" hangingPunct="1"/>
            <a:r>
              <a:rPr lang="en-US" altLang="en-US" sz="3384" dirty="0"/>
              <a:t>Indian </a:t>
            </a:r>
            <a:r>
              <a:rPr lang="en-US" altLang="en-US" sz="3384" u="sng" dirty="0"/>
              <a:t>Allotted</a:t>
            </a:r>
            <a:r>
              <a:rPr lang="en-US" altLang="en-US" sz="3384" dirty="0"/>
              <a:t> Example:</a:t>
            </a:r>
          </a:p>
        </p:txBody>
      </p:sp>
      <p:sp>
        <p:nvSpPr>
          <p:cNvPr id="32771" name="Rectangle 4">
            <a:extLst>
              <a:ext uri="{FF2B5EF4-FFF2-40B4-BE49-F238E27FC236}">
                <a16:creationId xmlns:a16="http://schemas.microsoft.com/office/drawing/2014/main" id="{07DF517C-56FE-4C43-A7CB-F4EA952F5E3E}"/>
              </a:ext>
            </a:extLst>
          </p:cNvPr>
          <p:cNvSpPr>
            <a:spLocks noGrp="1" noChangeArrowheads="1"/>
          </p:cNvSpPr>
          <p:nvPr>
            <p:ph type="body" idx="4294967295"/>
          </p:nvPr>
        </p:nvSpPr>
        <p:spPr bwMode="auto">
          <a:xfrm>
            <a:off x="699474" y="1538303"/>
            <a:ext cx="7886700" cy="42735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nSpc>
                <a:spcPct val="90000"/>
              </a:lnSpc>
            </a:pPr>
            <a:r>
              <a:rPr lang="en-US" altLang="en-US" sz="2400" dirty="0"/>
              <a:t>Lease number is 1234567890</a:t>
            </a:r>
          </a:p>
          <a:p>
            <a:pPr>
              <a:lnSpc>
                <a:spcPct val="90000"/>
              </a:lnSpc>
            </a:pPr>
            <a:r>
              <a:rPr lang="en-US" altLang="en-US" sz="2400" dirty="0"/>
              <a:t>Report is being completed on 04/30/2021</a:t>
            </a:r>
          </a:p>
          <a:p>
            <a:pPr>
              <a:lnSpc>
                <a:spcPct val="90000"/>
              </a:lnSpc>
            </a:pPr>
            <a:r>
              <a:rPr lang="en-US" altLang="en-US" sz="2400" dirty="0"/>
              <a:t>The lease has an estimate on file for $26,000.00 for this payor code</a:t>
            </a:r>
          </a:p>
          <a:p>
            <a:pPr>
              <a:lnSpc>
                <a:spcPct val="90000"/>
              </a:lnSpc>
            </a:pPr>
            <a:r>
              <a:rPr lang="en-US" altLang="en-US" sz="2400" dirty="0"/>
              <a:t>Recoupable Balance is $50,000.00</a:t>
            </a:r>
          </a:p>
          <a:p>
            <a:pPr>
              <a:lnSpc>
                <a:spcPct val="90000"/>
              </a:lnSpc>
            </a:pPr>
            <a:r>
              <a:rPr lang="en-US" altLang="en-US" sz="2400" dirty="0"/>
              <a:t>Current Rent was paid last month for $750.00 and $750.00 is left to recoup</a:t>
            </a:r>
          </a:p>
          <a:p>
            <a:pPr>
              <a:lnSpc>
                <a:spcPct val="90000"/>
              </a:lnSpc>
            </a:pPr>
            <a:r>
              <a:rPr lang="en-US" altLang="en-US" sz="2400" dirty="0"/>
              <a:t>Current Production is for 02/2021 RVLA is $6,250.00</a:t>
            </a:r>
          </a:p>
          <a:p>
            <a:pPr>
              <a:lnSpc>
                <a:spcPct val="90000"/>
              </a:lnSpc>
            </a:pPr>
            <a:r>
              <a:rPr lang="en-US" altLang="en-US" sz="2400" dirty="0"/>
              <a:t>A Prior Period Adjustment is being made for Sales Month 05/2017.  Adjustment will increase royalties due by $11,500.00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315C3-E4A1-4D72-A672-E85147AD0047}"/>
              </a:ext>
            </a:extLst>
          </p:cNvPr>
          <p:cNvSpPr>
            <a:spLocks noGrp="1"/>
          </p:cNvSpPr>
          <p:nvPr>
            <p:ph type="ctrTitle"/>
          </p:nvPr>
        </p:nvSpPr>
        <p:spPr>
          <a:xfrm>
            <a:off x="918100" y="4105182"/>
            <a:ext cx="7620000" cy="1371599"/>
          </a:xfrm>
        </p:spPr>
        <p:txBody>
          <a:bodyPr/>
          <a:lstStyle/>
          <a:p>
            <a:pPr algn="ctr"/>
            <a:r>
              <a:rPr lang="en-US" dirty="0">
                <a:solidFill>
                  <a:schemeClr val="tx1"/>
                </a:solidFill>
              </a:rPr>
              <a:t>Federal and Indian</a:t>
            </a:r>
            <a:br>
              <a:rPr lang="en-US" dirty="0">
                <a:solidFill>
                  <a:schemeClr val="tx1"/>
                </a:solidFill>
              </a:rPr>
            </a:br>
            <a:r>
              <a:rPr lang="en-US" dirty="0">
                <a:solidFill>
                  <a:schemeClr val="tx1"/>
                </a:solidFill>
              </a:rPr>
              <a:t>Adjustments</a:t>
            </a:r>
          </a:p>
        </p:txBody>
      </p:sp>
    </p:spTree>
    <p:extLst>
      <p:ext uri="{BB962C8B-B14F-4D97-AF65-F5344CB8AC3E}">
        <p14:creationId xmlns:p14="http://schemas.microsoft.com/office/powerpoint/2010/main" val="1047332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80834BEB-5582-4704-BADC-B9D12E4C1BA6}"/>
              </a:ext>
            </a:extLst>
          </p:cNvPr>
          <p:cNvSpPr>
            <a:spLocks noGrp="1" noChangeArrowheads="1"/>
          </p:cNvSpPr>
          <p:nvPr>
            <p:ph type="title" idx="4294967295"/>
          </p:nvPr>
        </p:nvSpPr>
        <p:spPr>
          <a:xfrm>
            <a:off x="886155" y="337572"/>
            <a:ext cx="7536104" cy="493695"/>
          </a:xfrm>
        </p:spPr>
        <p:txBody>
          <a:bodyPr>
            <a:noAutofit/>
          </a:bodyPr>
          <a:lstStyle/>
          <a:p>
            <a:pPr algn="ctr" eaLnBrk="1" hangingPunct="1"/>
            <a:r>
              <a:rPr lang="en-US" altLang="en-US" sz="2800" dirty="0"/>
              <a:t>Indian Allotted Lease </a:t>
            </a:r>
            <a:br>
              <a:rPr lang="en-US" altLang="en-US" sz="2800" dirty="0"/>
            </a:br>
            <a:r>
              <a:rPr lang="en-US" altLang="en-US" sz="2800" dirty="0"/>
              <a:t>Scenario Breakdown</a:t>
            </a:r>
          </a:p>
        </p:txBody>
      </p:sp>
      <p:pic>
        <p:nvPicPr>
          <p:cNvPr id="2" name="Picture 1" descr="Indian Allotted Lease Scenario Breakdown">
            <a:extLst>
              <a:ext uri="{FF2B5EF4-FFF2-40B4-BE49-F238E27FC236}">
                <a16:creationId xmlns:a16="http://schemas.microsoft.com/office/drawing/2014/main" id="{65821269-62FC-4F16-ADD3-3D3E3AE18583}"/>
              </a:ext>
            </a:extLst>
          </p:cNvPr>
          <p:cNvPicPr>
            <a:picLocks noChangeAspect="1"/>
          </p:cNvPicPr>
          <p:nvPr/>
        </p:nvPicPr>
        <p:blipFill>
          <a:blip r:embed="rId3"/>
          <a:stretch>
            <a:fillRect/>
          </a:stretch>
        </p:blipFill>
        <p:spPr>
          <a:xfrm>
            <a:off x="1575787" y="1313895"/>
            <a:ext cx="5992426" cy="473871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198F0-179E-4D30-BA4B-77FA4FE8FA4A}"/>
              </a:ext>
            </a:extLst>
          </p:cNvPr>
          <p:cNvSpPr>
            <a:spLocks noGrp="1"/>
          </p:cNvSpPr>
          <p:nvPr>
            <p:ph type="title"/>
          </p:nvPr>
        </p:nvSpPr>
        <p:spPr/>
        <p:txBody>
          <a:bodyPr/>
          <a:lstStyle/>
          <a:p>
            <a:pPr algn="ctr"/>
            <a:r>
              <a:rPr lang="en-US" dirty="0">
                <a:solidFill>
                  <a:schemeClr val="tx1"/>
                </a:solidFill>
              </a:rPr>
              <a:t>Recoupment Edits </a:t>
            </a:r>
          </a:p>
        </p:txBody>
      </p:sp>
      <p:sp>
        <p:nvSpPr>
          <p:cNvPr id="3" name="Content Placeholder 2">
            <a:extLst>
              <a:ext uri="{FF2B5EF4-FFF2-40B4-BE49-F238E27FC236}">
                <a16:creationId xmlns:a16="http://schemas.microsoft.com/office/drawing/2014/main" id="{8A7E2908-D516-46CC-9E99-E59B44E1F3CE}"/>
              </a:ext>
            </a:extLst>
          </p:cNvPr>
          <p:cNvSpPr>
            <a:spLocks noGrp="1"/>
          </p:cNvSpPr>
          <p:nvPr>
            <p:ph idx="1"/>
          </p:nvPr>
        </p:nvSpPr>
        <p:spPr/>
        <p:txBody>
          <a:bodyPr/>
          <a:lstStyle/>
          <a:p>
            <a:pPr marL="457200" indent="-457200" defTabSz="959640">
              <a:spcBef>
                <a:spcPct val="75000"/>
              </a:spcBef>
              <a:buClr>
                <a:srgbClr val="FFFFFF"/>
              </a:buClr>
              <a:defRPr/>
            </a:pPr>
            <a:r>
              <a:rPr lang="en-US" altLang="en-US" sz="2800" kern="0" dirty="0">
                <a:solidFill>
                  <a:schemeClr val="tx2">
                    <a:lumMod val="75000"/>
                  </a:schemeClr>
                </a:solidFill>
                <a:latin typeface="Times New Roman"/>
                <a:cs typeface="Arial"/>
              </a:rPr>
              <a:t>9580:  “Recoupment not possible, insufficient summed amount.” Covers TC03 Estimated payments</a:t>
            </a:r>
          </a:p>
          <a:p>
            <a:pPr marL="457200" indent="-457200" defTabSz="959640">
              <a:spcBef>
                <a:spcPct val="75000"/>
              </a:spcBef>
              <a:buClr>
                <a:srgbClr val="FFFFFF"/>
              </a:buClr>
              <a:defRPr/>
            </a:pPr>
            <a:r>
              <a:rPr lang="en-US" altLang="en-US" sz="2800" kern="0" dirty="0">
                <a:solidFill>
                  <a:schemeClr val="tx2">
                    <a:lumMod val="75000"/>
                  </a:schemeClr>
                </a:solidFill>
                <a:latin typeface="Times New Roman"/>
                <a:cs typeface="Arial"/>
              </a:rPr>
              <a:t>9765:  Recoupment not possible; summed amount greater than Recoupment Balance for TC04.</a:t>
            </a:r>
          </a:p>
          <a:p>
            <a:pPr marL="457200" indent="-457200" defTabSz="959640">
              <a:spcBef>
                <a:spcPct val="75000"/>
              </a:spcBef>
              <a:buClr>
                <a:srgbClr val="FFFFFF"/>
              </a:buClr>
              <a:defRPr/>
            </a:pPr>
            <a:r>
              <a:rPr lang="en-US" altLang="en-US" sz="2800" kern="0" dirty="0">
                <a:solidFill>
                  <a:schemeClr val="tx2">
                    <a:lumMod val="75000"/>
                  </a:schemeClr>
                </a:solidFill>
                <a:latin typeface="Times New Roman"/>
                <a:cs typeface="Arial"/>
              </a:rPr>
              <a:t>9766:  Recoupment not possible; summed amount greater than Recoupment Balance for TC05/TC25.</a:t>
            </a:r>
          </a:p>
          <a:p>
            <a:pPr marL="457200" indent="-457200" defTabSz="959640">
              <a:spcBef>
                <a:spcPct val="75000"/>
              </a:spcBef>
              <a:buClr>
                <a:srgbClr val="FFFFFF"/>
              </a:buClr>
              <a:defRPr/>
            </a:pPr>
            <a:r>
              <a:rPr lang="en-US" altLang="en-US" sz="2800" kern="0" dirty="0">
                <a:solidFill>
                  <a:schemeClr val="tx2">
                    <a:lumMod val="75000"/>
                  </a:schemeClr>
                </a:solidFill>
                <a:latin typeface="Times New Roman"/>
                <a:cs typeface="Arial"/>
              </a:rPr>
              <a:t>9767:  Recoupment not possible; summed amount greater than Recoupment Balance for TC50/TC51.</a:t>
            </a:r>
          </a:p>
          <a:p>
            <a:pPr marL="0" indent="0" defTabSz="959640">
              <a:spcBef>
                <a:spcPct val="75000"/>
              </a:spcBef>
              <a:defRPr/>
            </a:pPr>
            <a:endParaRPr lang="en-US" altLang="en-US" sz="2700" dirty="0"/>
          </a:p>
          <a:p>
            <a:pPr marL="0" indent="0">
              <a:buNone/>
            </a:pPr>
            <a:endParaRPr lang="en-US" dirty="0"/>
          </a:p>
        </p:txBody>
      </p:sp>
      <p:sp>
        <p:nvSpPr>
          <p:cNvPr id="4" name="Slide Number Placeholder 3">
            <a:extLst>
              <a:ext uri="{FF2B5EF4-FFF2-40B4-BE49-F238E27FC236}">
                <a16:creationId xmlns:a16="http://schemas.microsoft.com/office/drawing/2014/main" id="{7665FD73-AB57-44CD-AAF8-984A714E3039}"/>
              </a:ext>
            </a:extLst>
          </p:cNvPr>
          <p:cNvSpPr>
            <a:spLocks noGrp="1"/>
          </p:cNvSpPr>
          <p:nvPr>
            <p:ph type="sldNum" sz="quarter" idx="4"/>
          </p:nvPr>
        </p:nvSpPr>
        <p:spPr/>
        <p:txBody>
          <a:bodyPr/>
          <a:lstStyle/>
          <a:p>
            <a:fld id="{850B1B32-CFA8-4BD1-A730-6F4B7E12345B}" type="slidenum">
              <a:rPr lang="en-US" smtClean="0"/>
              <a:pPr/>
              <a:t>21</a:t>
            </a:fld>
            <a:endParaRPr lang="en-US" dirty="0"/>
          </a:p>
        </p:txBody>
      </p:sp>
    </p:spTree>
    <p:extLst>
      <p:ext uri="{BB962C8B-B14F-4D97-AF65-F5344CB8AC3E}">
        <p14:creationId xmlns:p14="http://schemas.microsoft.com/office/powerpoint/2010/main" val="3084799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B7F2E-3B92-4CFE-B8A4-BF4F7DFF753A}"/>
              </a:ext>
            </a:extLst>
          </p:cNvPr>
          <p:cNvSpPr>
            <a:spLocks noGrp="1"/>
          </p:cNvSpPr>
          <p:nvPr>
            <p:ph type="title"/>
          </p:nvPr>
        </p:nvSpPr>
        <p:spPr/>
        <p:txBody>
          <a:bodyPr/>
          <a:lstStyle/>
          <a:p>
            <a:pPr algn="ctr"/>
            <a:r>
              <a:rPr lang="en-US" dirty="0">
                <a:solidFill>
                  <a:schemeClr val="tx1"/>
                </a:solidFill>
              </a:rPr>
              <a:t>Recoupment Edits (cont.)</a:t>
            </a:r>
          </a:p>
        </p:txBody>
      </p:sp>
      <p:sp>
        <p:nvSpPr>
          <p:cNvPr id="3" name="Content Placeholder 2">
            <a:extLst>
              <a:ext uri="{FF2B5EF4-FFF2-40B4-BE49-F238E27FC236}">
                <a16:creationId xmlns:a16="http://schemas.microsoft.com/office/drawing/2014/main" id="{F2D71104-23DD-4AD4-BC15-10C41AF14B82}"/>
              </a:ext>
            </a:extLst>
          </p:cNvPr>
          <p:cNvSpPr>
            <a:spLocks noGrp="1"/>
          </p:cNvSpPr>
          <p:nvPr>
            <p:ph idx="1"/>
          </p:nvPr>
        </p:nvSpPr>
        <p:spPr/>
        <p:txBody>
          <a:bodyPr vert="horz" lIns="91440" tIns="45720" rIns="91440" bIns="45720" rtlCol="0" anchor="t">
            <a:normAutofit/>
          </a:bodyPr>
          <a:lstStyle/>
          <a:p>
            <a:pPr marL="0" indent="0" defTabSz="959640">
              <a:spcBef>
                <a:spcPct val="75000"/>
              </a:spcBef>
              <a:buNone/>
              <a:defRPr/>
            </a:pPr>
            <a:r>
              <a:rPr lang="en-US" altLang="en-US" dirty="0">
                <a:solidFill>
                  <a:schemeClr val="tx1"/>
                </a:solidFill>
              </a:rPr>
              <a:t>What do these edits do? </a:t>
            </a:r>
          </a:p>
          <a:p>
            <a:pPr marL="0" indent="0" defTabSz="959640">
              <a:spcBef>
                <a:spcPct val="75000"/>
              </a:spcBef>
              <a:defRPr/>
            </a:pPr>
            <a:r>
              <a:rPr lang="en-US" altLang="en-US" dirty="0">
                <a:solidFill>
                  <a:schemeClr val="tx1"/>
                </a:solidFill>
              </a:rPr>
              <a:t>These edits total up the appropriate lines (based on lease, TCs, and dates when applicable). </a:t>
            </a:r>
          </a:p>
          <a:p>
            <a:pPr marL="0" indent="0" defTabSz="959640">
              <a:spcBef>
                <a:spcPct val="75000"/>
              </a:spcBef>
              <a:defRPr/>
            </a:pPr>
            <a:r>
              <a:rPr lang="en-US" altLang="en-US" dirty="0">
                <a:solidFill>
                  <a:schemeClr val="tx1"/>
                </a:solidFill>
              </a:rPr>
              <a:t>If positive subtotal, the edits will not trigger. </a:t>
            </a:r>
          </a:p>
          <a:p>
            <a:pPr marL="0" indent="0" defTabSz="959640">
              <a:spcBef>
                <a:spcPct val="75000"/>
              </a:spcBef>
              <a:defRPr/>
            </a:pPr>
            <a:r>
              <a:rPr lang="en-US" altLang="en-US" dirty="0">
                <a:solidFill>
                  <a:schemeClr val="tx1"/>
                </a:solidFill>
              </a:rPr>
              <a:t>If negative, that subtotal is compared to the LAB balance. If the negative subtotal exceeds the LAB balance, edits will trigger.</a:t>
            </a:r>
          </a:p>
          <a:p>
            <a:pPr marL="0" indent="0" defTabSz="959640">
              <a:spcBef>
                <a:spcPct val="75000"/>
              </a:spcBef>
              <a:buNone/>
              <a:defRPr/>
            </a:pPr>
            <a:r>
              <a:rPr lang="en-US" altLang="en-US" dirty="0">
                <a:solidFill>
                  <a:schemeClr val="tx1"/>
                </a:solidFill>
              </a:rPr>
              <a:t>Note: These edits will only appear once in Validation Results, not on all lines. </a:t>
            </a:r>
          </a:p>
          <a:p>
            <a:endParaRPr lang="en-US" dirty="0"/>
          </a:p>
        </p:txBody>
      </p:sp>
      <p:sp>
        <p:nvSpPr>
          <p:cNvPr id="4" name="Slide Number Placeholder 3">
            <a:extLst>
              <a:ext uri="{FF2B5EF4-FFF2-40B4-BE49-F238E27FC236}">
                <a16:creationId xmlns:a16="http://schemas.microsoft.com/office/drawing/2014/main" id="{BFF8F550-1DD9-4FDD-9FA7-E13CF7D3B83C}"/>
              </a:ext>
            </a:extLst>
          </p:cNvPr>
          <p:cNvSpPr>
            <a:spLocks noGrp="1"/>
          </p:cNvSpPr>
          <p:nvPr>
            <p:ph type="sldNum" sz="quarter" idx="4"/>
          </p:nvPr>
        </p:nvSpPr>
        <p:spPr/>
        <p:txBody>
          <a:bodyPr/>
          <a:lstStyle/>
          <a:p>
            <a:fld id="{850B1B32-CFA8-4BD1-A730-6F4B7E12345B}" type="slidenum">
              <a:rPr lang="en-US" smtClean="0"/>
              <a:pPr/>
              <a:t>22</a:t>
            </a:fld>
            <a:endParaRPr lang="en-US" dirty="0"/>
          </a:p>
        </p:txBody>
      </p:sp>
    </p:spTree>
    <p:extLst>
      <p:ext uri="{BB962C8B-B14F-4D97-AF65-F5344CB8AC3E}">
        <p14:creationId xmlns:p14="http://schemas.microsoft.com/office/powerpoint/2010/main" val="2879432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1D34C-805E-4044-BF21-19E7EBA9AB88}"/>
              </a:ext>
            </a:extLst>
          </p:cNvPr>
          <p:cNvSpPr>
            <a:spLocks noGrp="1"/>
          </p:cNvSpPr>
          <p:nvPr>
            <p:ph type="title"/>
          </p:nvPr>
        </p:nvSpPr>
        <p:spPr/>
        <p:txBody>
          <a:bodyPr/>
          <a:lstStyle/>
          <a:p>
            <a:pPr algn="ctr"/>
            <a:r>
              <a:rPr lang="en-US" dirty="0">
                <a:solidFill>
                  <a:schemeClr val="tx1"/>
                </a:solidFill>
              </a:rPr>
              <a:t>Large Reports</a:t>
            </a:r>
          </a:p>
        </p:txBody>
      </p:sp>
      <p:sp>
        <p:nvSpPr>
          <p:cNvPr id="3" name="Content Placeholder 2">
            <a:extLst>
              <a:ext uri="{FF2B5EF4-FFF2-40B4-BE49-F238E27FC236}">
                <a16:creationId xmlns:a16="http://schemas.microsoft.com/office/drawing/2014/main" id="{9EBC7B6A-E9D3-462F-A48C-6E368A92B11E}"/>
              </a:ext>
            </a:extLst>
          </p:cNvPr>
          <p:cNvSpPr>
            <a:spLocks noGrp="1"/>
          </p:cNvSpPr>
          <p:nvPr>
            <p:ph idx="1"/>
          </p:nvPr>
        </p:nvSpPr>
        <p:spPr/>
        <p:txBody>
          <a:bodyPr vert="horz" lIns="91440" tIns="45720" rIns="91440" bIns="45720" rtlCol="0" anchor="t">
            <a:normAutofit/>
          </a:bodyPr>
          <a:lstStyle/>
          <a:p>
            <a:pPr defTabSz="959640">
              <a:spcAft>
                <a:spcPts val="1200"/>
              </a:spcAft>
              <a:defRPr/>
            </a:pPr>
            <a:r>
              <a:rPr lang="en-US" altLang="en-US" dirty="0">
                <a:solidFill>
                  <a:schemeClr val="tx1"/>
                </a:solidFill>
              </a:rPr>
              <a:t>2014 reports are limited to 49,999 detail lines</a:t>
            </a:r>
            <a:endParaRPr lang="en-US"/>
          </a:p>
          <a:p>
            <a:pPr defTabSz="959640">
              <a:spcAft>
                <a:spcPts val="1200"/>
              </a:spcAft>
              <a:defRPr/>
            </a:pPr>
            <a:r>
              <a:rPr lang="en-US" altLang="en-US" dirty="0">
                <a:solidFill>
                  <a:schemeClr val="tx1"/>
                </a:solidFill>
              </a:rPr>
              <a:t>Payors should be able to have just as many errors on their reports and should no longer have to break them up into multiple reports.</a:t>
            </a:r>
          </a:p>
          <a:p>
            <a:pPr defTabSz="959640">
              <a:spcAft>
                <a:spcPts val="1200"/>
              </a:spcAft>
              <a:defRPr/>
            </a:pPr>
            <a:r>
              <a:rPr lang="en-US" altLang="en-US" dirty="0">
                <a:solidFill>
                  <a:schemeClr val="tx1"/>
                </a:solidFill>
              </a:rPr>
              <a:t>Reversals and rebooks should be on the same report</a:t>
            </a:r>
          </a:p>
        </p:txBody>
      </p:sp>
      <p:sp>
        <p:nvSpPr>
          <p:cNvPr id="4" name="Slide Number Placeholder 3">
            <a:extLst>
              <a:ext uri="{FF2B5EF4-FFF2-40B4-BE49-F238E27FC236}">
                <a16:creationId xmlns:a16="http://schemas.microsoft.com/office/drawing/2014/main" id="{28D36E6C-58F1-4600-835C-8BF90AF02E06}"/>
              </a:ext>
            </a:extLst>
          </p:cNvPr>
          <p:cNvSpPr>
            <a:spLocks noGrp="1"/>
          </p:cNvSpPr>
          <p:nvPr>
            <p:ph type="sldNum" sz="quarter" idx="4"/>
          </p:nvPr>
        </p:nvSpPr>
        <p:spPr/>
        <p:txBody>
          <a:bodyPr/>
          <a:lstStyle/>
          <a:p>
            <a:fld id="{850B1B32-CFA8-4BD1-A730-6F4B7E12345B}" type="slidenum">
              <a:rPr lang="en-US" smtClean="0"/>
              <a:pPr/>
              <a:t>23</a:t>
            </a:fld>
            <a:endParaRPr lang="en-US" dirty="0"/>
          </a:p>
        </p:txBody>
      </p:sp>
    </p:spTree>
    <p:extLst>
      <p:ext uri="{BB962C8B-B14F-4D97-AF65-F5344CB8AC3E}">
        <p14:creationId xmlns:p14="http://schemas.microsoft.com/office/powerpoint/2010/main" val="197410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20CC6-8A3D-484C-B08C-C5AB92C52E23}"/>
              </a:ext>
            </a:extLst>
          </p:cNvPr>
          <p:cNvSpPr>
            <a:spLocks noGrp="1"/>
          </p:cNvSpPr>
          <p:nvPr>
            <p:ph type="title"/>
          </p:nvPr>
        </p:nvSpPr>
        <p:spPr/>
        <p:txBody>
          <a:bodyPr/>
          <a:lstStyle/>
          <a:p>
            <a:pPr algn="ctr"/>
            <a:r>
              <a:rPr lang="en-US" dirty="0"/>
              <a:t>Large Reports (</a:t>
            </a:r>
            <a:r>
              <a:rPr lang="en-US" dirty="0" err="1"/>
              <a:t>Con’t</a:t>
            </a:r>
            <a:r>
              <a:rPr lang="en-US" dirty="0"/>
              <a:t>)</a:t>
            </a:r>
          </a:p>
        </p:txBody>
      </p:sp>
      <p:pic>
        <p:nvPicPr>
          <p:cNvPr id="5" name="Content Placeholder 4" descr="Picture of consequences of not combining reversals and re-books on one document">
            <a:extLst>
              <a:ext uri="{FF2B5EF4-FFF2-40B4-BE49-F238E27FC236}">
                <a16:creationId xmlns:a16="http://schemas.microsoft.com/office/drawing/2014/main" id="{A2060674-107E-4F59-B169-08BF83521D21}"/>
              </a:ext>
            </a:extLst>
          </p:cNvPr>
          <p:cNvPicPr>
            <a:picLocks noGrp="1" noChangeAspect="1"/>
          </p:cNvPicPr>
          <p:nvPr>
            <p:ph idx="1"/>
          </p:nvPr>
        </p:nvPicPr>
        <p:blipFill>
          <a:blip r:embed="rId3"/>
          <a:stretch>
            <a:fillRect/>
          </a:stretch>
        </p:blipFill>
        <p:spPr>
          <a:xfrm>
            <a:off x="1188024" y="1600200"/>
            <a:ext cx="6767952" cy="4525963"/>
          </a:xfrm>
          <a:prstGeom prst="rect">
            <a:avLst/>
          </a:prstGeom>
        </p:spPr>
      </p:pic>
      <p:sp>
        <p:nvSpPr>
          <p:cNvPr id="4" name="Slide Number Placeholder 3">
            <a:extLst>
              <a:ext uri="{FF2B5EF4-FFF2-40B4-BE49-F238E27FC236}">
                <a16:creationId xmlns:a16="http://schemas.microsoft.com/office/drawing/2014/main" id="{92B2A8BD-DF55-4378-8501-0DCC2AC600CF}"/>
              </a:ext>
            </a:extLst>
          </p:cNvPr>
          <p:cNvSpPr>
            <a:spLocks noGrp="1"/>
          </p:cNvSpPr>
          <p:nvPr>
            <p:ph type="sldNum" sz="quarter" idx="4"/>
          </p:nvPr>
        </p:nvSpPr>
        <p:spPr/>
        <p:txBody>
          <a:bodyPr/>
          <a:lstStyle/>
          <a:p>
            <a:fld id="{850B1B32-CFA8-4BD1-A730-6F4B7E12345B}" type="slidenum">
              <a:rPr lang="en-US" smtClean="0"/>
              <a:pPr/>
              <a:t>24</a:t>
            </a:fld>
            <a:endParaRPr lang="en-US" dirty="0"/>
          </a:p>
        </p:txBody>
      </p:sp>
    </p:spTree>
    <p:extLst>
      <p:ext uri="{BB962C8B-B14F-4D97-AF65-F5344CB8AC3E}">
        <p14:creationId xmlns:p14="http://schemas.microsoft.com/office/powerpoint/2010/main" val="37361938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CF2E4-3E54-4441-AF83-D81717A7C960}"/>
              </a:ext>
            </a:extLst>
          </p:cNvPr>
          <p:cNvSpPr>
            <a:spLocks noGrp="1"/>
          </p:cNvSpPr>
          <p:nvPr>
            <p:ph type="title"/>
          </p:nvPr>
        </p:nvSpPr>
        <p:spPr/>
        <p:txBody>
          <a:bodyPr>
            <a:normAutofit/>
          </a:bodyPr>
          <a:lstStyle/>
          <a:p>
            <a:pPr algn="ctr"/>
            <a:r>
              <a:rPr lang="en-US" sz="4800" dirty="0">
                <a:solidFill>
                  <a:schemeClr val="tx1"/>
                </a:solidFill>
              </a:rPr>
              <a:t>Thank you!!!</a:t>
            </a:r>
          </a:p>
        </p:txBody>
      </p:sp>
      <p:sp>
        <p:nvSpPr>
          <p:cNvPr id="3" name="TextBox 2">
            <a:extLst>
              <a:ext uri="{FF2B5EF4-FFF2-40B4-BE49-F238E27FC236}">
                <a16:creationId xmlns:a16="http://schemas.microsoft.com/office/drawing/2014/main" id="{76228ED9-8EA1-4B6B-AE2D-632DA9978979}"/>
              </a:ext>
            </a:extLst>
          </p:cNvPr>
          <p:cNvSpPr txBox="1"/>
          <p:nvPr/>
        </p:nvSpPr>
        <p:spPr>
          <a:xfrm>
            <a:off x="1143000" y="1206500"/>
            <a:ext cx="6426200" cy="1244600"/>
          </a:xfrm>
          <a:prstGeom prst="rect">
            <a:avLst/>
          </a:prstGeom>
        </p:spPr>
        <p:txBody>
          <a:bodyPr vert="horz" wrap="square" lIns="91440" tIns="45720" rIns="91440" bIns="45720" rtlCol="0" anchor="ctr">
            <a:normAutofit/>
          </a:bodyPr>
          <a:lstStyle/>
          <a:p>
            <a:pPr algn="ctr"/>
            <a:r>
              <a:rPr lang="en-US" dirty="0">
                <a:latin typeface="Arial" panose="020B0604020202020204" pitchFamily="34" charset="0"/>
                <a:cs typeface="Arial" panose="020B0604020202020204" pitchFamily="34" charset="0"/>
              </a:rPr>
              <a:t>We will leave the chat open for a few more minutes for any additional questions you may have.  </a:t>
            </a:r>
          </a:p>
        </p:txBody>
      </p:sp>
      <p:pic>
        <p:nvPicPr>
          <p:cNvPr id="5" name="Content Placeholder 4">
            <a:extLst>
              <a:ext uri="{FF2B5EF4-FFF2-40B4-BE49-F238E27FC236}">
                <a16:creationId xmlns:a16="http://schemas.microsoft.com/office/drawing/2014/main" id="{0114457D-1B79-4F39-88DC-06B2E0197FFD}"/>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2466181" y="2792984"/>
            <a:ext cx="4211638" cy="3149821"/>
          </a:xfrm>
          <a:prstGeom prst="rect">
            <a:avLst/>
          </a:prstGeom>
        </p:spPr>
      </p:pic>
      <p:sp>
        <p:nvSpPr>
          <p:cNvPr id="4" name="Slide Number Placeholder 3">
            <a:extLst>
              <a:ext uri="{FF2B5EF4-FFF2-40B4-BE49-F238E27FC236}">
                <a16:creationId xmlns:a16="http://schemas.microsoft.com/office/drawing/2014/main" id="{8045FE00-E097-48CA-8EE0-B99686F33DFB}"/>
              </a:ext>
            </a:extLst>
          </p:cNvPr>
          <p:cNvSpPr>
            <a:spLocks noGrp="1"/>
          </p:cNvSpPr>
          <p:nvPr>
            <p:ph type="sldNum" sz="quarter" idx="4"/>
          </p:nvPr>
        </p:nvSpPr>
        <p:spPr/>
        <p:txBody>
          <a:bodyPr/>
          <a:lstStyle/>
          <a:p>
            <a:fld id="{850B1B32-CFA8-4BD1-A730-6F4B7E12345B}" type="slidenum">
              <a:rPr lang="en-US" smtClean="0"/>
              <a:pPr/>
              <a:t>25</a:t>
            </a:fld>
            <a:endParaRPr lang="en-US" dirty="0"/>
          </a:p>
        </p:txBody>
      </p:sp>
    </p:spTree>
    <p:extLst>
      <p:ext uri="{BB962C8B-B14F-4D97-AF65-F5344CB8AC3E}">
        <p14:creationId xmlns:p14="http://schemas.microsoft.com/office/powerpoint/2010/main" val="3232268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F4557-EA46-4201-91A7-43883521BCC0}"/>
              </a:ext>
            </a:extLst>
          </p:cNvPr>
          <p:cNvSpPr>
            <a:spLocks noGrp="1"/>
          </p:cNvSpPr>
          <p:nvPr>
            <p:ph type="title"/>
          </p:nvPr>
        </p:nvSpPr>
        <p:spPr/>
        <p:txBody>
          <a:bodyPr/>
          <a:lstStyle/>
          <a:p>
            <a:pPr algn="ctr"/>
            <a:r>
              <a:rPr lang="en-US" dirty="0">
                <a:solidFill>
                  <a:schemeClr val="tx1"/>
                </a:solidFill>
              </a:rPr>
              <a:t>Outline</a:t>
            </a:r>
          </a:p>
        </p:txBody>
      </p:sp>
      <p:sp>
        <p:nvSpPr>
          <p:cNvPr id="3" name="Content Placeholder 2">
            <a:extLst>
              <a:ext uri="{FF2B5EF4-FFF2-40B4-BE49-F238E27FC236}">
                <a16:creationId xmlns:a16="http://schemas.microsoft.com/office/drawing/2014/main" id="{834E5E24-D371-4AAB-B45F-1E66D3B395BC}"/>
              </a:ext>
            </a:extLst>
          </p:cNvPr>
          <p:cNvSpPr>
            <a:spLocks noGrp="1"/>
          </p:cNvSpPr>
          <p:nvPr>
            <p:ph idx="1"/>
          </p:nvPr>
        </p:nvSpPr>
        <p:spPr/>
        <p:txBody>
          <a:bodyPr/>
          <a:lstStyle/>
          <a:p>
            <a:r>
              <a:rPr lang="en-US" dirty="0">
                <a:solidFill>
                  <a:schemeClr val="tx1"/>
                </a:solidFill>
              </a:rPr>
              <a:t>Overpayments vs over-reporting</a:t>
            </a:r>
          </a:p>
          <a:p>
            <a:endParaRPr lang="en-US" dirty="0">
              <a:solidFill>
                <a:schemeClr val="tx1"/>
              </a:solidFill>
            </a:endParaRPr>
          </a:p>
          <a:p>
            <a:r>
              <a:rPr lang="en-US" dirty="0">
                <a:solidFill>
                  <a:schemeClr val="tx1"/>
                </a:solidFill>
              </a:rPr>
              <a:t>Refunds</a:t>
            </a:r>
          </a:p>
          <a:p>
            <a:endParaRPr lang="en-US" dirty="0">
              <a:solidFill>
                <a:schemeClr val="tx1"/>
              </a:solidFill>
            </a:endParaRPr>
          </a:p>
          <a:p>
            <a:r>
              <a:rPr lang="en-US" altLang="en-US" dirty="0">
                <a:solidFill>
                  <a:schemeClr val="tx1"/>
                </a:solidFill>
              </a:rPr>
              <a:t>Recoupment rules (allottees vs tribal)</a:t>
            </a:r>
          </a:p>
          <a:p>
            <a:endParaRPr lang="en-US" dirty="0">
              <a:solidFill>
                <a:schemeClr val="tx1"/>
              </a:solidFill>
            </a:endParaRPr>
          </a:p>
          <a:p>
            <a:r>
              <a:rPr lang="en-US" dirty="0">
                <a:solidFill>
                  <a:schemeClr val="tx1"/>
                </a:solidFill>
              </a:rPr>
              <a:t>Recoupment Edits</a:t>
            </a:r>
          </a:p>
        </p:txBody>
      </p:sp>
      <p:sp>
        <p:nvSpPr>
          <p:cNvPr id="4" name="Slide Number Placeholder 3">
            <a:extLst>
              <a:ext uri="{FF2B5EF4-FFF2-40B4-BE49-F238E27FC236}">
                <a16:creationId xmlns:a16="http://schemas.microsoft.com/office/drawing/2014/main" id="{BBFC297B-39EA-4F6C-B6A7-8FAFE19599C4}"/>
              </a:ext>
            </a:extLst>
          </p:cNvPr>
          <p:cNvSpPr>
            <a:spLocks noGrp="1"/>
          </p:cNvSpPr>
          <p:nvPr>
            <p:ph type="sldNum" sz="quarter" idx="4"/>
          </p:nvPr>
        </p:nvSpPr>
        <p:spPr/>
        <p:txBody>
          <a:bodyPr/>
          <a:lstStyle/>
          <a:p>
            <a:fld id="{850B1B32-CFA8-4BD1-A730-6F4B7E12345B}" type="slidenum">
              <a:rPr lang="en-US" smtClean="0"/>
              <a:pPr/>
              <a:t>3</a:t>
            </a:fld>
            <a:endParaRPr lang="en-US" dirty="0"/>
          </a:p>
        </p:txBody>
      </p:sp>
    </p:spTree>
    <p:extLst>
      <p:ext uri="{BB962C8B-B14F-4D97-AF65-F5344CB8AC3E}">
        <p14:creationId xmlns:p14="http://schemas.microsoft.com/office/powerpoint/2010/main" val="1846357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52EEE-24B7-4A2F-A3B5-1793A4CAA0CC}"/>
              </a:ext>
            </a:extLst>
          </p:cNvPr>
          <p:cNvSpPr>
            <a:spLocks noGrp="1"/>
          </p:cNvSpPr>
          <p:nvPr>
            <p:ph type="title"/>
          </p:nvPr>
        </p:nvSpPr>
        <p:spPr/>
        <p:txBody>
          <a:bodyPr/>
          <a:lstStyle/>
          <a:p>
            <a:pPr algn="ctr"/>
            <a:r>
              <a:rPr lang="en-US" dirty="0">
                <a:solidFill>
                  <a:schemeClr val="tx1"/>
                </a:solidFill>
                <a:latin typeface="Arial"/>
                <a:cs typeface="Arial"/>
              </a:rPr>
              <a:t>Reversal and Re-book</a:t>
            </a:r>
            <a:endParaRPr lang="en-US" dirty="0">
              <a:solidFill>
                <a:schemeClr val="tx1"/>
              </a:solidFill>
            </a:endParaRPr>
          </a:p>
        </p:txBody>
      </p:sp>
      <p:sp>
        <p:nvSpPr>
          <p:cNvPr id="3" name="Content Placeholder 2">
            <a:extLst>
              <a:ext uri="{FF2B5EF4-FFF2-40B4-BE49-F238E27FC236}">
                <a16:creationId xmlns:a16="http://schemas.microsoft.com/office/drawing/2014/main" id="{8BAFD7AE-8FEE-4BF0-ADF2-AAD1C37EC915}"/>
              </a:ext>
            </a:extLst>
          </p:cNvPr>
          <p:cNvSpPr>
            <a:spLocks noGrp="1"/>
          </p:cNvSpPr>
          <p:nvPr>
            <p:ph idx="1"/>
          </p:nvPr>
        </p:nvSpPr>
        <p:spPr/>
        <p:txBody>
          <a:bodyPr/>
          <a:lstStyle/>
          <a:p>
            <a:r>
              <a:rPr lang="en-US" dirty="0">
                <a:solidFill>
                  <a:schemeClr val="tx1"/>
                </a:solidFill>
              </a:rPr>
              <a:t>Two – line entry required</a:t>
            </a:r>
          </a:p>
          <a:p>
            <a:pPr lvl="1"/>
            <a:r>
              <a:rPr lang="en-US" dirty="0">
                <a:solidFill>
                  <a:schemeClr val="tx1"/>
                </a:solidFill>
              </a:rPr>
              <a:t>Reverse the original line as accepted into the ONRR financial system</a:t>
            </a:r>
          </a:p>
          <a:p>
            <a:pPr lvl="1"/>
            <a:r>
              <a:rPr lang="en-US" dirty="0">
                <a:solidFill>
                  <a:schemeClr val="tx1"/>
                </a:solidFill>
              </a:rPr>
              <a:t>Enter the correct (re-book) line. Adjustment Reason Code (ARC) required on both lines.</a:t>
            </a:r>
          </a:p>
          <a:p>
            <a:pPr lvl="1"/>
            <a:r>
              <a:rPr lang="en-US" dirty="0">
                <a:solidFill>
                  <a:schemeClr val="tx1"/>
                </a:solidFill>
              </a:rPr>
              <a:t>Reversals and Re-books are not required for estimate adjustments. </a:t>
            </a:r>
          </a:p>
        </p:txBody>
      </p:sp>
      <p:sp>
        <p:nvSpPr>
          <p:cNvPr id="4" name="Slide Number Placeholder 3">
            <a:extLst>
              <a:ext uri="{FF2B5EF4-FFF2-40B4-BE49-F238E27FC236}">
                <a16:creationId xmlns:a16="http://schemas.microsoft.com/office/drawing/2014/main" id="{67076399-8318-4945-8216-F1E0BDC205A9}"/>
              </a:ext>
            </a:extLst>
          </p:cNvPr>
          <p:cNvSpPr>
            <a:spLocks noGrp="1"/>
          </p:cNvSpPr>
          <p:nvPr>
            <p:ph type="sldNum" sz="quarter" idx="4"/>
          </p:nvPr>
        </p:nvSpPr>
        <p:spPr/>
        <p:txBody>
          <a:bodyPr/>
          <a:lstStyle/>
          <a:p>
            <a:fld id="{850B1B32-CFA8-4BD1-A730-6F4B7E12345B}" type="slidenum">
              <a:rPr lang="en-US" smtClean="0"/>
              <a:pPr/>
              <a:t>4</a:t>
            </a:fld>
            <a:endParaRPr lang="en-US" dirty="0"/>
          </a:p>
        </p:txBody>
      </p:sp>
    </p:spTree>
    <p:extLst>
      <p:ext uri="{BB962C8B-B14F-4D97-AF65-F5344CB8AC3E}">
        <p14:creationId xmlns:p14="http://schemas.microsoft.com/office/powerpoint/2010/main" val="1879750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19C22-2DE4-4898-99AE-A0E8A19B9784}"/>
              </a:ext>
            </a:extLst>
          </p:cNvPr>
          <p:cNvSpPr>
            <a:spLocks noGrp="1"/>
          </p:cNvSpPr>
          <p:nvPr>
            <p:ph type="title"/>
          </p:nvPr>
        </p:nvSpPr>
        <p:spPr>
          <a:xfrm>
            <a:off x="936594" y="160335"/>
            <a:ext cx="6884633" cy="1143000"/>
          </a:xfrm>
        </p:spPr>
        <p:txBody>
          <a:bodyPr>
            <a:normAutofit/>
          </a:bodyPr>
          <a:lstStyle/>
          <a:p>
            <a:pPr algn="ctr"/>
            <a:r>
              <a:rPr lang="en-US" dirty="0">
                <a:solidFill>
                  <a:schemeClr val="tx1"/>
                </a:solidFill>
              </a:rPr>
              <a:t>Rolled up Reporting </a:t>
            </a:r>
            <a:r>
              <a:rPr lang="en-US" u="sng" dirty="0">
                <a:solidFill>
                  <a:schemeClr val="tx1"/>
                </a:solidFill>
              </a:rPr>
              <a:t>NOT</a:t>
            </a:r>
            <a:r>
              <a:rPr lang="en-US" dirty="0">
                <a:solidFill>
                  <a:schemeClr val="tx1"/>
                </a:solidFill>
              </a:rPr>
              <a:t> Allowed</a:t>
            </a:r>
          </a:p>
        </p:txBody>
      </p:sp>
      <p:sp>
        <p:nvSpPr>
          <p:cNvPr id="3" name="Content Placeholder 2">
            <a:extLst>
              <a:ext uri="{FF2B5EF4-FFF2-40B4-BE49-F238E27FC236}">
                <a16:creationId xmlns:a16="http://schemas.microsoft.com/office/drawing/2014/main" id="{827F3E56-4CD4-41E2-ADC3-E149F0369A0B}"/>
              </a:ext>
            </a:extLst>
          </p:cNvPr>
          <p:cNvSpPr>
            <a:spLocks noGrp="1"/>
          </p:cNvSpPr>
          <p:nvPr>
            <p:ph idx="1"/>
          </p:nvPr>
        </p:nvSpPr>
        <p:spPr/>
        <p:txBody>
          <a:bodyPr vert="horz" lIns="91440" tIns="45720" rIns="91440" bIns="45720" rtlCol="0" anchor="t">
            <a:normAutofit lnSpcReduction="10000"/>
          </a:bodyPr>
          <a:lstStyle/>
          <a:p>
            <a:r>
              <a:rPr lang="en-US" dirty="0">
                <a:solidFill>
                  <a:schemeClr val="tx1"/>
                </a:solidFill>
                <a:latin typeface="Arial"/>
                <a:cs typeface="Arial"/>
              </a:rPr>
              <a:t>ONRR does NOT allow rolled up reporting.</a:t>
            </a:r>
          </a:p>
          <a:p>
            <a:r>
              <a:rPr lang="en-US" dirty="0">
                <a:solidFill>
                  <a:schemeClr val="tx1"/>
                </a:solidFill>
                <a:latin typeface="Arial"/>
                <a:cs typeface="Arial"/>
              </a:rPr>
              <a:t>Example of rolled up reporting </a:t>
            </a:r>
            <a:endParaRPr lang="en-US" dirty="0">
              <a:solidFill>
                <a:schemeClr val="tx1"/>
              </a:solidFill>
            </a:endParaRPr>
          </a:p>
          <a:p>
            <a:pPr marL="556895" lvl="1" indent="-213995">
              <a:defRPr/>
            </a:pPr>
            <a:r>
              <a:rPr lang="en-US" altLang="en-US" sz="2000" dirty="0">
                <a:solidFill>
                  <a:schemeClr val="tx1"/>
                </a:solidFill>
              </a:rPr>
              <a:t>Payor reports a line for 100bbls, but later realizes it should be 110bbls, so the Payor sends a new 2014, 1 line, reporting the difference:</a:t>
            </a:r>
          </a:p>
          <a:p>
            <a:pPr marL="556895" lvl="1" indent="-213995">
              <a:defRPr/>
            </a:pPr>
            <a:r>
              <a:rPr lang="en-US" altLang="en-US" sz="2400" dirty="0">
                <a:solidFill>
                  <a:schemeClr val="tx1"/>
                </a:solidFill>
              </a:rPr>
              <a:t>Volume:  10.00         Value: 400.00         RVPA/RVLA: 40.00</a:t>
            </a:r>
          </a:p>
          <a:p>
            <a:pPr>
              <a:defRPr/>
            </a:pPr>
            <a:r>
              <a:rPr lang="en-US" altLang="en-US" dirty="0">
                <a:solidFill>
                  <a:schemeClr val="tx1"/>
                </a:solidFill>
              </a:rPr>
              <a:t>Minerals Revenue Reporter Handbook, 6.1.1:  </a:t>
            </a:r>
            <a:r>
              <a:rPr lang="en-US" altLang="en-US" sz="2000" dirty="0">
                <a:solidFill>
                  <a:schemeClr val="tx1"/>
                </a:solidFill>
              </a:rPr>
              <a:t>“We do not allow single-line adjustments (net adjustments) unless we authorize them in advance.”</a:t>
            </a:r>
          </a:p>
          <a:p>
            <a:pPr marL="0" indent="0">
              <a:buNone/>
              <a:defRPr/>
            </a:pPr>
            <a:endParaRPr lang="en-US" altLang="en-US" sz="1400" dirty="0">
              <a:solidFill>
                <a:schemeClr val="tx1"/>
              </a:solidFill>
            </a:endParaRPr>
          </a:p>
          <a:p>
            <a:pPr marL="800100" lvl="1" indent="-342900">
              <a:defRPr/>
            </a:pPr>
            <a:r>
              <a:rPr lang="en-US" altLang="en-US" sz="2000" dirty="0">
                <a:solidFill>
                  <a:schemeClr val="tx1"/>
                </a:solidFill>
                <a:latin typeface="Arial"/>
                <a:cs typeface="Arial"/>
              </a:rPr>
              <a:t>ONRR does not authorize this, except for extremely rare circumstances</a:t>
            </a:r>
          </a:p>
          <a:p>
            <a:pPr marL="457200" lvl="1" indent="0">
              <a:buNone/>
            </a:pPr>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847DDCDA-F34C-44B1-80C0-C27155A60500}"/>
              </a:ext>
            </a:extLst>
          </p:cNvPr>
          <p:cNvSpPr>
            <a:spLocks noGrp="1"/>
          </p:cNvSpPr>
          <p:nvPr>
            <p:ph type="sldNum" sz="quarter" idx="4"/>
          </p:nvPr>
        </p:nvSpPr>
        <p:spPr/>
        <p:txBody>
          <a:bodyPr/>
          <a:lstStyle/>
          <a:p>
            <a:fld id="{850B1B32-CFA8-4BD1-A730-6F4B7E12345B}" type="slidenum">
              <a:rPr lang="en-US" smtClean="0"/>
              <a:pPr/>
              <a:t>5</a:t>
            </a:fld>
            <a:endParaRPr lang="en-US" dirty="0"/>
          </a:p>
        </p:txBody>
      </p:sp>
    </p:spTree>
    <p:extLst>
      <p:ext uri="{BB962C8B-B14F-4D97-AF65-F5344CB8AC3E}">
        <p14:creationId xmlns:p14="http://schemas.microsoft.com/office/powerpoint/2010/main" val="2273648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C42ED-7AE5-48A1-921B-BF17EB014185}"/>
              </a:ext>
            </a:extLst>
          </p:cNvPr>
          <p:cNvSpPr>
            <a:spLocks noGrp="1"/>
          </p:cNvSpPr>
          <p:nvPr>
            <p:ph type="title"/>
          </p:nvPr>
        </p:nvSpPr>
        <p:spPr/>
        <p:txBody>
          <a:bodyPr>
            <a:normAutofit/>
          </a:bodyPr>
          <a:lstStyle/>
          <a:p>
            <a:pPr algn="ctr"/>
            <a:r>
              <a:rPr lang="en-US" dirty="0">
                <a:solidFill>
                  <a:schemeClr val="tx1"/>
                </a:solidFill>
              </a:rPr>
              <a:t>Adjustment Reason Codes</a:t>
            </a:r>
          </a:p>
        </p:txBody>
      </p:sp>
      <p:sp>
        <p:nvSpPr>
          <p:cNvPr id="3" name="Content Placeholder 2">
            <a:extLst>
              <a:ext uri="{FF2B5EF4-FFF2-40B4-BE49-F238E27FC236}">
                <a16:creationId xmlns:a16="http://schemas.microsoft.com/office/drawing/2014/main" id="{418190FD-5B95-498B-BA01-AEECB5F308FD}"/>
              </a:ext>
            </a:extLst>
          </p:cNvPr>
          <p:cNvSpPr>
            <a:spLocks noGrp="1"/>
          </p:cNvSpPr>
          <p:nvPr>
            <p:ph idx="1"/>
          </p:nvPr>
        </p:nvSpPr>
        <p:spPr/>
        <p:txBody>
          <a:bodyPr>
            <a:normAutofit fontScale="77500" lnSpcReduction="20000"/>
          </a:bodyPr>
          <a:lstStyle/>
          <a:p>
            <a:pPr defTabSz="959640">
              <a:lnSpc>
                <a:spcPct val="80000"/>
              </a:lnSpc>
              <a:defRPr/>
            </a:pPr>
            <a:r>
              <a:rPr lang="en-US" altLang="en-US" dirty="0">
                <a:solidFill>
                  <a:schemeClr val="tx1"/>
                </a:solidFill>
              </a:rPr>
              <a:t>10 	Adjustment</a:t>
            </a:r>
          </a:p>
          <a:p>
            <a:pPr marL="1303466" lvl="3" indent="-360491" defTabSz="959640">
              <a:lnSpc>
                <a:spcPct val="120000"/>
              </a:lnSpc>
              <a:defRPr/>
            </a:pPr>
            <a:r>
              <a:rPr lang="en-US" altLang="en-US" dirty="0">
                <a:solidFill>
                  <a:schemeClr val="tx1"/>
                </a:solidFill>
              </a:rPr>
              <a:t>Unless instructed otherwise by ONRR, industry can report volume, value, and royalty rate adjustments using ARC 10. This includes Compliance requests.</a:t>
            </a:r>
          </a:p>
          <a:p>
            <a:pPr marL="0" indent="0" defTabSz="959640">
              <a:lnSpc>
                <a:spcPct val="80000"/>
              </a:lnSpc>
              <a:buNone/>
              <a:defRPr/>
            </a:pPr>
            <a:endParaRPr lang="en-US" altLang="en-US" sz="2400" dirty="0">
              <a:solidFill>
                <a:schemeClr val="tx1"/>
              </a:solidFill>
            </a:endParaRPr>
          </a:p>
          <a:p>
            <a:pPr defTabSz="959640">
              <a:lnSpc>
                <a:spcPct val="120000"/>
              </a:lnSpc>
              <a:defRPr/>
            </a:pPr>
            <a:r>
              <a:rPr lang="en-US" altLang="en-US" dirty="0">
                <a:solidFill>
                  <a:schemeClr val="tx1"/>
                </a:solidFill>
              </a:rPr>
              <a:t>16	Major Portion/Dual Accounting (post 01/01/2000)	</a:t>
            </a:r>
          </a:p>
          <a:p>
            <a:pPr lvl="3" defTabSz="959640">
              <a:lnSpc>
                <a:spcPct val="120000"/>
              </a:lnSpc>
              <a:defRPr/>
            </a:pPr>
            <a:r>
              <a:rPr lang="en-US" altLang="en-US" dirty="0">
                <a:solidFill>
                  <a:schemeClr val="tx1"/>
                </a:solidFill>
              </a:rPr>
              <a:t>Indian Only</a:t>
            </a:r>
          </a:p>
          <a:p>
            <a:pPr marL="0" indent="0" defTabSz="959640">
              <a:lnSpc>
                <a:spcPct val="80000"/>
              </a:lnSpc>
              <a:buNone/>
              <a:defRPr/>
            </a:pPr>
            <a:endParaRPr lang="en-US" altLang="en-US" dirty="0">
              <a:solidFill>
                <a:schemeClr val="tx1"/>
              </a:solidFill>
            </a:endParaRPr>
          </a:p>
          <a:p>
            <a:pPr defTabSz="959640">
              <a:lnSpc>
                <a:spcPct val="80000"/>
              </a:lnSpc>
              <a:defRPr/>
            </a:pPr>
            <a:r>
              <a:rPr lang="en-US" altLang="en-US" dirty="0">
                <a:solidFill>
                  <a:schemeClr val="tx1"/>
                </a:solidFill>
              </a:rPr>
              <a:t>17	ONRR-Initiated Compliance Adjustment (CMP2014 Only)</a:t>
            </a:r>
          </a:p>
          <a:p>
            <a:pPr marL="360491" indent="-360491" defTabSz="959640">
              <a:lnSpc>
                <a:spcPct val="80000"/>
              </a:lnSpc>
              <a:defRPr/>
            </a:pPr>
            <a:endParaRPr lang="en-US" altLang="en-US" dirty="0">
              <a:solidFill>
                <a:schemeClr val="tx1"/>
              </a:solidFill>
            </a:endParaRPr>
          </a:p>
          <a:p>
            <a:pPr defTabSz="959640">
              <a:lnSpc>
                <a:spcPct val="80000"/>
              </a:lnSpc>
              <a:defRPr/>
            </a:pPr>
            <a:r>
              <a:rPr lang="en-US" altLang="en-US" dirty="0">
                <a:solidFill>
                  <a:schemeClr val="tx1"/>
                </a:solidFill>
              </a:rPr>
              <a:t>32	Estimate Adjustment</a:t>
            </a:r>
          </a:p>
          <a:p>
            <a:pPr marL="360491" indent="-360491" defTabSz="959640">
              <a:lnSpc>
                <a:spcPct val="80000"/>
              </a:lnSpc>
              <a:defRPr/>
            </a:pPr>
            <a:endParaRPr lang="en-US" altLang="en-US" dirty="0">
              <a:solidFill>
                <a:schemeClr val="tx1"/>
              </a:solidFill>
            </a:endParaRPr>
          </a:p>
          <a:p>
            <a:pPr defTabSz="959640">
              <a:lnSpc>
                <a:spcPct val="110000"/>
              </a:lnSpc>
              <a:defRPr/>
            </a:pPr>
            <a:r>
              <a:rPr lang="en-US" altLang="en-US" dirty="0">
                <a:solidFill>
                  <a:schemeClr val="tx1"/>
                </a:solidFill>
              </a:rPr>
              <a:t>35	Unit Participating Area/</a:t>
            </a:r>
            <a:r>
              <a:rPr lang="en-US" altLang="en-US" dirty="0" err="1">
                <a:solidFill>
                  <a:schemeClr val="tx1"/>
                </a:solidFill>
              </a:rPr>
              <a:t>Communitization</a:t>
            </a:r>
            <a:r>
              <a:rPr lang="en-US" altLang="en-US" dirty="0">
                <a:solidFill>
                  <a:schemeClr val="tx1"/>
                </a:solidFill>
              </a:rPr>
              <a:t> Agreement Adjustment</a:t>
            </a:r>
          </a:p>
          <a:p>
            <a:pPr marL="0" indent="0" defTabSz="959640">
              <a:lnSpc>
                <a:spcPct val="80000"/>
              </a:lnSpc>
              <a:buNone/>
              <a:defRPr/>
            </a:pPr>
            <a:endParaRPr lang="en-US" altLang="en-US" dirty="0">
              <a:solidFill>
                <a:schemeClr val="tx1"/>
              </a:solidFill>
            </a:endParaRPr>
          </a:p>
          <a:p>
            <a:pPr defTabSz="959640">
              <a:lnSpc>
                <a:spcPct val="120000"/>
              </a:lnSpc>
              <a:defRPr/>
            </a:pPr>
            <a:r>
              <a:rPr lang="en-US" altLang="en-US" dirty="0">
                <a:solidFill>
                  <a:schemeClr val="tx1"/>
                </a:solidFill>
              </a:rPr>
              <a:t>49	Index Zone/Dual Accounting Price Adjustment </a:t>
            </a:r>
          </a:p>
          <a:p>
            <a:pPr marL="0" indent="0" defTabSz="959640">
              <a:lnSpc>
                <a:spcPct val="120000"/>
              </a:lnSpc>
              <a:buNone/>
              <a:defRPr/>
            </a:pPr>
            <a:r>
              <a:rPr lang="en-US" altLang="en-US" dirty="0">
                <a:solidFill>
                  <a:schemeClr val="tx1"/>
                </a:solidFill>
              </a:rPr>
              <a:t>	(post 01/01/2000 sales months only)</a:t>
            </a:r>
          </a:p>
          <a:p>
            <a:pPr lvl="3" defTabSz="959640">
              <a:lnSpc>
                <a:spcPct val="120000"/>
              </a:lnSpc>
              <a:defRPr/>
            </a:pPr>
            <a:r>
              <a:rPr lang="en-US" altLang="en-US" sz="2100" dirty="0">
                <a:solidFill>
                  <a:schemeClr val="tx1"/>
                </a:solidFill>
              </a:rPr>
              <a:t>Indian Only</a:t>
            </a:r>
            <a:r>
              <a:rPr lang="en-US" altLang="en-US" dirty="0">
                <a:solidFill>
                  <a:schemeClr val="tx1"/>
                </a:solidFill>
              </a:rPr>
              <a:t> </a:t>
            </a:r>
          </a:p>
          <a:p>
            <a:pPr marL="0" indent="0" defTabSz="959640">
              <a:lnSpc>
                <a:spcPct val="80000"/>
              </a:lnSpc>
              <a:buNone/>
              <a:defRPr/>
            </a:pPr>
            <a:endParaRPr lang="en-US" altLang="en-US" dirty="0">
              <a:solidFill>
                <a:schemeClr val="tx1"/>
              </a:solidFill>
            </a:endParaRPr>
          </a:p>
          <a:p>
            <a:endParaRPr lang="en-US" dirty="0"/>
          </a:p>
        </p:txBody>
      </p:sp>
      <p:sp>
        <p:nvSpPr>
          <p:cNvPr id="4" name="Slide Number Placeholder 3">
            <a:extLst>
              <a:ext uri="{FF2B5EF4-FFF2-40B4-BE49-F238E27FC236}">
                <a16:creationId xmlns:a16="http://schemas.microsoft.com/office/drawing/2014/main" id="{DA4938F0-7418-4BE2-B066-452D1DA14D05}"/>
              </a:ext>
            </a:extLst>
          </p:cNvPr>
          <p:cNvSpPr>
            <a:spLocks noGrp="1"/>
          </p:cNvSpPr>
          <p:nvPr>
            <p:ph type="sldNum" sz="quarter" idx="4"/>
          </p:nvPr>
        </p:nvSpPr>
        <p:spPr/>
        <p:txBody>
          <a:bodyPr/>
          <a:lstStyle/>
          <a:p>
            <a:fld id="{850B1B32-CFA8-4BD1-A730-6F4B7E12345B}" type="slidenum">
              <a:rPr lang="en-US" smtClean="0"/>
              <a:pPr/>
              <a:t>6</a:t>
            </a:fld>
            <a:endParaRPr lang="en-US" dirty="0"/>
          </a:p>
        </p:txBody>
      </p:sp>
    </p:spTree>
    <p:extLst>
      <p:ext uri="{BB962C8B-B14F-4D97-AF65-F5344CB8AC3E}">
        <p14:creationId xmlns:p14="http://schemas.microsoft.com/office/powerpoint/2010/main" val="785150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7636E-4F32-4971-BDBF-2F63A01AE8E0}"/>
              </a:ext>
            </a:extLst>
          </p:cNvPr>
          <p:cNvSpPr>
            <a:spLocks noGrp="1"/>
          </p:cNvSpPr>
          <p:nvPr>
            <p:ph type="title"/>
          </p:nvPr>
        </p:nvSpPr>
        <p:spPr/>
        <p:txBody>
          <a:bodyPr/>
          <a:lstStyle/>
          <a:p>
            <a:pPr algn="ctr"/>
            <a:r>
              <a:rPr lang="en-US" dirty="0"/>
              <a:t>CMP’s</a:t>
            </a:r>
          </a:p>
        </p:txBody>
      </p:sp>
      <p:sp>
        <p:nvSpPr>
          <p:cNvPr id="3" name="Content Placeholder 2">
            <a:extLst>
              <a:ext uri="{FF2B5EF4-FFF2-40B4-BE49-F238E27FC236}">
                <a16:creationId xmlns:a16="http://schemas.microsoft.com/office/drawing/2014/main" id="{39024ABE-FC29-4D20-B142-62BCE405E671}"/>
              </a:ext>
            </a:extLst>
          </p:cNvPr>
          <p:cNvSpPr>
            <a:spLocks noGrp="1"/>
          </p:cNvSpPr>
          <p:nvPr>
            <p:ph idx="1"/>
          </p:nvPr>
        </p:nvSpPr>
        <p:spPr/>
        <p:txBody>
          <a:bodyPr/>
          <a:lstStyle/>
          <a:p>
            <a:r>
              <a:rPr lang="en-US" dirty="0"/>
              <a:t>ARC 10 can not be used</a:t>
            </a:r>
          </a:p>
          <a:p>
            <a:endParaRPr lang="en-US" dirty="0"/>
          </a:p>
          <a:p>
            <a:r>
              <a:rPr lang="en-US" dirty="0"/>
              <a:t>ARC field can not be blank</a:t>
            </a:r>
          </a:p>
          <a:p>
            <a:endParaRPr lang="en-US" dirty="0"/>
          </a:p>
          <a:p>
            <a:r>
              <a:rPr lang="en-US" dirty="0"/>
              <a:t>If an estimate was reported on a report being reversed, they should not include it in the reversal</a:t>
            </a:r>
          </a:p>
          <a:p>
            <a:endParaRPr lang="en-US" dirty="0"/>
          </a:p>
          <a:p>
            <a:r>
              <a:rPr lang="en-US" dirty="0"/>
              <a:t>All lines submitted should be reviewed</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C40FD651-F4F6-4CBF-A0D0-B5D8EE1EB0A6}"/>
              </a:ext>
            </a:extLst>
          </p:cNvPr>
          <p:cNvSpPr>
            <a:spLocks noGrp="1"/>
          </p:cNvSpPr>
          <p:nvPr>
            <p:ph type="sldNum" sz="quarter" idx="4"/>
          </p:nvPr>
        </p:nvSpPr>
        <p:spPr/>
        <p:txBody>
          <a:bodyPr/>
          <a:lstStyle/>
          <a:p>
            <a:fld id="{850B1B32-CFA8-4BD1-A730-6F4B7E12345B}" type="slidenum">
              <a:rPr lang="en-US" smtClean="0"/>
              <a:pPr/>
              <a:t>7</a:t>
            </a:fld>
            <a:endParaRPr lang="en-US" dirty="0"/>
          </a:p>
        </p:txBody>
      </p:sp>
    </p:spTree>
    <p:extLst>
      <p:ext uri="{BB962C8B-B14F-4D97-AF65-F5344CB8AC3E}">
        <p14:creationId xmlns:p14="http://schemas.microsoft.com/office/powerpoint/2010/main" val="837022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E2403-F0E7-4BD6-AEE3-D01269958E7B}"/>
              </a:ext>
            </a:extLst>
          </p:cNvPr>
          <p:cNvSpPr>
            <a:spLocks noGrp="1"/>
          </p:cNvSpPr>
          <p:nvPr>
            <p:ph type="title"/>
          </p:nvPr>
        </p:nvSpPr>
        <p:spPr/>
        <p:txBody>
          <a:bodyPr>
            <a:normAutofit/>
          </a:bodyPr>
          <a:lstStyle/>
          <a:p>
            <a:pPr algn="ctr"/>
            <a:r>
              <a:rPr lang="en-US" dirty="0">
                <a:solidFill>
                  <a:schemeClr val="tx1"/>
                </a:solidFill>
              </a:rPr>
              <a:t>Recoupment Situations</a:t>
            </a:r>
          </a:p>
        </p:txBody>
      </p:sp>
      <p:sp>
        <p:nvSpPr>
          <p:cNvPr id="3" name="Content Placeholder 2">
            <a:extLst>
              <a:ext uri="{FF2B5EF4-FFF2-40B4-BE49-F238E27FC236}">
                <a16:creationId xmlns:a16="http://schemas.microsoft.com/office/drawing/2014/main" id="{7D9D70A9-B9AB-45FF-9901-5E65B6B656D2}"/>
              </a:ext>
            </a:extLst>
          </p:cNvPr>
          <p:cNvSpPr>
            <a:spLocks noGrp="1"/>
          </p:cNvSpPr>
          <p:nvPr>
            <p:ph idx="1"/>
          </p:nvPr>
        </p:nvSpPr>
        <p:spPr/>
        <p:txBody>
          <a:bodyPr>
            <a:normAutofit lnSpcReduction="10000"/>
          </a:bodyPr>
          <a:lstStyle/>
          <a:p>
            <a:r>
              <a:rPr lang="en-US" dirty="0">
                <a:solidFill>
                  <a:schemeClr val="tx1"/>
                </a:solidFill>
              </a:rPr>
              <a:t>Overpaid- Reported Royalties Correctly</a:t>
            </a:r>
          </a:p>
          <a:p>
            <a:pPr lvl="1"/>
            <a:r>
              <a:rPr lang="en-US" dirty="0">
                <a:solidFill>
                  <a:schemeClr val="tx1"/>
                </a:solidFill>
              </a:rPr>
              <a:t>No adjusting Form 2014 necessary</a:t>
            </a:r>
          </a:p>
          <a:p>
            <a:pPr lvl="1"/>
            <a:r>
              <a:rPr lang="en-US" dirty="0">
                <a:solidFill>
                  <a:schemeClr val="tx1"/>
                </a:solidFill>
              </a:rPr>
              <a:t>Use credit toward the payment of the next amount due to any lease.  Indian can only credit an Indian Lease with that </a:t>
            </a:r>
            <a:r>
              <a:rPr lang="en-US" dirty="0" err="1">
                <a:solidFill>
                  <a:schemeClr val="tx1"/>
                </a:solidFill>
              </a:rPr>
              <a:t>distributee</a:t>
            </a:r>
            <a:r>
              <a:rPr lang="en-US" dirty="0">
                <a:solidFill>
                  <a:schemeClr val="tx1"/>
                </a:solidFill>
              </a:rPr>
              <a:t> code.</a:t>
            </a:r>
          </a:p>
          <a:p>
            <a:pPr lvl="1"/>
            <a:r>
              <a:rPr lang="en-US" dirty="0">
                <a:solidFill>
                  <a:schemeClr val="tx1"/>
                </a:solidFill>
              </a:rPr>
              <a:t>Please notify your assigned ONRR Accountant</a:t>
            </a:r>
          </a:p>
          <a:p>
            <a:r>
              <a:rPr lang="en-US" dirty="0">
                <a:solidFill>
                  <a:schemeClr val="tx1"/>
                </a:solidFill>
              </a:rPr>
              <a:t>Overpaid on a tribal lease (PM 07)- Reported Royalties Correctly	</a:t>
            </a:r>
          </a:p>
          <a:p>
            <a:pPr lvl="1"/>
            <a:r>
              <a:rPr lang="en-US" altLang="en-US" dirty="0">
                <a:solidFill>
                  <a:schemeClr val="tx1"/>
                </a:solidFill>
              </a:rPr>
              <a:t>No adjusting Form-2014 necessary.</a:t>
            </a:r>
          </a:p>
          <a:p>
            <a:pPr lvl="1"/>
            <a:r>
              <a:rPr lang="en-US" altLang="en-US" dirty="0">
                <a:solidFill>
                  <a:schemeClr val="tx1"/>
                </a:solidFill>
              </a:rPr>
              <a:t>Use credit only to reduce future payments to that </a:t>
            </a:r>
            <a:r>
              <a:rPr lang="en-US" altLang="en-US" i="1" dirty="0">
                <a:solidFill>
                  <a:schemeClr val="tx1"/>
                </a:solidFill>
              </a:rPr>
              <a:t>specific</a:t>
            </a:r>
            <a:r>
              <a:rPr lang="en-US" altLang="en-US" dirty="0">
                <a:solidFill>
                  <a:schemeClr val="tx1"/>
                </a:solidFill>
              </a:rPr>
              <a:t> tribal lockbox.</a:t>
            </a:r>
          </a:p>
          <a:p>
            <a:pPr lvl="1"/>
            <a:r>
              <a:rPr lang="en-US" altLang="en-US" dirty="0">
                <a:solidFill>
                  <a:schemeClr val="tx1"/>
                </a:solidFill>
              </a:rPr>
              <a:t>Please notify your assigned ONRR Accountant.</a:t>
            </a:r>
          </a:p>
          <a:p>
            <a:pPr defTabSz="959640">
              <a:lnSpc>
                <a:spcPct val="70000"/>
              </a:lnSpc>
              <a:defRPr/>
            </a:pPr>
            <a:endParaRPr lang="en-US" sz="3200" dirty="0">
              <a:solidFill>
                <a:srgbClr val="283B91"/>
              </a:solidFill>
            </a:endParaRPr>
          </a:p>
        </p:txBody>
      </p:sp>
      <p:sp>
        <p:nvSpPr>
          <p:cNvPr id="4" name="Slide Number Placeholder 3">
            <a:extLst>
              <a:ext uri="{FF2B5EF4-FFF2-40B4-BE49-F238E27FC236}">
                <a16:creationId xmlns:a16="http://schemas.microsoft.com/office/drawing/2014/main" id="{0094BAB9-D815-4BB1-A37B-7C0937E86847}"/>
              </a:ext>
            </a:extLst>
          </p:cNvPr>
          <p:cNvSpPr>
            <a:spLocks noGrp="1"/>
          </p:cNvSpPr>
          <p:nvPr>
            <p:ph type="sldNum" sz="quarter" idx="4"/>
          </p:nvPr>
        </p:nvSpPr>
        <p:spPr/>
        <p:txBody>
          <a:bodyPr/>
          <a:lstStyle/>
          <a:p>
            <a:fld id="{850B1B32-CFA8-4BD1-A730-6F4B7E12345B}" type="slidenum">
              <a:rPr lang="en-US" smtClean="0"/>
              <a:pPr/>
              <a:t>8</a:t>
            </a:fld>
            <a:endParaRPr lang="en-US" dirty="0"/>
          </a:p>
        </p:txBody>
      </p:sp>
    </p:spTree>
    <p:extLst>
      <p:ext uri="{BB962C8B-B14F-4D97-AF65-F5344CB8AC3E}">
        <p14:creationId xmlns:p14="http://schemas.microsoft.com/office/powerpoint/2010/main" val="3479168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F5501-9C0F-47DE-A300-D5C26E2E857E}"/>
              </a:ext>
            </a:extLst>
          </p:cNvPr>
          <p:cNvSpPr>
            <a:spLocks noGrp="1"/>
          </p:cNvSpPr>
          <p:nvPr>
            <p:ph type="title"/>
          </p:nvPr>
        </p:nvSpPr>
        <p:spPr/>
        <p:txBody>
          <a:bodyPr>
            <a:normAutofit/>
          </a:bodyPr>
          <a:lstStyle/>
          <a:p>
            <a:pPr algn="ctr"/>
            <a:r>
              <a:rPr lang="en-US" dirty="0">
                <a:solidFill>
                  <a:schemeClr val="tx1"/>
                </a:solidFill>
              </a:rPr>
              <a:t>Recoupment Situations (cont.)</a:t>
            </a:r>
          </a:p>
        </p:txBody>
      </p:sp>
      <p:sp>
        <p:nvSpPr>
          <p:cNvPr id="3" name="Content Placeholder 2">
            <a:extLst>
              <a:ext uri="{FF2B5EF4-FFF2-40B4-BE49-F238E27FC236}">
                <a16:creationId xmlns:a16="http://schemas.microsoft.com/office/drawing/2014/main" id="{1CE13CE7-A9FD-4F1F-AAA3-89F50103EFD3}"/>
              </a:ext>
            </a:extLst>
          </p:cNvPr>
          <p:cNvSpPr>
            <a:spLocks noGrp="1"/>
          </p:cNvSpPr>
          <p:nvPr>
            <p:ph idx="1"/>
          </p:nvPr>
        </p:nvSpPr>
        <p:spPr/>
        <p:txBody>
          <a:bodyPr>
            <a:normAutofit/>
          </a:bodyPr>
          <a:lstStyle/>
          <a:p>
            <a:pPr defTabSz="959640">
              <a:lnSpc>
                <a:spcPct val="90000"/>
              </a:lnSpc>
              <a:defRPr/>
            </a:pPr>
            <a:r>
              <a:rPr lang="en-US" altLang="en-US" dirty="0">
                <a:solidFill>
                  <a:schemeClr val="tx1"/>
                </a:solidFill>
              </a:rPr>
              <a:t>Overpaid </a:t>
            </a:r>
            <a:r>
              <a:rPr lang="en-US" altLang="en-US" u="sng" dirty="0">
                <a:solidFill>
                  <a:schemeClr val="tx1"/>
                </a:solidFill>
              </a:rPr>
              <a:t>AND</a:t>
            </a:r>
            <a:r>
              <a:rPr lang="en-US" altLang="en-US" dirty="0">
                <a:solidFill>
                  <a:schemeClr val="tx1"/>
                </a:solidFill>
              </a:rPr>
              <a:t> Over-Reported Royalties</a:t>
            </a:r>
          </a:p>
          <a:p>
            <a:pPr defTabSz="959640">
              <a:lnSpc>
                <a:spcPct val="90000"/>
              </a:lnSpc>
              <a:defRPr/>
            </a:pPr>
            <a:endParaRPr lang="en-US" altLang="en-US" dirty="0">
              <a:solidFill>
                <a:schemeClr val="tx1"/>
              </a:solidFill>
            </a:endParaRPr>
          </a:p>
          <a:p>
            <a:pPr lvl="1" defTabSz="959640">
              <a:lnSpc>
                <a:spcPct val="90000"/>
              </a:lnSpc>
              <a:defRPr/>
            </a:pPr>
            <a:r>
              <a:rPr lang="en-US" altLang="en-US" sz="2000" dirty="0">
                <a:solidFill>
                  <a:schemeClr val="tx1"/>
                </a:solidFill>
              </a:rPr>
              <a:t>Must reverse original entry and then rebook with correct data.</a:t>
            </a:r>
          </a:p>
          <a:p>
            <a:pPr lvl="1" defTabSz="959640">
              <a:lnSpc>
                <a:spcPct val="90000"/>
              </a:lnSpc>
              <a:defRPr/>
            </a:pPr>
            <a:endParaRPr lang="en-US" altLang="en-US" sz="2000" dirty="0">
              <a:solidFill>
                <a:schemeClr val="tx1"/>
              </a:solidFill>
            </a:endParaRPr>
          </a:p>
          <a:p>
            <a:pPr lvl="1" defTabSz="959640">
              <a:lnSpc>
                <a:spcPct val="90000"/>
              </a:lnSpc>
              <a:defRPr/>
            </a:pPr>
            <a:r>
              <a:rPr lang="en-US" altLang="en-US" sz="2000" dirty="0">
                <a:solidFill>
                  <a:schemeClr val="tx1"/>
                </a:solidFill>
              </a:rPr>
              <a:t>Use Federal credit toward the payment of the next amount due to any lease.  </a:t>
            </a:r>
          </a:p>
          <a:p>
            <a:pPr lvl="1" defTabSz="959640">
              <a:lnSpc>
                <a:spcPct val="90000"/>
              </a:lnSpc>
              <a:defRPr/>
            </a:pPr>
            <a:endParaRPr lang="en-US" altLang="en-US" sz="2000" dirty="0">
              <a:solidFill>
                <a:schemeClr val="tx1"/>
              </a:solidFill>
            </a:endParaRPr>
          </a:p>
          <a:p>
            <a:pPr lvl="1"/>
            <a:r>
              <a:rPr lang="en-US" sz="2000" dirty="0">
                <a:solidFill>
                  <a:schemeClr val="tx1"/>
                </a:solidFill>
              </a:rPr>
              <a:t>Indian must establish recoupable balance for the specific Indian lease (s) in which the error(s) occurred with a transaction code 50.</a:t>
            </a:r>
          </a:p>
          <a:p>
            <a:pPr lvl="1"/>
            <a:endParaRPr lang="en-US" sz="2000" dirty="0">
              <a:solidFill>
                <a:schemeClr val="tx1"/>
              </a:solidFill>
            </a:endParaRPr>
          </a:p>
          <a:p>
            <a:pPr lvl="2"/>
            <a:r>
              <a:rPr lang="en-US" sz="2000" dirty="0"/>
              <a:t>Once a Transaction Code 50 (TC 50) is established, recoup with a TC 51 against net current revenue due on the </a:t>
            </a:r>
            <a:r>
              <a:rPr lang="en-US" sz="2000" u="sng" dirty="0"/>
              <a:t>same</a:t>
            </a:r>
            <a:r>
              <a:rPr lang="en-US" sz="2000" dirty="0"/>
              <a:t> lease until fully recouped.</a:t>
            </a:r>
          </a:p>
          <a:p>
            <a:pPr lvl="1" defTabSz="959640">
              <a:lnSpc>
                <a:spcPct val="90000"/>
              </a:lnSpc>
              <a:defRPr/>
            </a:pPr>
            <a:endParaRPr lang="en-US" dirty="0"/>
          </a:p>
        </p:txBody>
      </p:sp>
      <p:sp>
        <p:nvSpPr>
          <p:cNvPr id="4" name="Slide Number Placeholder 3">
            <a:extLst>
              <a:ext uri="{FF2B5EF4-FFF2-40B4-BE49-F238E27FC236}">
                <a16:creationId xmlns:a16="http://schemas.microsoft.com/office/drawing/2014/main" id="{60CA17B0-D676-4E53-836A-79F14EC88B19}"/>
              </a:ext>
            </a:extLst>
          </p:cNvPr>
          <p:cNvSpPr>
            <a:spLocks noGrp="1"/>
          </p:cNvSpPr>
          <p:nvPr>
            <p:ph type="sldNum" sz="quarter" idx="4"/>
          </p:nvPr>
        </p:nvSpPr>
        <p:spPr/>
        <p:txBody>
          <a:bodyPr/>
          <a:lstStyle/>
          <a:p>
            <a:fld id="{850B1B32-CFA8-4BD1-A730-6F4B7E12345B}" type="slidenum">
              <a:rPr lang="en-US" smtClean="0"/>
              <a:pPr/>
              <a:t>9</a:t>
            </a:fld>
            <a:endParaRPr lang="en-US" dirty="0"/>
          </a:p>
        </p:txBody>
      </p:sp>
    </p:spTree>
    <p:extLst>
      <p:ext uri="{BB962C8B-B14F-4D97-AF65-F5344CB8AC3E}">
        <p14:creationId xmlns:p14="http://schemas.microsoft.com/office/powerpoint/2010/main" val="2901513653"/>
      </p:ext>
    </p:extLst>
  </p:cSld>
  <p:clrMapOvr>
    <a:masterClrMapping/>
  </p:clrMapOvr>
</p:sld>
</file>

<file path=ppt/theme/theme1.xml><?xml version="1.0" encoding="utf-8"?>
<a:theme xmlns:a="http://schemas.openxmlformats.org/drawingml/2006/main" name="3_ONRR-Internal">
  <a:themeElements>
    <a:clrScheme name="NRRD">
      <a:dk1>
        <a:srgbClr val="000000"/>
      </a:dk1>
      <a:lt1>
        <a:srgbClr val="FFFFFF"/>
      </a:lt1>
      <a:dk2>
        <a:srgbClr val="595959"/>
      </a:dk2>
      <a:lt2>
        <a:srgbClr val="EEEEEE"/>
      </a:lt2>
      <a:accent1>
        <a:srgbClr val="534AAE"/>
      </a:accent1>
      <a:accent2>
        <a:srgbClr val="52A5D4"/>
      </a:accent2>
      <a:accent3>
        <a:srgbClr val="005024"/>
      </a:accent3>
      <a:accent4>
        <a:srgbClr val="650D79"/>
      </a:accent4>
      <a:accent5>
        <a:srgbClr val="ECB947"/>
      </a:accent5>
      <a:accent6>
        <a:srgbClr val="BFBFBF"/>
      </a:accent6>
      <a:hlink>
        <a:srgbClr val="004A74"/>
      </a:hlink>
      <a:folHlink>
        <a:srgbClr val="00005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wrap="none" lIns="91440" tIns="45720" rIns="91440" bIns="45720" rtlCol="0" anchor="ctr">
        <a:normAutofit/>
      </a:bodyPr>
      <a:lstStyle>
        <a:defPPr algn="l">
          <a:defRPr dirty="0" smtClean="0">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E81B8DE81602458557DD15B43E0F43" ma:contentTypeVersion="4" ma:contentTypeDescription="Create a new document." ma:contentTypeScope="" ma:versionID="56c262f14a70b42677c632da9177ae8f">
  <xsd:schema xmlns:xsd="http://www.w3.org/2001/XMLSchema" xmlns:xs="http://www.w3.org/2001/XMLSchema" xmlns:p="http://schemas.microsoft.com/office/2006/metadata/properties" xmlns:ns2="776703c0-f160-4e19-a163-f7e5c99cd31e" xmlns:ns3="5a6e7b71-6add-43b0-b968-08860c0e1397" targetNamespace="http://schemas.microsoft.com/office/2006/metadata/properties" ma:root="true" ma:fieldsID="fa5e81be906d1bbcf7ffa0298ee2b340" ns2:_="" ns3:_="">
    <xsd:import namespace="776703c0-f160-4e19-a163-f7e5c99cd31e"/>
    <xsd:import namespace="5a6e7b71-6add-43b0-b968-08860c0e139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6703c0-f160-4e19-a163-f7e5c99cd31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a6e7b71-6add-43b0-b968-08860c0e139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17E6B5A-1D0F-4CDB-A0A7-C55F987144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6703c0-f160-4e19-a163-f7e5c99cd31e"/>
    <ds:schemaRef ds:uri="5a6e7b71-6add-43b0-b968-08860c0e13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ED70DA5-4BD7-4FFE-A44B-9AD7E3C80273}">
  <ds:schemaRefs>
    <ds:schemaRef ds:uri="http://schemas.microsoft.com/sharepoint/v3/contenttype/forms"/>
  </ds:schemaRefs>
</ds:datastoreItem>
</file>

<file path=customXml/itemProps3.xml><?xml version="1.0" encoding="utf-8"?>
<ds:datastoreItem xmlns:ds="http://schemas.openxmlformats.org/officeDocument/2006/customXml" ds:itemID="{CCC2423A-BB5A-4BC9-BF81-7B4A00FA25DE}">
  <ds:schemaRefs>
    <ds:schemaRef ds:uri="http://www.w3.org/XML/1998/namespace"/>
    <ds:schemaRef ds:uri="http://purl.org/dc/dcmitype/"/>
    <ds:schemaRef ds:uri="http://schemas.microsoft.com/office/2006/documentManagement/types"/>
    <ds:schemaRef ds:uri="http://schemas.microsoft.com/office/2006/metadata/properties"/>
    <ds:schemaRef ds:uri="http://purl.org/dc/elements/1.1/"/>
    <ds:schemaRef ds:uri="http://purl.org/dc/terms/"/>
    <ds:schemaRef ds:uri="5a6e7b71-6add-43b0-b968-08860c0e1397"/>
    <ds:schemaRef ds:uri="http://schemas.openxmlformats.org/package/2006/metadata/core-properties"/>
    <ds:schemaRef ds:uri="http://schemas.microsoft.com/office/infopath/2007/PartnerControls"/>
    <ds:schemaRef ds:uri="776703c0-f160-4e19-a163-f7e5c99cd31e"/>
  </ds:schemaRefs>
</ds:datastoreItem>
</file>

<file path=docProps/app.xml><?xml version="1.0" encoding="utf-8"?>
<Properties xmlns="http://schemas.openxmlformats.org/officeDocument/2006/extended-properties" xmlns:vt="http://schemas.openxmlformats.org/officeDocument/2006/docPropsVTypes">
  <Template/>
  <TotalTime>1968</TotalTime>
  <Words>3837</Words>
  <Application>Microsoft Office PowerPoint</Application>
  <PresentationFormat>On-screen Show (4:3)</PresentationFormat>
  <Paragraphs>314</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Garamond</vt:lpstr>
      <vt:lpstr>Roboto</vt:lpstr>
      <vt:lpstr>Times New Roman</vt:lpstr>
      <vt:lpstr>3_ONRR-Internal</vt:lpstr>
      <vt:lpstr>Reporter Online Training Housekeeping</vt:lpstr>
      <vt:lpstr>Federal and Indian Adjustments</vt:lpstr>
      <vt:lpstr>Outline</vt:lpstr>
      <vt:lpstr>Reversal and Re-book</vt:lpstr>
      <vt:lpstr>Rolled up Reporting NOT Allowed</vt:lpstr>
      <vt:lpstr>Adjustment Reason Codes</vt:lpstr>
      <vt:lpstr>CMP’s</vt:lpstr>
      <vt:lpstr>Recoupment Situations</vt:lpstr>
      <vt:lpstr>Recoupment Situations (cont.)</vt:lpstr>
      <vt:lpstr>Making an Adjustment Resulting  in an Overpayment</vt:lpstr>
      <vt:lpstr>Indian Net Negative</vt:lpstr>
      <vt:lpstr>Making an Adjustment that Does  NOT Affect Royalties</vt:lpstr>
      <vt:lpstr>Making an Adjustment Resulting in Additional Monies Owed</vt:lpstr>
      <vt:lpstr>Making an Adjustment resulting in  an Indian Overpayment </vt:lpstr>
      <vt:lpstr>Overpayments/Refunds</vt:lpstr>
      <vt:lpstr>Indian Recoupment Rules</vt:lpstr>
      <vt:lpstr>Current Revenues</vt:lpstr>
      <vt:lpstr>Current Revenues (cont.)</vt:lpstr>
      <vt:lpstr>Indian Allotted Example:</vt:lpstr>
      <vt:lpstr>Indian Allotted Lease  Scenario Breakdown</vt:lpstr>
      <vt:lpstr>Recoupment Edits </vt:lpstr>
      <vt:lpstr>Recoupment Edits (cont.)</vt:lpstr>
      <vt:lpstr>Large Reports</vt:lpstr>
      <vt:lpstr>Large Reports (Con’t)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 Adjustments</dc:title>
  <dc:creator>Allen, Sandra J</dc:creator>
  <cp:lastModifiedBy>Bowlen, Jessica G</cp:lastModifiedBy>
  <cp:revision>86</cp:revision>
  <cp:lastPrinted>2022-01-05T19:47:58Z</cp:lastPrinted>
  <dcterms:created xsi:type="dcterms:W3CDTF">2021-02-08T18:17:09Z</dcterms:created>
  <dcterms:modified xsi:type="dcterms:W3CDTF">2022-03-29T20:54:19Z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0x01010088E81B8DE81602458557DD15B43E0F43</vt:lpwstr>
  </property>
</Properties>
</file>